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9"/>
  </p:notesMasterIdLst>
  <p:sldIdLst>
    <p:sldId id="256" r:id="rId5"/>
    <p:sldId id="279" r:id="rId6"/>
    <p:sldId id="280" r:id="rId7"/>
    <p:sldId id="274" r:id="rId8"/>
    <p:sldId id="276" r:id="rId9"/>
    <p:sldId id="277" r:id="rId10"/>
    <p:sldId id="275" r:id="rId11"/>
    <p:sldId id="265" r:id="rId12"/>
    <p:sldId id="273" r:id="rId13"/>
    <p:sldId id="271" r:id="rId14"/>
    <p:sldId id="272" r:id="rId15"/>
    <p:sldId id="278" r:id="rId16"/>
    <p:sldId id="270" r:id="rId17"/>
    <p:sldId id="266" r:id="rId18"/>
  </p:sldIdLst>
  <p:sldSz cx="10080625" cy="567055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essa Soares Longuinho (SEPLAG)" initials="VSL(" lastIdx="1" clrIdx="0">
    <p:extLst>
      <p:ext uri="{19B8F6BF-5375-455C-9EA6-DF929625EA0E}">
        <p15:presenceInfo xmlns:p15="http://schemas.microsoft.com/office/powerpoint/2012/main" userId="S-1-5-21-2540041165-898136030-548834325-1736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3" Type="http://schemas.openxmlformats.org/officeDocument/2006/relationships/customXml" Target="../customXml/item3.xml" /><Relationship Id="rId21" Type="http://schemas.openxmlformats.org/officeDocument/2006/relationships/presProps" Target="pres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commentAuthors" Target="commentAuthor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theme" Target="theme/theme1.xml" /><Relationship Id="rId10" Type="http://schemas.openxmlformats.org/officeDocument/2006/relationships/slide" Target="slides/slide6.xml" /><Relationship Id="rId19" Type="http://schemas.openxmlformats.org/officeDocument/2006/relationships/notesMaster" Target="notesMasters/notesMaster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viewProps" Target="viewProps.xml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cecad365.sharepoint.com/sites/Splor/Documentos%20Compartilhados/General/@dcaf/loa_2026/apresentacoes/apresentacao-cpp_loa-2026_dcaf.xlsx" TargetMode="Externa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895124031616655E-2"/>
          <c:y val="5.9662418429773413E-2"/>
          <c:w val="0.94062834333609935"/>
          <c:h val="0.85016011282677761"/>
        </c:manualLayout>
      </c:layout>
      <c:lineChart>
        <c:grouping val="standard"/>
        <c:varyColors val="0"/>
        <c:ser>
          <c:idx val="0"/>
          <c:order val="0"/>
          <c:marker>
            <c:symbol val="circle"/>
            <c:size val="5"/>
          </c:marker>
          <c:dPt>
            <c:idx val="0"/>
            <c:marker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008-4F92-9352-843D4BF31D30}"/>
              </c:ext>
            </c:extLst>
          </c:dPt>
          <c:dPt>
            <c:idx val="1"/>
            <c:marker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008-4F92-9352-843D4BF31D30}"/>
              </c:ext>
            </c:extLst>
          </c:dPt>
          <c:dPt>
            <c:idx val="5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008-4F92-9352-843D4BF31D30}"/>
              </c:ext>
            </c:extLst>
          </c:dPt>
          <c:dPt>
            <c:idx val="6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008-4F92-9352-843D4BF31D30}"/>
              </c:ext>
            </c:extLst>
          </c:dPt>
          <c:dPt>
            <c:idx val="7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008-4F92-9352-843D4BF31D30}"/>
              </c:ext>
            </c:extLst>
          </c:dPt>
          <c:dPt>
            <c:idx val="8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008-4F92-9352-843D4BF31D30}"/>
              </c:ext>
            </c:extLst>
          </c:dPt>
          <c:dPt>
            <c:idx val="9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4008-4F92-9352-843D4BF31D30}"/>
              </c:ext>
            </c:extLst>
          </c:dPt>
          <c:dPt>
            <c:idx val="10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4008-4F92-9352-843D4BF31D30}"/>
              </c:ext>
            </c:extLst>
          </c:dPt>
          <c:dPt>
            <c:idx val="11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4008-4F92-9352-843D4BF31D30}"/>
              </c:ext>
            </c:extLst>
          </c:dPt>
          <c:dPt>
            <c:idx val="12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4008-4F92-9352-843D4BF31D30}"/>
              </c:ext>
            </c:extLst>
          </c:dPt>
          <c:dPt>
            <c:idx val="13"/>
            <c:marker>
              <c:spPr>
                <a:solidFill>
                  <a:schemeClr val="accent1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4008-4F92-9352-843D4BF31D30}"/>
              </c:ext>
            </c:extLst>
          </c:dPt>
          <c:dPt>
            <c:idx val="14"/>
            <c:marker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  <a:prstDash val="sysDash"/>
                </a:ln>
              </c:spPr>
            </c:marker>
            <c:bubble3D val="0"/>
            <c:spPr>
              <a:ln>
                <a:solidFill>
                  <a:schemeClr val="accent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4008-4F92-9352-843D4BF31D30}"/>
              </c:ext>
            </c:extLst>
          </c:dPt>
          <c:dPt>
            <c:idx val="15"/>
            <c:marker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  <a:prstDash val="sysDash"/>
                </a:ln>
              </c:spPr>
            </c:marker>
            <c:bubble3D val="0"/>
            <c:spPr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4008-4F92-9352-843D4BF31D30}"/>
              </c:ext>
            </c:extLst>
          </c:dPt>
          <c:dPt>
            <c:idx val="16"/>
            <c:marker>
              <c:spPr>
                <a:solidFill>
                  <a:schemeClr val="accent1"/>
                </a:solidFill>
                <a:ln>
                  <a:solidFill>
                    <a:srgbClr val="FF0000"/>
                  </a:solidFill>
                  <a:prstDash val="sysDash"/>
                </a:ln>
              </c:spPr>
            </c:marker>
            <c:bubble3D val="0"/>
            <c:spPr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4008-4F92-9352-843D4BF31D30}"/>
              </c:ext>
            </c:extLst>
          </c:dPt>
          <c:dPt>
            <c:idx val="17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4008-4F92-9352-843D4BF31D30}"/>
              </c:ext>
            </c:extLst>
          </c:dPt>
          <c:dPt>
            <c:idx val="18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4008-4F92-9352-843D4BF31D30}"/>
              </c:ext>
            </c:extLst>
          </c:dPt>
          <c:dLbls>
            <c:dLbl>
              <c:idx val="1"/>
              <c:layout>
                <c:manualLayout>
                  <c:x val="-3.5580783010316398E-2"/>
                  <c:y val="-5.56262784722776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08-4F92-9352-843D4BF31D30}"/>
                </c:ext>
              </c:extLst>
            </c:dLbl>
            <c:dLbl>
              <c:idx val="3"/>
              <c:layout>
                <c:manualLayout>
                  <c:x val="-4.1507199779742619E-2"/>
                  <c:y val="-4.3230450400460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13C-400C-85D4-8DD7020E0E0B}"/>
                </c:ext>
              </c:extLst>
            </c:dLbl>
            <c:dLbl>
              <c:idx val="4"/>
              <c:layout>
                <c:manualLayout>
                  <c:x val="-2.6755844530006644E-2"/>
                  <c:y val="-5.0773717538643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4008-4F92-9352-843D4BF31D30}"/>
                </c:ext>
              </c:extLst>
            </c:dLbl>
            <c:dLbl>
              <c:idx val="6"/>
              <c:layout>
                <c:manualLayout>
                  <c:x val="8.5110007595438977E-3"/>
                  <c:y val="-1.7195181100117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08-4F92-9352-843D4BF31D30}"/>
                </c:ext>
              </c:extLst>
            </c:dLbl>
            <c:dLbl>
              <c:idx val="7"/>
              <c:layout>
                <c:manualLayout>
                  <c:x val="-5.3455823150121498E-2"/>
                  <c:y val="6.4723892045215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08-4F92-9352-843D4BF31D30}"/>
                </c:ext>
              </c:extLst>
            </c:dLbl>
            <c:dLbl>
              <c:idx val="8"/>
              <c:layout>
                <c:manualLayout>
                  <c:x val="2.0586655934949193E-4"/>
                  <c:y val="-4.872195344066738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008-4F92-9352-843D4BF31D30}"/>
                </c:ext>
              </c:extLst>
            </c:dLbl>
            <c:dLbl>
              <c:idx val="9"/>
              <c:layout>
                <c:manualLayout>
                  <c:x val="-6.3947967497770486E-2"/>
                  <c:y val="5.873981211378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008-4F92-9352-843D4BF31D30}"/>
                </c:ext>
              </c:extLst>
            </c:dLbl>
            <c:dLbl>
              <c:idx val="10"/>
              <c:layout>
                <c:manualLayout>
                  <c:x val="-4.4418225732226639E-2"/>
                  <c:y val="5.2088290495316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008-4F92-9352-843D4BF31D30}"/>
                </c:ext>
              </c:extLst>
            </c:dLbl>
            <c:dLbl>
              <c:idx val="11"/>
              <c:layout>
                <c:manualLayout>
                  <c:x val="-1.9655783401057642E-3"/>
                  <c:y val="-9.09339125359987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008-4F92-9352-843D4BF31D30}"/>
                </c:ext>
              </c:extLst>
            </c:dLbl>
            <c:dLbl>
              <c:idx val="12"/>
              <c:layout>
                <c:manualLayout>
                  <c:x val="-7.2993926862424369E-2"/>
                  <c:y val="-5.58753937859939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008-4F92-9352-843D4BF31D30}"/>
                </c:ext>
              </c:extLst>
            </c:dLbl>
            <c:dLbl>
              <c:idx val="13"/>
              <c:layout>
                <c:manualLayout>
                  <c:x val="-4.4283592140915339E-2"/>
                  <c:y val="-5.3613449510311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008-4F92-9352-843D4BF31D30}"/>
                </c:ext>
              </c:extLst>
            </c:dLbl>
            <c:dLbl>
              <c:idx val="14"/>
              <c:layout>
                <c:manualLayout>
                  <c:x val="-4.297796187136986E-2"/>
                  <c:y val="-5.58973160147860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008-4F92-9352-843D4BF31D30}"/>
                </c:ext>
              </c:extLst>
            </c:dLbl>
            <c:dLbl>
              <c:idx val="15"/>
              <c:layout>
                <c:manualLayout>
                  <c:x val="-1.582838604880385E-2"/>
                  <c:y val="-5.3303532088099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008-4F92-9352-843D4BF31D30}"/>
                </c:ext>
              </c:extLst>
            </c:dLbl>
            <c:dLbl>
              <c:idx val="16"/>
              <c:layout>
                <c:manualLayout>
                  <c:x val="-3.4473022405121169E-3"/>
                  <c:y val="-3.7038044923915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008-4F92-9352-843D4BF31D30}"/>
                </c:ext>
              </c:extLst>
            </c:dLbl>
            <c:dLbl>
              <c:idx val="18"/>
              <c:layout>
                <c:manualLayout>
                  <c:x val="-1.4196387745769397E-3"/>
                  <c:y val="6.70816273145407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008-4F92-9352-843D4BF31D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'evolucao-deficit'!$B$11:$B$29</c:f>
              <c:numCache>
                <c:formatCode>General</c:formatCode>
                <c:ptCount val="1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</c:numCache>
            </c:numRef>
          </c:cat>
          <c:val>
            <c:numRef>
              <c:f>'evolucao-deficit'!$E$11:$E$29</c:f>
              <c:numCache>
                <c:formatCode>#,##0.0,,;[Red]\-#,##0.0,,</c:formatCode>
                <c:ptCount val="19"/>
                <c:pt idx="0">
                  <c:v>623970905.73999786</c:v>
                </c:pt>
                <c:pt idx="1">
                  <c:v>299236718.27000427</c:v>
                </c:pt>
                <c:pt idx="2">
                  <c:v>566779265.68999481</c:v>
                </c:pt>
                <c:pt idx="3">
                  <c:v>150887040.93999481</c:v>
                </c:pt>
                <c:pt idx="4">
                  <c:v>2076436878.6500015</c:v>
                </c:pt>
                <c:pt idx="5">
                  <c:v>-948083344.19999695</c:v>
                </c:pt>
                <c:pt idx="6">
                  <c:v>-2165488580.4499969</c:v>
                </c:pt>
                <c:pt idx="7">
                  <c:v>-8964182100.0700073</c:v>
                </c:pt>
                <c:pt idx="8">
                  <c:v>-4163389512.1000061</c:v>
                </c:pt>
                <c:pt idx="9">
                  <c:v>-9767760068.6699982</c:v>
                </c:pt>
                <c:pt idx="10">
                  <c:v>-11232678031.259995</c:v>
                </c:pt>
                <c:pt idx="11">
                  <c:v>-8632244260.6600037</c:v>
                </c:pt>
                <c:pt idx="12">
                  <c:v>-2853556146.25</c:v>
                </c:pt>
                <c:pt idx="13">
                  <c:v>103692669.33000183</c:v>
                </c:pt>
                <c:pt idx="14">
                  <c:v>2226053146.0588989</c:v>
                </c:pt>
                <c:pt idx="15">
                  <c:v>299358545</c:v>
                </c:pt>
                <c:pt idx="16">
                  <c:v>5179416003</c:v>
                </c:pt>
                <c:pt idx="17">
                  <c:v>-8544864843</c:v>
                </c:pt>
                <c:pt idx="18">
                  <c:v>-5218491562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4008-4F92-9352-843D4BF31D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171712"/>
        <c:axId val="44779776"/>
      </c:lineChart>
      <c:catAx>
        <c:axId val="125171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9525">
            <a:solidFill>
              <a:schemeClr val="bg1">
                <a:lumMod val="75000"/>
                <a:alpha val="93000"/>
              </a:schemeClr>
            </a:solidFill>
          </a:ln>
        </c:spPr>
        <c:txPr>
          <a:bodyPr rot="0" vert="horz" anchor="ctr" anchorCtr="1"/>
          <a:lstStyle/>
          <a:p>
            <a:pPr>
              <a:defRPr sz="1400" b="1">
                <a:solidFill>
                  <a:schemeClr val="bg1">
                    <a:lumMod val="65000"/>
                  </a:schemeClr>
                </a:solidFill>
              </a:defRPr>
            </a:pPr>
            <a:endParaRPr lang="pt-BR"/>
          </a:p>
        </c:txPr>
        <c:crossAx val="44779776"/>
        <c:crosses val="autoZero"/>
        <c:auto val="1"/>
        <c:lblAlgn val="ctr"/>
        <c:lblOffset val="100"/>
        <c:noMultiLvlLbl val="0"/>
      </c:catAx>
      <c:valAx>
        <c:axId val="44779776"/>
        <c:scaling>
          <c:orientation val="minMax"/>
          <c:min val="-17000000000.000002"/>
        </c:scaling>
        <c:delete val="1"/>
        <c:axPos val="r"/>
        <c:numFmt formatCode="#,##0.0;[Red]\(#,##0.0\)" sourceLinked="0"/>
        <c:majorTickMark val="out"/>
        <c:minorTickMark val="none"/>
        <c:tickLblPos val="nextTo"/>
        <c:crossAx val="125171712"/>
        <c:crosses val="max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3957B0-C5FB-4580-BC3E-918476E9D62E}" type="doc">
      <dgm:prSet loTypeId="urn:microsoft.com/office/officeart/2005/8/layout/target2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3AA34A03-6E55-4746-8877-554C1EF84823}">
      <dgm:prSet phldrT="[Texto]" custT="1"/>
      <dgm:spPr/>
      <dgm:t>
        <a:bodyPr/>
        <a:lstStyle/>
        <a:p>
          <a:r>
            <a:rPr lang="pt-BR" sz="2800" b="1"/>
            <a:t>181 PROGRAMAS</a:t>
          </a:r>
        </a:p>
      </dgm:t>
    </dgm:pt>
    <dgm:pt modelId="{35715258-71DC-4061-96C1-727CADCA8269}" type="parTrans" cxnId="{46B5A50B-BCEA-4480-9D26-C305C7E3A189}">
      <dgm:prSet/>
      <dgm:spPr/>
      <dgm:t>
        <a:bodyPr/>
        <a:lstStyle/>
        <a:p>
          <a:endParaRPr lang="pt-BR"/>
        </a:p>
      </dgm:t>
    </dgm:pt>
    <dgm:pt modelId="{AF21B2EA-99B8-415A-A793-DE6A0F2696DA}" type="sibTrans" cxnId="{46B5A50B-BCEA-4480-9D26-C305C7E3A189}">
      <dgm:prSet/>
      <dgm:spPr/>
      <dgm:t>
        <a:bodyPr/>
        <a:lstStyle/>
        <a:p>
          <a:endParaRPr lang="pt-BR"/>
        </a:p>
      </dgm:t>
    </dgm:pt>
    <dgm:pt modelId="{C697D74A-DD0E-4E3A-8209-71EE8A69A1AD}">
      <dgm:prSet phldrT="[Texto]" custT="1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1400" b="1"/>
            <a:t>177 MANTIDOS</a:t>
          </a:r>
        </a:p>
      </dgm:t>
    </dgm:pt>
    <dgm:pt modelId="{CBD1D39F-9E03-48FF-AE75-E1A5AE1EFAAD}" type="parTrans" cxnId="{D021EB7B-1898-4D81-8CCF-8F6D2B5EE49A}">
      <dgm:prSet/>
      <dgm:spPr/>
      <dgm:t>
        <a:bodyPr/>
        <a:lstStyle/>
        <a:p>
          <a:endParaRPr lang="pt-BR"/>
        </a:p>
      </dgm:t>
    </dgm:pt>
    <dgm:pt modelId="{22895A11-750D-4FD9-A358-00ADA3B674E4}" type="sibTrans" cxnId="{D021EB7B-1898-4D81-8CCF-8F6D2B5EE49A}">
      <dgm:prSet/>
      <dgm:spPr/>
      <dgm:t>
        <a:bodyPr/>
        <a:lstStyle/>
        <a:p>
          <a:endParaRPr lang="pt-BR"/>
        </a:p>
      </dgm:t>
    </dgm:pt>
    <dgm:pt modelId="{74F89706-E7AC-4163-90FA-1FED28BAAA24}">
      <dgm:prSet phldrT="[Texto]" custT="1"/>
      <dgm:spPr/>
      <dgm:t>
        <a:bodyPr/>
        <a:lstStyle/>
        <a:p>
          <a:r>
            <a:rPr lang="pt-BR" sz="1400" b="1">
              <a:solidFill>
                <a:schemeClr val="tx1"/>
              </a:solidFill>
            </a:rPr>
            <a:t>0 EXCLUÍDOS</a:t>
          </a:r>
        </a:p>
      </dgm:t>
    </dgm:pt>
    <dgm:pt modelId="{5548649A-6D9C-4D1C-A61E-B8F021A03B07}" type="parTrans" cxnId="{E4EF3301-EDDF-4A70-B139-0CD1F27A92FF}">
      <dgm:prSet/>
      <dgm:spPr/>
      <dgm:t>
        <a:bodyPr/>
        <a:lstStyle/>
        <a:p>
          <a:endParaRPr lang="pt-BR"/>
        </a:p>
      </dgm:t>
    </dgm:pt>
    <dgm:pt modelId="{6FDEE75F-B518-4EA1-9EB6-D566E56F5672}" type="sibTrans" cxnId="{E4EF3301-EDDF-4A70-B139-0CD1F27A92FF}">
      <dgm:prSet/>
      <dgm:spPr/>
      <dgm:t>
        <a:bodyPr/>
        <a:lstStyle/>
        <a:p>
          <a:endParaRPr lang="pt-BR"/>
        </a:p>
      </dgm:t>
    </dgm:pt>
    <dgm:pt modelId="{A0FCC499-503B-49C6-B9B6-9323BF21BB32}">
      <dgm:prSet phldrT="[Texto]" custT="1"/>
      <dgm:spPr/>
      <dgm:t>
        <a:bodyPr/>
        <a:lstStyle/>
        <a:p>
          <a:r>
            <a:rPr lang="pt-BR" sz="2800" b="1"/>
            <a:t>993 AÇÕES</a:t>
          </a:r>
        </a:p>
      </dgm:t>
    </dgm:pt>
    <dgm:pt modelId="{1681A83A-8460-4F8C-A637-D93315DE9017}" type="parTrans" cxnId="{D654D7A1-1167-4EB2-961A-EDA3641FE374}">
      <dgm:prSet/>
      <dgm:spPr/>
      <dgm:t>
        <a:bodyPr/>
        <a:lstStyle/>
        <a:p>
          <a:endParaRPr lang="pt-BR"/>
        </a:p>
      </dgm:t>
    </dgm:pt>
    <dgm:pt modelId="{720B2CE1-1C4A-4DFE-BF79-E7698751864A}" type="sibTrans" cxnId="{D654D7A1-1167-4EB2-961A-EDA3641FE374}">
      <dgm:prSet/>
      <dgm:spPr/>
      <dgm:t>
        <a:bodyPr/>
        <a:lstStyle/>
        <a:p>
          <a:endParaRPr lang="pt-BR"/>
        </a:p>
      </dgm:t>
    </dgm:pt>
    <dgm:pt modelId="{91B03C2C-2B5E-443F-B1D0-F22C2F3F6D3F}">
      <dgm:prSet phldrT="[Texto]" custT="1"/>
      <dgm:spPr/>
      <dgm:t>
        <a:bodyPr/>
        <a:lstStyle/>
        <a:p>
          <a:r>
            <a:rPr lang="pt-BR" sz="1400" b="1"/>
            <a:t>35 </a:t>
          </a:r>
          <a:br>
            <a:rPr lang="pt-BR" sz="1400" b="1"/>
          </a:br>
          <a:r>
            <a:rPr lang="pt-BR" sz="1400" b="1"/>
            <a:t>NOVAS</a:t>
          </a:r>
        </a:p>
      </dgm:t>
    </dgm:pt>
    <dgm:pt modelId="{790107E7-21A7-4670-AD6D-69D244461C76}" type="parTrans" cxnId="{DE2C4B7F-28D8-48D2-BD25-E8982E3B23D0}">
      <dgm:prSet/>
      <dgm:spPr/>
      <dgm:t>
        <a:bodyPr/>
        <a:lstStyle/>
        <a:p>
          <a:endParaRPr lang="pt-BR"/>
        </a:p>
      </dgm:t>
    </dgm:pt>
    <dgm:pt modelId="{A7B4F8DA-47F8-43E7-89E3-28C72D1A1C6B}" type="sibTrans" cxnId="{DE2C4B7F-28D8-48D2-BD25-E8982E3B23D0}">
      <dgm:prSet/>
      <dgm:spPr/>
      <dgm:t>
        <a:bodyPr/>
        <a:lstStyle/>
        <a:p>
          <a:endParaRPr lang="pt-BR"/>
        </a:p>
      </dgm:t>
    </dgm:pt>
    <dgm:pt modelId="{EA5F643B-C2E6-4D7B-AA89-1F846E6F3E24}">
      <dgm:prSet phldrT="[Texto]" custT="1"/>
      <dgm:spPr/>
      <dgm:t>
        <a:bodyPr/>
        <a:lstStyle/>
        <a:p>
          <a:r>
            <a:rPr lang="pt-BR" sz="1400"/>
            <a:t>35 </a:t>
          </a:r>
          <a:r>
            <a:rPr lang="pt-BR" sz="1400" b="1"/>
            <a:t>EXCLUÍDAS</a:t>
          </a:r>
        </a:p>
      </dgm:t>
    </dgm:pt>
    <dgm:pt modelId="{AFC19EA7-F377-41F5-A319-8D0CAA865E77}" type="parTrans" cxnId="{73211C03-BA18-43C9-9ED5-AE5147AD6B4D}">
      <dgm:prSet/>
      <dgm:spPr/>
      <dgm:t>
        <a:bodyPr/>
        <a:lstStyle/>
        <a:p>
          <a:endParaRPr lang="pt-BR"/>
        </a:p>
      </dgm:t>
    </dgm:pt>
    <dgm:pt modelId="{AE355514-1F70-407F-B430-DEFE0F80EE86}" type="sibTrans" cxnId="{73211C03-BA18-43C9-9ED5-AE5147AD6B4D}">
      <dgm:prSet/>
      <dgm:spPr/>
      <dgm:t>
        <a:bodyPr/>
        <a:lstStyle/>
        <a:p>
          <a:endParaRPr lang="pt-BR"/>
        </a:p>
      </dgm:t>
    </dgm:pt>
    <dgm:pt modelId="{2871DEB1-BA99-482A-8C14-6D9FCD9564E5}">
      <dgm:prSet phldrT="[Texto]" custT="1"/>
      <dgm:spPr/>
      <dgm:t>
        <a:bodyPr/>
        <a:lstStyle/>
        <a:p>
          <a:pPr algn="ctr"/>
          <a:r>
            <a:rPr lang="pt-BR" sz="1600" b="1"/>
            <a:t>45 AÇÕES ESTRATÉGICAS</a:t>
          </a:r>
        </a:p>
      </dgm:t>
    </dgm:pt>
    <dgm:pt modelId="{8B61A79D-BA03-4110-B459-8F421CAC2596}" type="parTrans" cxnId="{1801AA26-F380-453D-971C-BA58958822BF}">
      <dgm:prSet/>
      <dgm:spPr/>
      <dgm:t>
        <a:bodyPr/>
        <a:lstStyle/>
        <a:p>
          <a:endParaRPr lang="pt-BR"/>
        </a:p>
      </dgm:t>
    </dgm:pt>
    <dgm:pt modelId="{5EAC108E-05CD-4C61-B884-5CD9F61F9A49}" type="sibTrans" cxnId="{1801AA26-F380-453D-971C-BA58958822BF}">
      <dgm:prSet/>
      <dgm:spPr/>
      <dgm:t>
        <a:bodyPr/>
        <a:lstStyle/>
        <a:p>
          <a:endParaRPr lang="pt-BR"/>
        </a:p>
      </dgm:t>
    </dgm:pt>
    <dgm:pt modelId="{D0E9DB0A-4242-48C7-81E4-7F94588E1CEE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1400" b="1"/>
            <a:t>32 PROJETOS ESTRATÉGICOS</a:t>
          </a:r>
        </a:p>
      </dgm:t>
    </dgm:pt>
    <dgm:pt modelId="{8B2372D3-5E47-4D03-BA9B-EE53A66E559E}" type="parTrans" cxnId="{26F3D3B9-79C7-4072-8685-8925A17286E1}">
      <dgm:prSet/>
      <dgm:spPr/>
      <dgm:t>
        <a:bodyPr/>
        <a:lstStyle/>
        <a:p>
          <a:endParaRPr lang="pt-BR"/>
        </a:p>
      </dgm:t>
    </dgm:pt>
    <dgm:pt modelId="{77B76C85-2DDE-4548-BA62-EBC5D88AE6D6}" type="sibTrans" cxnId="{26F3D3B9-79C7-4072-8685-8925A17286E1}">
      <dgm:prSet/>
      <dgm:spPr/>
      <dgm:t>
        <a:bodyPr/>
        <a:lstStyle/>
        <a:p>
          <a:endParaRPr lang="pt-BR"/>
        </a:p>
      </dgm:t>
    </dgm:pt>
    <dgm:pt modelId="{6435C8EB-FD80-499A-8A3F-EE884353251D}">
      <dgm:prSet custT="1"/>
      <dgm:spPr/>
      <dgm:t>
        <a:bodyPr/>
        <a:lstStyle/>
        <a:p>
          <a:r>
            <a:rPr lang="pt-BR" sz="1400" b="1"/>
            <a:t>4</a:t>
          </a:r>
          <a:br>
            <a:rPr lang="pt-BR" sz="1400" b="1"/>
          </a:br>
          <a:r>
            <a:rPr lang="pt-BR" sz="1400" b="1"/>
            <a:t>NOVOS</a:t>
          </a:r>
        </a:p>
      </dgm:t>
    </dgm:pt>
    <dgm:pt modelId="{CB5536C3-B571-457B-9795-2FBECFC2036E}" type="parTrans" cxnId="{1DA5E0AA-D21F-4A60-9780-287515703C54}">
      <dgm:prSet/>
      <dgm:spPr/>
      <dgm:t>
        <a:bodyPr/>
        <a:lstStyle/>
        <a:p>
          <a:endParaRPr lang="pt-BR"/>
        </a:p>
      </dgm:t>
    </dgm:pt>
    <dgm:pt modelId="{31285437-82A3-494C-93B9-9F0A752E9181}" type="sibTrans" cxnId="{1DA5E0AA-D21F-4A60-9780-287515703C54}">
      <dgm:prSet/>
      <dgm:spPr/>
      <dgm:t>
        <a:bodyPr/>
        <a:lstStyle/>
        <a:p>
          <a:endParaRPr lang="pt-BR"/>
        </a:p>
      </dgm:t>
    </dgm:pt>
    <dgm:pt modelId="{6F136B9D-14E2-47EA-AF0D-2895E727FEA9}" type="pres">
      <dgm:prSet presAssocID="{483957B0-C5FB-4580-BC3E-918476E9D62E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DD817D4F-1D93-436B-8D14-8701B6944688}" type="pres">
      <dgm:prSet presAssocID="{483957B0-C5FB-4580-BC3E-918476E9D62E}" presName="outerBox" presStyleCnt="0"/>
      <dgm:spPr/>
    </dgm:pt>
    <dgm:pt modelId="{8E9B6306-C35C-4F9C-B044-732CAF10154A}" type="pres">
      <dgm:prSet presAssocID="{483957B0-C5FB-4580-BC3E-918476E9D62E}" presName="outerBoxParent" presStyleLbl="node1" presStyleIdx="0" presStyleCnt="3"/>
      <dgm:spPr/>
    </dgm:pt>
    <dgm:pt modelId="{DC1FE7B7-2277-4DAF-A586-B691C490528F}" type="pres">
      <dgm:prSet presAssocID="{483957B0-C5FB-4580-BC3E-918476E9D62E}" presName="outerBoxChildren" presStyleCnt="0"/>
      <dgm:spPr/>
    </dgm:pt>
    <dgm:pt modelId="{210CB39A-88AC-4EC4-B522-D5092727B10F}" type="pres">
      <dgm:prSet presAssocID="{C697D74A-DD0E-4E3A-8209-71EE8A69A1AD}" presName="oChild" presStyleLbl="fgAcc1" presStyleIdx="0" presStyleCnt="6">
        <dgm:presLayoutVars>
          <dgm:bulletEnabled val="1"/>
        </dgm:presLayoutVars>
      </dgm:prSet>
      <dgm:spPr/>
    </dgm:pt>
    <dgm:pt modelId="{9120964E-B3FA-444F-9A59-7FD2C367BEC6}" type="pres">
      <dgm:prSet presAssocID="{22895A11-750D-4FD9-A358-00ADA3B674E4}" presName="outerSibTrans" presStyleCnt="0"/>
      <dgm:spPr/>
    </dgm:pt>
    <dgm:pt modelId="{B73DB4BE-A2BB-40C3-A6D7-376D7A749FF2}" type="pres">
      <dgm:prSet presAssocID="{6435C8EB-FD80-499A-8A3F-EE884353251D}" presName="oChild" presStyleLbl="fgAcc1" presStyleIdx="1" presStyleCnt="6">
        <dgm:presLayoutVars>
          <dgm:bulletEnabled val="1"/>
        </dgm:presLayoutVars>
      </dgm:prSet>
      <dgm:spPr/>
    </dgm:pt>
    <dgm:pt modelId="{F2BAA411-4FC2-4859-ABD0-B890A037DAB2}" type="pres">
      <dgm:prSet presAssocID="{31285437-82A3-494C-93B9-9F0A752E9181}" presName="outerSibTrans" presStyleCnt="0"/>
      <dgm:spPr/>
    </dgm:pt>
    <dgm:pt modelId="{176C7185-ABDF-4007-A04C-E54AEE1896CC}" type="pres">
      <dgm:prSet presAssocID="{74F89706-E7AC-4163-90FA-1FED28BAAA24}" presName="oChild" presStyleLbl="fgAcc1" presStyleIdx="2" presStyleCnt="6">
        <dgm:presLayoutVars>
          <dgm:bulletEnabled val="1"/>
        </dgm:presLayoutVars>
      </dgm:prSet>
      <dgm:spPr/>
    </dgm:pt>
    <dgm:pt modelId="{8422A324-0DD2-43A1-8878-3872F2D58F90}" type="pres">
      <dgm:prSet presAssocID="{483957B0-C5FB-4580-BC3E-918476E9D62E}" presName="middleBox" presStyleCnt="0"/>
      <dgm:spPr/>
    </dgm:pt>
    <dgm:pt modelId="{6FC5DCF6-4454-40D7-B560-923831ED9022}" type="pres">
      <dgm:prSet presAssocID="{483957B0-C5FB-4580-BC3E-918476E9D62E}" presName="middleBoxParent" presStyleLbl="node1" presStyleIdx="1" presStyleCnt="3" custScaleX="105519" custScaleY="110909" custLinFactNeighborX="521" custLinFactNeighborY="-957"/>
      <dgm:spPr/>
    </dgm:pt>
    <dgm:pt modelId="{2406C8BF-5AF2-4D33-9D13-12993CAD13F7}" type="pres">
      <dgm:prSet presAssocID="{483957B0-C5FB-4580-BC3E-918476E9D62E}" presName="middleBoxChildren" presStyleCnt="0"/>
      <dgm:spPr/>
    </dgm:pt>
    <dgm:pt modelId="{F8C65E59-3D32-4D04-97B6-C9CDCA699712}" type="pres">
      <dgm:prSet presAssocID="{91B03C2C-2B5E-443F-B1D0-F22C2F3F6D3F}" presName="mChild" presStyleLbl="fgAcc1" presStyleIdx="3" presStyleCnt="6" custScaleX="93980" custScaleY="61383" custLinFactX="100000" custLinFactY="-70417" custLinFactNeighborX="171768" custLinFactNeighborY="-100000">
        <dgm:presLayoutVars>
          <dgm:bulletEnabled val="1"/>
        </dgm:presLayoutVars>
      </dgm:prSet>
      <dgm:spPr/>
    </dgm:pt>
    <dgm:pt modelId="{FD549081-5C80-40A1-88F8-592D2B2C08BB}" type="pres">
      <dgm:prSet presAssocID="{A7B4F8DA-47F8-43E7-89E3-28C72D1A1C6B}" presName="middleSibTrans" presStyleCnt="0"/>
      <dgm:spPr/>
    </dgm:pt>
    <dgm:pt modelId="{D12D4DFF-1D06-451C-86FB-1B372EAEC51C}" type="pres">
      <dgm:prSet presAssocID="{EA5F643B-C2E6-4D7B-AA89-1F846E6F3E24}" presName="mChild" presStyleLbl="fgAcc1" presStyleIdx="4" presStyleCnt="6" custScaleX="93980" custScaleY="61251" custLinFactX="178180" custLinFactY="-129840" custLinFactNeighborX="200000" custLinFactNeighborY="-200000">
        <dgm:presLayoutVars>
          <dgm:bulletEnabled val="1"/>
        </dgm:presLayoutVars>
      </dgm:prSet>
      <dgm:spPr/>
    </dgm:pt>
    <dgm:pt modelId="{9CD8AE10-7DF2-4DF9-86F2-9EEC1BB0A8CA}" type="pres">
      <dgm:prSet presAssocID="{483957B0-C5FB-4580-BC3E-918476E9D62E}" presName="centerBox" presStyleCnt="0"/>
      <dgm:spPr/>
    </dgm:pt>
    <dgm:pt modelId="{31532805-051F-416D-9EDA-AAEFEE131F0E}" type="pres">
      <dgm:prSet presAssocID="{483957B0-C5FB-4580-BC3E-918476E9D62E}" presName="centerBoxParent" presStyleLbl="node1" presStyleIdx="2" presStyleCnt="3" custScaleX="67809" custScaleY="106470" custLinFactNeighborX="19142" custLinFactNeighborY="-1281"/>
      <dgm:spPr/>
    </dgm:pt>
    <dgm:pt modelId="{33E38618-C60E-4FFB-9806-241A9D951134}" type="pres">
      <dgm:prSet presAssocID="{483957B0-C5FB-4580-BC3E-918476E9D62E}" presName="centerBoxChildren" presStyleCnt="0"/>
      <dgm:spPr/>
    </dgm:pt>
    <dgm:pt modelId="{F30F2C48-F075-4A35-9EA7-C9678EE62CBA}" type="pres">
      <dgm:prSet presAssocID="{D0E9DB0A-4242-48C7-81E4-7F94588E1CEE}" presName="cChild" presStyleLbl="fgAcc1" presStyleIdx="5" presStyleCnt="6" custScaleX="48241" custScaleY="62052" custLinFactNeighborX="47623" custLinFactNeighborY="12041">
        <dgm:presLayoutVars>
          <dgm:bulletEnabled val="1"/>
        </dgm:presLayoutVars>
      </dgm:prSet>
      <dgm:spPr/>
    </dgm:pt>
  </dgm:ptLst>
  <dgm:cxnLst>
    <dgm:cxn modelId="{E4EF3301-EDDF-4A70-B139-0CD1F27A92FF}" srcId="{3AA34A03-6E55-4746-8877-554C1EF84823}" destId="{74F89706-E7AC-4163-90FA-1FED28BAAA24}" srcOrd="2" destOrd="0" parTransId="{5548649A-6D9C-4D1C-A61E-B8F021A03B07}" sibTransId="{6FDEE75F-B518-4EA1-9EB6-D566E56F5672}"/>
    <dgm:cxn modelId="{73211C03-BA18-43C9-9ED5-AE5147AD6B4D}" srcId="{A0FCC499-503B-49C6-B9B6-9323BF21BB32}" destId="{EA5F643B-C2E6-4D7B-AA89-1F846E6F3E24}" srcOrd="1" destOrd="0" parTransId="{AFC19EA7-F377-41F5-A319-8D0CAA865E77}" sibTransId="{AE355514-1F70-407F-B430-DEFE0F80EE86}"/>
    <dgm:cxn modelId="{46B5A50B-BCEA-4480-9D26-C305C7E3A189}" srcId="{483957B0-C5FB-4580-BC3E-918476E9D62E}" destId="{3AA34A03-6E55-4746-8877-554C1EF84823}" srcOrd="0" destOrd="0" parTransId="{35715258-71DC-4061-96C1-727CADCA8269}" sibTransId="{AF21B2EA-99B8-415A-A793-DE6A0F2696DA}"/>
    <dgm:cxn modelId="{E4E65F1E-C39B-467B-A873-2D660DEA2079}" type="presOf" srcId="{91B03C2C-2B5E-443F-B1D0-F22C2F3F6D3F}" destId="{F8C65E59-3D32-4D04-97B6-C9CDCA699712}" srcOrd="0" destOrd="0" presId="urn:microsoft.com/office/officeart/2005/8/layout/target2"/>
    <dgm:cxn modelId="{1801AA26-F380-453D-971C-BA58958822BF}" srcId="{483957B0-C5FB-4580-BC3E-918476E9D62E}" destId="{2871DEB1-BA99-482A-8C14-6D9FCD9564E5}" srcOrd="2" destOrd="0" parTransId="{8B61A79D-BA03-4110-B459-8F421CAC2596}" sibTransId="{5EAC108E-05CD-4C61-B884-5CD9F61F9A49}"/>
    <dgm:cxn modelId="{382E196C-F62B-4A60-8B65-4839370F7C40}" type="presOf" srcId="{C697D74A-DD0E-4E3A-8209-71EE8A69A1AD}" destId="{210CB39A-88AC-4EC4-B522-D5092727B10F}" srcOrd="0" destOrd="0" presId="urn:microsoft.com/office/officeart/2005/8/layout/target2"/>
    <dgm:cxn modelId="{5229384C-CAAA-44F4-9612-446013DA2079}" type="presOf" srcId="{2871DEB1-BA99-482A-8C14-6D9FCD9564E5}" destId="{31532805-051F-416D-9EDA-AAEFEE131F0E}" srcOrd="0" destOrd="0" presId="urn:microsoft.com/office/officeart/2005/8/layout/target2"/>
    <dgm:cxn modelId="{0ABE7F4C-8E17-4FCC-A56B-ED2117F8F2B6}" type="presOf" srcId="{74F89706-E7AC-4163-90FA-1FED28BAAA24}" destId="{176C7185-ABDF-4007-A04C-E54AEE1896CC}" srcOrd="0" destOrd="0" presId="urn:microsoft.com/office/officeart/2005/8/layout/target2"/>
    <dgm:cxn modelId="{D021EB7B-1898-4D81-8CCF-8F6D2B5EE49A}" srcId="{3AA34A03-6E55-4746-8877-554C1EF84823}" destId="{C697D74A-DD0E-4E3A-8209-71EE8A69A1AD}" srcOrd="0" destOrd="0" parTransId="{CBD1D39F-9E03-48FF-AE75-E1A5AE1EFAAD}" sibTransId="{22895A11-750D-4FD9-A358-00ADA3B674E4}"/>
    <dgm:cxn modelId="{DE2C4B7F-28D8-48D2-BD25-E8982E3B23D0}" srcId="{A0FCC499-503B-49C6-B9B6-9323BF21BB32}" destId="{91B03C2C-2B5E-443F-B1D0-F22C2F3F6D3F}" srcOrd="0" destOrd="0" parTransId="{790107E7-21A7-4670-AD6D-69D244461C76}" sibTransId="{A7B4F8DA-47F8-43E7-89E3-28C72D1A1C6B}"/>
    <dgm:cxn modelId="{87CA8494-BFE9-45D2-8925-0DA6CAA14217}" type="presOf" srcId="{EA5F643B-C2E6-4D7B-AA89-1F846E6F3E24}" destId="{D12D4DFF-1D06-451C-86FB-1B372EAEC51C}" srcOrd="0" destOrd="0" presId="urn:microsoft.com/office/officeart/2005/8/layout/target2"/>
    <dgm:cxn modelId="{F08E599C-A180-438B-8E5B-1B9D05595AE8}" type="presOf" srcId="{3AA34A03-6E55-4746-8877-554C1EF84823}" destId="{8E9B6306-C35C-4F9C-B044-732CAF10154A}" srcOrd="0" destOrd="0" presId="urn:microsoft.com/office/officeart/2005/8/layout/target2"/>
    <dgm:cxn modelId="{4951DE9E-E85D-4144-9F30-15D934C83C34}" type="presOf" srcId="{483957B0-C5FB-4580-BC3E-918476E9D62E}" destId="{6F136B9D-14E2-47EA-AF0D-2895E727FEA9}" srcOrd="0" destOrd="0" presId="urn:microsoft.com/office/officeart/2005/8/layout/target2"/>
    <dgm:cxn modelId="{B23780A1-EA6F-4278-81C7-ECDA4A372292}" type="presOf" srcId="{A0FCC499-503B-49C6-B9B6-9323BF21BB32}" destId="{6FC5DCF6-4454-40D7-B560-923831ED9022}" srcOrd="0" destOrd="0" presId="urn:microsoft.com/office/officeart/2005/8/layout/target2"/>
    <dgm:cxn modelId="{D654D7A1-1167-4EB2-961A-EDA3641FE374}" srcId="{483957B0-C5FB-4580-BC3E-918476E9D62E}" destId="{A0FCC499-503B-49C6-B9B6-9323BF21BB32}" srcOrd="1" destOrd="0" parTransId="{1681A83A-8460-4F8C-A637-D93315DE9017}" sibTransId="{720B2CE1-1C4A-4DFE-BF79-E7698751864A}"/>
    <dgm:cxn modelId="{1DA5E0AA-D21F-4A60-9780-287515703C54}" srcId="{3AA34A03-6E55-4746-8877-554C1EF84823}" destId="{6435C8EB-FD80-499A-8A3F-EE884353251D}" srcOrd="1" destOrd="0" parTransId="{CB5536C3-B571-457B-9795-2FBECFC2036E}" sibTransId="{31285437-82A3-494C-93B9-9F0A752E9181}"/>
    <dgm:cxn modelId="{CE028CB5-D820-4579-AE63-D0AFB4195ACE}" type="presOf" srcId="{6435C8EB-FD80-499A-8A3F-EE884353251D}" destId="{B73DB4BE-A2BB-40C3-A6D7-376D7A749FF2}" srcOrd="0" destOrd="0" presId="urn:microsoft.com/office/officeart/2005/8/layout/target2"/>
    <dgm:cxn modelId="{8A3C48B7-E33C-45CC-B54E-4B38E8058141}" type="presOf" srcId="{D0E9DB0A-4242-48C7-81E4-7F94588E1CEE}" destId="{F30F2C48-F075-4A35-9EA7-C9678EE62CBA}" srcOrd="0" destOrd="0" presId="urn:microsoft.com/office/officeart/2005/8/layout/target2"/>
    <dgm:cxn modelId="{26F3D3B9-79C7-4072-8685-8925A17286E1}" srcId="{2871DEB1-BA99-482A-8C14-6D9FCD9564E5}" destId="{D0E9DB0A-4242-48C7-81E4-7F94588E1CEE}" srcOrd="0" destOrd="0" parTransId="{8B2372D3-5E47-4D03-BA9B-EE53A66E559E}" sibTransId="{77B76C85-2DDE-4548-BA62-EBC5D88AE6D6}"/>
    <dgm:cxn modelId="{DADF0D3D-6614-4994-BF85-E44E3D56F365}" type="presParOf" srcId="{6F136B9D-14E2-47EA-AF0D-2895E727FEA9}" destId="{DD817D4F-1D93-436B-8D14-8701B6944688}" srcOrd="0" destOrd="0" presId="urn:microsoft.com/office/officeart/2005/8/layout/target2"/>
    <dgm:cxn modelId="{78D00110-7B12-4ADD-8896-6F3AE313B6E0}" type="presParOf" srcId="{DD817D4F-1D93-436B-8D14-8701B6944688}" destId="{8E9B6306-C35C-4F9C-B044-732CAF10154A}" srcOrd="0" destOrd="0" presId="urn:microsoft.com/office/officeart/2005/8/layout/target2"/>
    <dgm:cxn modelId="{C2C2545C-C568-4B7E-A2B6-11240CEA8DB8}" type="presParOf" srcId="{DD817D4F-1D93-436B-8D14-8701B6944688}" destId="{DC1FE7B7-2277-4DAF-A586-B691C490528F}" srcOrd="1" destOrd="0" presId="urn:microsoft.com/office/officeart/2005/8/layout/target2"/>
    <dgm:cxn modelId="{B26980D0-A54C-4DCC-8634-57E33950F9FD}" type="presParOf" srcId="{DC1FE7B7-2277-4DAF-A586-B691C490528F}" destId="{210CB39A-88AC-4EC4-B522-D5092727B10F}" srcOrd="0" destOrd="0" presId="urn:microsoft.com/office/officeart/2005/8/layout/target2"/>
    <dgm:cxn modelId="{4366FDE1-7116-4B84-AE5C-1413B4CF310F}" type="presParOf" srcId="{DC1FE7B7-2277-4DAF-A586-B691C490528F}" destId="{9120964E-B3FA-444F-9A59-7FD2C367BEC6}" srcOrd="1" destOrd="0" presId="urn:microsoft.com/office/officeart/2005/8/layout/target2"/>
    <dgm:cxn modelId="{2299C5BF-AA6A-4E4A-8812-EDE7E0B8DA10}" type="presParOf" srcId="{DC1FE7B7-2277-4DAF-A586-B691C490528F}" destId="{B73DB4BE-A2BB-40C3-A6D7-376D7A749FF2}" srcOrd="2" destOrd="0" presId="urn:microsoft.com/office/officeart/2005/8/layout/target2"/>
    <dgm:cxn modelId="{E22FD2E1-4C8A-4E0E-8D1E-6DC18D213072}" type="presParOf" srcId="{DC1FE7B7-2277-4DAF-A586-B691C490528F}" destId="{F2BAA411-4FC2-4859-ABD0-B890A037DAB2}" srcOrd="3" destOrd="0" presId="urn:microsoft.com/office/officeart/2005/8/layout/target2"/>
    <dgm:cxn modelId="{5BE27D62-88B4-4ECD-8B6D-072235AB9F31}" type="presParOf" srcId="{DC1FE7B7-2277-4DAF-A586-B691C490528F}" destId="{176C7185-ABDF-4007-A04C-E54AEE1896CC}" srcOrd="4" destOrd="0" presId="urn:microsoft.com/office/officeart/2005/8/layout/target2"/>
    <dgm:cxn modelId="{4BF08D53-A461-466E-973C-DB251069C05D}" type="presParOf" srcId="{6F136B9D-14E2-47EA-AF0D-2895E727FEA9}" destId="{8422A324-0DD2-43A1-8878-3872F2D58F90}" srcOrd="1" destOrd="0" presId="urn:microsoft.com/office/officeart/2005/8/layout/target2"/>
    <dgm:cxn modelId="{7DFF0239-17DC-4195-ACA1-409F00531E4A}" type="presParOf" srcId="{8422A324-0DD2-43A1-8878-3872F2D58F90}" destId="{6FC5DCF6-4454-40D7-B560-923831ED9022}" srcOrd="0" destOrd="0" presId="urn:microsoft.com/office/officeart/2005/8/layout/target2"/>
    <dgm:cxn modelId="{F87E1D97-83CA-443D-B5A4-C0E910A9E3E3}" type="presParOf" srcId="{8422A324-0DD2-43A1-8878-3872F2D58F90}" destId="{2406C8BF-5AF2-4D33-9D13-12993CAD13F7}" srcOrd="1" destOrd="0" presId="urn:microsoft.com/office/officeart/2005/8/layout/target2"/>
    <dgm:cxn modelId="{561E5ECC-1D6F-4F12-BC39-6C5D9E6C87CD}" type="presParOf" srcId="{2406C8BF-5AF2-4D33-9D13-12993CAD13F7}" destId="{F8C65E59-3D32-4D04-97B6-C9CDCA699712}" srcOrd="0" destOrd="0" presId="urn:microsoft.com/office/officeart/2005/8/layout/target2"/>
    <dgm:cxn modelId="{EEE79481-34F7-41FF-9CEE-138F5B22D871}" type="presParOf" srcId="{2406C8BF-5AF2-4D33-9D13-12993CAD13F7}" destId="{FD549081-5C80-40A1-88F8-592D2B2C08BB}" srcOrd="1" destOrd="0" presId="urn:microsoft.com/office/officeart/2005/8/layout/target2"/>
    <dgm:cxn modelId="{3AE31E92-274D-441D-B935-E3F50BD58376}" type="presParOf" srcId="{2406C8BF-5AF2-4D33-9D13-12993CAD13F7}" destId="{D12D4DFF-1D06-451C-86FB-1B372EAEC51C}" srcOrd="2" destOrd="0" presId="urn:microsoft.com/office/officeart/2005/8/layout/target2"/>
    <dgm:cxn modelId="{182A6567-4184-42C6-B3CF-EC00A2DE6CD1}" type="presParOf" srcId="{6F136B9D-14E2-47EA-AF0D-2895E727FEA9}" destId="{9CD8AE10-7DF2-4DF9-86F2-9EEC1BB0A8CA}" srcOrd="2" destOrd="0" presId="urn:microsoft.com/office/officeart/2005/8/layout/target2"/>
    <dgm:cxn modelId="{F2C5E720-1DB7-40DF-A2C2-0C76F0253DDC}" type="presParOf" srcId="{9CD8AE10-7DF2-4DF9-86F2-9EEC1BB0A8CA}" destId="{31532805-051F-416D-9EDA-AAEFEE131F0E}" srcOrd="0" destOrd="0" presId="urn:microsoft.com/office/officeart/2005/8/layout/target2"/>
    <dgm:cxn modelId="{8E87C887-5184-4C51-8B1C-C44E6C135050}" type="presParOf" srcId="{9CD8AE10-7DF2-4DF9-86F2-9EEC1BB0A8CA}" destId="{33E38618-C60E-4FFB-9806-241A9D951134}" srcOrd="1" destOrd="0" presId="urn:microsoft.com/office/officeart/2005/8/layout/target2"/>
    <dgm:cxn modelId="{AA00C833-0F94-47FB-93DF-B8C58B7C5881}" type="presParOf" srcId="{33E38618-C60E-4FFB-9806-241A9D951134}" destId="{F30F2C48-F075-4A35-9EA7-C9678EE62CBA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B6306-C35C-4F9C-B044-732CAF10154A}">
      <dsp:nvSpPr>
        <dsp:cNvPr id="0" name=""/>
        <dsp:cNvSpPr/>
      </dsp:nvSpPr>
      <dsp:spPr>
        <a:xfrm>
          <a:off x="0" y="0"/>
          <a:ext cx="8229600" cy="3888428"/>
        </a:xfrm>
        <a:prstGeom prst="roundRect">
          <a:avLst>
            <a:gd name="adj" fmla="val 8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3017852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181 PROGRAMAS</a:t>
          </a:r>
        </a:p>
      </dsp:txBody>
      <dsp:txXfrm>
        <a:off x="96805" y="96805"/>
        <a:ext cx="8035990" cy="3694818"/>
      </dsp:txXfrm>
    </dsp:sp>
    <dsp:sp modelId="{210CB39A-88AC-4EC4-B522-D5092727B10F}">
      <dsp:nvSpPr>
        <dsp:cNvPr id="0" name=""/>
        <dsp:cNvSpPr/>
      </dsp:nvSpPr>
      <dsp:spPr>
        <a:xfrm>
          <a:off x="205740" y="972107"/>
          <a:ext cx="1234440" cy="879832"/>
        </a:xfrm>
        <a:prstGeom prst="roundRect">
          <a:avLst>
            <a:gd name="adj" fmla="val 105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tx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177 MANTIDOS</a:t>
          </a:r>
        </a:p>
      </dsp:txBody>
      <dsp:txXfrm>
        <a:off x="232798" y="999165"/>
        <a:ext cx="1180324" cy="825716"/>
      </dsp:txXfrm>
    </dsp:sp>
    <dsp:sp modelId="{B73DB4BE-A2BB-40C3-A6D7-376D7A749FF2}">
      <dsp:nvSpPr>
        <dsp:cNvPr id="0" name=""/>
        <dsp:cNvSpPr/>
      </dsp:nvSpPr>
      <dsp:spPr>
        <a:xfrm>
          <a:off x="205740" y="1891842"/>
          <a:ext cx="1234440" cy="879832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4</a:t>
          </a:r>
          <a:br>
            <a:rPr lang="pt-BR" sz="1400" b="1" kern="1200"/>
          </a:br>
          <a:r>
            <a:rPr lang="pt-BR" sz="1400" b="1" kern="1200"/>
            <a:t>NOVOS</a:t>
          </a:r>
        </a:p>
      </dsp:txBody>
      <dsp:txXfrm>
        <a:off x="232798" y="1918900"/>
        <a:ext cx="1180324" cy="825716"/>
      </dsp:txXfrm>
    </dsp:sp>
    <dsp:sp modelId="{176C7185-ABDF-4007-A04C-E54AEE1896CC}">
      <dsp:nvSpPr>
        <dsp:cNvPr id="0" name=""/>
        <dsp:cNvSpPr/>
      </dsp:nvSpPr>
      <dsp:spPr>
        <a:xfrm>
          <a:off x="205740" y="2811577"/>
          <a:ext cx="1234440" cy="879832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>
              <a:solidFill>
                <a:schemeClr val="tx1"/>
              </a:solidFill>
            </a:rPr>
            <a:t>0 EXCLUÍDOS</a:t>
          </a:r>
        </a:p>
      </dsp:txBody>
      <dsp:txXfrm>
        <a:off x="232798" y="2838635"/>
        <a:ext cx="1180324" cy="825716"/>
      </dsp:txXfrm>
    </dsp:sp>
    <dsp:sp modelId="{6FC5DCF6-4454-40D7-B560-923831ED9022}">
      <dsp:nvSpPr>
        <dsp:cNvPr id="0" name=""/>
        <dsp:cNvSpPr/>
      </dsp:nvSpPr>
      <dsp:spPr>
        <a:xfrm>
          <a:off x="1499661" y="797592"/>
          <a:ext cx="6729938" cy="3018831"/>
        </a:xfrm>
        <a:prstGeom prst="roundRect">
          <a:avLst>
            <a:gd name="adj" fmla="val 10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728406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993 AÇÕES</a:t>
          </a:r>
        </a:p>
      </dsp:txBody>
      <dsp:txXfrm>
        <a:off x="1592500" y="890431"/>
        <a:ext cx="6544260" cy="2833153"/>
      </dsp:txXfrm>
    </dsp:sp>
    <dsp:sp modelId="{F8C65E59-3D32-4D04-97B6-C9CDCA699712}">
      <dsp:nvSpPr>
        <dsp:cNvPr id="0" name=""/>
        <dsp:cNvSpPr/>
      </dsp:nvSpPr>
      <dsp:spPr>
        <a:xfrm>
          <a:off x="5310403" y="986471"/>
          <a:ext cx="1198797" cy="735536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35 </a:t>
          </a:r>
          <a:br>
            <a:rPr lang="pt-BR" sz="1400" b="1" kern="1200"/>
          </a:br>
          <a:r>
            <a:rPr lang="pt-BR" sz="1400" b="1" kern="1200"/>
            <a:t>NOVAS</a:t>
          </a:r>
        </a:p>
      </dsp:txBody>
      <dsp:txXfrm>
        <a:off x="5333023" y="1009091"/>
        <a:ext cx="1153557" cy="690296"/>
      </dsp:txXfrm>
    </dsp:sp>
    <dsp:sp modelId="{D12D4DFF-1D06-451C-86FB-1B372EAEC51C}">
      <dsp:nvSpPr>
        <dsp:cNvPr id="0" name=""/>
        <dsp:cNvSpPr/>
      </dsp:nvSpPr>
      <dsp:spPr>
        <a:xfrm>
          <a:off x="6667782" y="1009957"/>
          <a:ext cx="1198797" cy="733954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35 </a:t>
          </a:r>
          <a:r>
            <a:rPr lang="pt-BR" sz="1400" b="1" kern="1200"/>
            <a:t>EXCLUÍDAS</a:t>
          </a:r>
        </a:p>
      </dsp:txBody>
      <dsp:txXfrm>
        <a:off x="6690354" y="1032529"/>
        <a:ext cx="1153653" cy="688810"/>
      </dsp:txXfrm>
    </dsp:sp>
    <dsp:sp modelId="{31532805-051F-416D-9EDA-AAEFEE131F0E}">
      <dsp:nvSpPr>
        <dsp:cNvPr id="0" name=""/>
        <dsp:cNvSpPr/>
      </dsp:nvSpPr>
      <dsp:spPr>
        <a:xfrm>
          <a:off x="4860139" y="1873973"/>
          <a:ext cx="3097127" cy="1656003"/>
        </a:xfrm>
        <a:prstGeom prst="roundRect">
          <a:avLst>
            <a:gd name="adj" fmla="val 10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877921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/>
            <a:t>45 AÇÕES ESTRATÉGICAS</a:t>
          </a:r>
        </a:p>
      </dsp:txBody>
      <dsp:txXfrm>
        <a:off x="4911067" y="1924901"/>
        <a:ext cx="2995271" cy="1554147"/>
      </dsp:txXfrm>
    </dsp:sp>
    <dsp:sp modelId="{F30F2C48-F075-4A35-9EA7-C9678EE62CBA}">
      <dsp:nvSpPr>
        <dsp:cNvPr id="0" name=""/>
        <dsp:cNvSpPr/>
      </dsp:nvSpPr>
      <dsp:spPr>
        <a:xfrm>
          <a:off x="5431266" y="2861210"/>
          <a:ext cx="2093204" cy="434312"/>
        </a:xfrm>
        <a:prstGeom prst="roundRect">
          <a:avLst>
            <a:gd name="adj" fmla="val 105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32 PROJETOS ESTRATÉGICOS</a:t>
          </a:r>
        </a:p>
      </dsp:txBody>
      <dsp:txXfrm>
        <a:off x="5444623" y="2874567"/>
        <a:ext cx="2066490" cy="407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34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5EBBA-5B66-404B-99F3-1283316AA447}" type="datetimeFigureOut">
              <a:rPr lang="pt-BR" smtClean="0"/>
              <a:t>17/10/2025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5274A-E0BC-4AD9-9362-16257D1358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42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17CCA-95F1-5595-6595-EB63C975D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60E603E-C76A-3B3C-9C93-DDECE14895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6D44B3A-867F-2C84-1EC4-0F571CFDC5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40D4FF-281A-3164-4579-15BB92CC6F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5274A-E0BC-4AD9-9362-16257D13587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160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63AE5-0A56-9496-284B-3058B83FC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87DB85D-FF42-8AEC-2C78-8A4F7B3C01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C22D875-A5F3-4F10-E000-BE930F7C7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E1EBC98-C448-64AF-BF90-34800D61BF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5274A-E0BC-4AD9-9362-16257D13587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8488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5274A-E0BC-4AD9-9362-16257D13587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37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1816741-8679-43C4-A994-E2221E94B0E4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19CDAE6-537D-4E79-AADD-00D94BFDB571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370F4E2-5E9F-43E8-A951-88D712B1176F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5F658F9-5D11-4D2C-B620-D62AE6B24AB6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9175" y="1"/>
            <a:ext cx="2798276" cy="566420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98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56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5B147DF-28FD-4587-B6BD-49E0D6378A71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68D79E9-9766-429F-B590-26AAF6C2F595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A8C68A4-0992-433D-B0D0-D3A70ADD18AC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56DABD0-0D9A-453C-A691-5D14B63C821B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0920" cy="438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9E23105-3240-4CE2-BCB0-4C2677392139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6C66BDF-1ED5-468E-8E50-9BC4447BA986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9EBCD4E-EDFF-4D5A-9852-60498AFEEA20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CE556B6-E85C-41CF-B9B0-639E05681D57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7.º nível da estrutura de tópicos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428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lnSpc>
                <a:spcPct val="100000"/>
              </a:lnSpc>
              <a:buNone/>
              <a:defRPr lang="pt-BR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defRPr lang="pt-BR" sz="14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A496AF1-F4D3-42CA-8114-443E43BB9D75}" type="slidenum">
              <a:rPr lang="pt-BR" sz="1400" b="0" strike="noStrike" spc="-1">
                <a:latin typeface="Times New Roman"/>
              </a:rPr>
              <a:t>‹nº›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pt-BR" sz="1400" b="0" strike="noStrike" spc="-1">
                <a:latin typeface="Times New Roman"/>
              </a:defRPr>
            </a:lvl1pPr>
          </a:lstStyle>
          <a:p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1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 /><Relationship Id="rId1" Type="http://schemas.openxmlformats.org/officeDocument/2006/relationships/slideLayout" Target="../slideLayouts/slideLayout13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6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13" Type="http://schemas.openxmlformats.org/officeDocument/2006/relationships/image" Target="../media/image13.svg" /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12" Type="http://schemas.openxmlformats.org/officeDocument/2006/relationships/image" Target="../media/image12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3.xml" /><Relationship Id="rId6" Type="http://schemas.openxmlformats.org/officeDocument/2006/relationships/diagramColors" Target="../diagrams/colors1.xml" /><Relationship Id="rId11" Type="http://schemas.openxmlformats.org/officeDocument/2006/relationships/image" Target="../media/image11.svg" /><Relationship Id="rId5" Type="http://schemas.openxmlformats.org/officeDocument/2006/relationships/diagramQuickStyle" Target="../diagrams/quickStyle1.xml" /><Relationship Id="rId10" Type="http://schemas.openxmlformats.org/officeDocument/2006/relationships/image" Target="../media/image10.png" /><Relationship Id="rId4" Type="http://schemas.openxmlformats.org/officeDocument/2006/relationships/diagramLayout" Target="../diagrams/layout1.xml" /><Relationship Id="rId9" Type="http://schemas.openxmlformats.org/officeDocument/2006/relationships/image" Target="../media/image9.sv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r>
              <a:rPr lang="pt-BR" sz="1800" b="1" strike="noStrike" spc="-1">
                <a:solidFill>
                  <a:srgbClr val="B71C1C"/>
                </a:solidFill>
                <a:latin typeface="Calibri"/>
                <a:ea typeface="DejaVu Sans"/>
              </a:rPr>
              <a:t>»</a:t>
            </a: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b="1" spc="-1">
                <a:uFill>
                  <a:solidFill>
                    <a:srgbClr val="FFFFFF"/>
                  </a:solidFill>
                </a:uFill>
                <a:latin typeface="Calibri"/>
              </a:rPr>
              <a:t>Valor Programado por Área Temática – Região de Montes Claros – Revisão PPAG 2026</a:t>
            </a:r>
            <a:endParaRPr lang="pt-BR"/>
          </a:p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CDAD088-8BCA-C7CE-38BE-8400BA3E1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033" y="1089424"/>
            <a:ext cx="5858327" cy="433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45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r>
              <a:rPr lang="pt-BR" sz="1800" b="1" strike="noStrike" spc="-1">
                <a:solidFill>
                  <a:srgbClr val="B71C1C"/>
                </a:solidFill>
                <a:latin typeface="Calibri"/>
                <a:ea typeface="DejaVu Sans"/>
              </a:rPr>
              <a:t>»</a:t>
            </a: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b="1" spc="-1">
                <a:uFill>
                  <a:solidFill>
                    <a:srgbClr val="FFFFFF"/>
                  </a:solidFill>
                </a:uFill>
                <a:latin typeface="Calibri"/>
              </a:rPr>
              <a:t>Valor Programado por Área Temática – Região de Montes Claros – Revisão PPAG 2026 </a:t>
            </a:r>
          </a:p>
          <a:p>
            <a:endParaRPr lang="pt-BR"/>
          </a:p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69" y="1230792"/>
            <a:ext cx="5685782" cy="398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90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3C4B57-C0EC-6DB6-D5A3-59F12C11C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>
            <a:extLst>
              <a:ext uri="{FF2B5EF4-FFF2-40B4-BE49-F238E27FC236}">
                <a16:creationId xmlns:a16="http://schemas.microsoft.com/office/drawing/2014/main" id="{6E09592E-4F49-88B1-240A-D428E206BA11}"/>
              </a:ext>
            </a:extLst>
          </p:cNvPr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r>
              <a:rPr lang="pt-BR" sz="1800" b="1" strike="noStrike" spc="-1">
                <a:solidFill>
                  <a:srgbClr val="B71C1C"/>
                </a:solidFill>
                <a:latin typeface="Calibri"/>
                <a:ea typeface="DejaVu Sans"/>
              </a:rPr>
              <a:t>»</a:t>
            </a: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b="1" spc="-1">
                <a:uFill>
                  <a:solidFill>
                    <a:srgbClr val="FFFFFF"/>
                  </a:solidFill>
                </a:uFill>
                <a:latin typeface="Calibri"/>
              </a:rPr>
              <a:t>Valor Programado por Função – Região de Montes Claros – Revisão PPAG 2026</a:t>
            </a:r>
            <a:endParaRPr lang="pt-BR"/>
          </a:p>
          <a:p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2128235-CD25-4935-DCD8-F3E200E0E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513" y="914970"/>
            <a:ext cx="4485030" cy="462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13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r>
              <a:rPr lang="pt-BR" sz="1800" b="1" strike="noStrike" spc="-1">
                <a:solidFill>
                  <a:srgbClr val="B71C1C"/>
                </a:solidFill>
                <a:latin typeface="Calibri"/>
                <a:ea typeface="DejaVu Sans"/>
              </a:rPr>
              <a:t>»</a:t>
            </a: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b="1" spc="-1">
                <a:uFill>
                  <a:solidFill>
                    <a:srgbClr val="FFFFFF"/>
                  </a:solidFill>
                </a:uFill>
                <a:latin typeface="Calibri"/>
              </a:rPr>
              <a:t>Valor Programado por Área Temática e Função – Região de Montes Claros – Revisão PPAG 2026</a:t>
            </a:r>
            <a:endParaRPr lang="pt-BR"/>
          </a:p>
          <a:p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44" y="1122997"/>
            <a:ext cx="5830694" cy="4105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9699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endParaRPr lang="pt-BR" spc="-1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endParaRPr lang="pt-BR" sz="1800" b="1" strike="noStrike" spc="-1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15000"/>
              </a:lnSpc>
              <a:spcAft>
                <a:spcPts val="1134"/>
              </a:spcAft>
              <a:buNone/>
            </a:pPr>
            <a:r>
              <a:rPr lang="pt-BR" sz="4800" b="1" spc="-1">
                <a:solidFill>
                  <a:srgbClr val="000000"/>
                </a:solidFill>
                <a:latin typeface="Calibri"/>
              </a:rPr>
              <a:t>Muito obrigado!</a:t>
            </a:r>
            <a:endParaRPr lang="pt-BR" sz="4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965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2"/>
          <p:cNvSpPr txBox="1"/>
          <p:nvPr/>
        </p:nvSpPr>
        <p:spPr>
          <a:xfrm>
            <a:off x="149031" y="130482"/>
            <a:ext cx="9293251" cy="6372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pt-BR" sz="2198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Resultado Fiscal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4B7D6F1-791E-BD88-565E-4744BB3A0C74}"/>
              </a:ext>
            </a:extLst>
          </p:cNvPr>
          <p:cNvSpPr txBox="1"/>
          <p:nvPr/>
        </p:nvSpPr>
        <p:spPr>
          <a:xfrm>
            <a:off x="707389" y="4826631"/>
            <a:ext cx="1931380" cy="707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99"/>
              <a:t>Fontes: </a:t>
            </a:r>
          </a:p>
          <a:p>
            <a:r>
              <a:rPr lang="it-IT" sz="999"/>
              <a:t>  2008 – 2024: Armazém SIAFI</a:t>
            </a:r>
          </a:p>
          <a:p>
            <a:r>
              <a:rPr lang="it-IT" sz="999"/>
              <a:t>  2025: LOA 25</a:t>
            </a:r>
          </a:p>
          <a:p>
            <a:r>
              <a:rPr lang="it-IT" sz="999"/>
              <a:t>  2026: PLOA 2026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785404"/>
              </p:ext>
            </p:extLst>
          </p:nvPr>
        </p:nvGraphicFramePr>
        <p:xfrm>
          <a:off x="426549" y="771140"/>
          <a:ext cx="8571790" cy="4098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998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Shape 2"/>
          <p:cNvSpPr txBox="1"/>
          <p:nvPr/>
        </p:nvSpPr>
        <p:spPr>
          <a:xfrm>
            <a:off x="149031" y="130482"/>
            <a:ext cx="9293251" cy="6372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pt-BR" sz="2198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Cenário Fiscal – Planejamento 2026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9032" y="775058"/>
            <a:ext cx="8127607" cy="830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436" indent="-285436" algn="just">
              <a:buFont typeface="Wingdings" panose="05000000000000000000" pitchFamily="2" charset="2"/>
              <a:buChar char="ü"/>
            </a:pPr>
            <a:endParaRPr lang="pt-BR" sz="1598">
              <a:latin typeface="Cambria" panose="02040503050406030204" pitchFamily="18" charset="0"/>
            </a:endParaRPr>
          </a:p>
          <a:p>
            <a:pPr marL="285436" indent="-285436" algn="just">
              <a:buFont typeface="Wingdings" panose="05000000000000000000" pitchFamily="2" charset="2"/>
              <a:buChar char="ü"/>
            </a:pPr>
            <a:r>
              <a:rPr lang="pt-BR" sz="1598">
                <a:latin typeface="Cambria" panose="02040503050406030204" pitchFamily="18" charset="0"/>
              </a:rPr>
              <a:t>O déficit fiscal projetado para o próximo exercício apresenta </a:t>
            </a:r>
            <a:r>
              <a:rPr lang="pt-BR" sz="1598" b="1">
                <a:latin typeface="Cambria" panose="02040503050406030204" pitchFamily="18" charset="0"/>
              </a:rPr>
              <a:t>uma redução de R$ 3,326 bilhões </a:t>
            </a:r>
            <a:r>
              <a:rPr lang="pt-BR" sz="1598">
                <a:latin typeface="Cambria" panose="02040503050406030204" pitchFamily="18" charset="0"/>
              </a:rPr>
              <a:t>em relação ao déficit projetado na LOA de 2025;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FD86283-F706-9990-8429-34E96D694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01" y="1975007"/>
            <a:ext cx="7684070" cy="184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59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2"/>
          <p:cNvSpPr txBox="1"/>
          <p:nvPr/>
        </p:nvSpPr>
        <p:spPr>
          <a:xfrm>
            <a:off x="149031" y="130482"/>
            <a:ext cx="9293251" cy="6372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pt-BR" sz="2198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Cenário Fiscal – Composição da Despesa Fiscal</a:t>
            </a:r>
          </a:p>
          <a:p>
            <a:r>
              <a:rPr lang="pt-BR" sz="2198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PLOA 2026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A47428E-991F-4F14-993A-8DDF775DF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54" y="1071839"/>
            <a:ext cx="9169482" cy="387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58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E8587-EBFE-2163-C6F8-43C5A5C5C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E5C340B-15A8-9B45-32D0-2C46AB1DCB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5" y="12700"/>
            <a:ext cx="10058400" cy="5657850"/>
          </a:xfrm>
          <a:prstGeom prst="rect">
            <a:avLst/>
          </a:prstGeom>
        </p:spPr>
      </p:pic>
      <p:sp>
        <p:nvSpPr>
          <p:cNvPr id="41" name="PlaceHolder 7">
            <a:extLst>
              <a:ext uri="{FF2B5EF4-FFF2-40B4-BE49-F238E27FC236}">
                <a16:creationId xmlns:a16="http://schemas.microsoft.com/office/drawing/2014/main" id="{1CB3B591-0609-6FDB-C466-6384F0E5AF96}"/>
              </a:ext>
            </a:extLst>
          </p:cNvPr>
          <p:cNvSpPr/>
          <p:nvPr/>
        </p:nvSpPr>
        <p:spPr>
          <a:xfrm>
            <a:off x="324000" y="396000"/>
            <a:ext cx="8481783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r>
              <a:rPr lang="pt-BR" sz="1800" b="1" strike="noStrike" spc="-1">
                <a:solidFill>
                  <a:srgbClr val="B71C1C"/>
                </a:solidFill>
                <a:latin typeface="Calibri"/>
                <a:ea typeface="DejaVu Sans"/>
              </a:rPr>
              <a:t>»</a:t>
            </a: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Plano Plurianual de Ação Governamental (PPAG)  </a:t>
            </a:r>
            <a:endParaRPr lang="pt-BR" sz="1800" b="0" strike="noStrike" spc="-1">
              <a:latin typeface="Arial"/>
            </a:endParaRPr>
          </a:p>
          <a:p>
            <a:pPr marL="431800" lvl="1" indent="-215900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Plano de médio prazo do governo estadual (</a:t>
            </a:r>
            <a:r>
              <a:rPr lang="pt-BR" sz="1600" spc="-1">
                <a:solidFill>
                  <a:srgbClr val="000000"/>
                </a:solidFill>
                <a:latin typeface="Calibri"/>
                <a:ea typeface="DejaVu Sans"/>
              </a:rPr>
              <a:t>quatro</a:t>
            </a: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anos) que define os programas e aç</a:t>
            </a:r>
            <a:r>
              <a:rPr lang="pt-BR" sz="1600" spc="-1">
                <a:solidFill>
                  <a:srgbClr val="000000"/>
                </a:solidFill>
                <a:latin typeface="Calibri"/>
                <a:ea typeface="DejaVu Sans"/>
              </a:rPr>
              <a:t>ões que serão executados</a:t>
            </a:r>
            <a:endParaRPr lang="pt-BR" sz="1600" b="0" strike="noStrike" spc="-1">
              <a:latin typeface="Arial"/>
            </a:endParaRPr>
          </a:p>
          <a:p>
            <a:pPr marL="431800" lvl="1" indent="-215900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Subordinado ao </a:t>
            </a:r>
            <a:r>
              <a:rPr lang="pt-BR" sz="1600" b="1" strike="noStrike" spc="-1">
                <a:solidFill>
                  <a:srgbClr val="C9211E"/>
                </a:solidFill>
                <a:latin typeface="Calibri"/>
                <a:ea typeface="DejaVu Sans"/>
              </a:rPr>
              <a:t>PMDI </a:t>
            </a:r>
            <a:r>
              <a:rPr lang="pt-BR" sz="1600" spc="-1">
                <a:solidFill>
                  <a:srgbClr val="000000"/>
                </a:solidFill>
                <a:latin typeface="Calibri"/>
              </a:rPr>
              <a:t>(Plano Mineiro de Desenvolvimento Integrado 2019-2030) – plano estratégico de longo prazo, com visão até 2030. Programas do PPAG devem estar alinhados com os objetivos e diretrizes definidas no PMDI:</a:t>
            </a:r>
            <a:endParaRPr lang="pt-BR" spc="-1">
              <a:solidFill>
                <a:srgbClr val="000000"/>
              </a:solidFill>
              <a:latin typeface="Calibri"/>
            </a:endParaRPr>
          </a:p>
          <a:p>
            <a:pPr marL="431800" lvl="1" indent="-215900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t-BR" sz="1600" spc="-1">
              <a:latin typeface="DejaVu Sans"/>
              <a:ea typeface="Calibri"/>
              <a:cs typeface="Calibri"/>
            </a:endParaRPr>
          </a:p>
        </p:txBody>
      </p:sp>
      <p:sp>
        <p:nvSpPr>
          <p:cNvPr id="2" name="PlaceHolder 7">
            <a:extLst>
              <a:ext uri="{FF2B5EF4-FFF2-40B4-BE49-F238E27FC236}">
                <a16:creationId xmlns:a16="http://schemas.microsoft.com/office/drawing/2014/main" id="{880E9168-613C-41B2-1140-4B2FB5D044D2}"/>
              </a:ext>
            </a:extLst>
          </p:cNvPr>
          <p:cNvSpPr/>
          <p:nvPr/>
        </p:nvSpPr>
        <p:spPr>
          <a:xfrm>
            <a:off x="325583" y="2371687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endParaRPr lang="pt-BR" sz="1400" b="1" spc="-1">
              <a:solidFill>
                <a:srgbClr val="000000"/>
              </a:solidFill>
              <a:latin typeface="Calibri"/>
            </a:endParaRPr>
          </a:p>
          <a:p>
            <a:pPr marL="889000" lvl="2" indent="-215900">
              <a:lnSpc>
                <a:spcPct val="1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spc="-1">
                <a:latin typeface="Calibri"/>
                <a:ea typeface="Calibri"/>
                <a:cs typeface="Calibri"/>
              </a:rPr>
              <a:t>Promover o equilíbrio fiscal e a sustentabilidade financeira do Estado;</a:t>
            </a:r>
          </a:p>
          <a:p>
            <a:pPr marL="889000" lvl="2" indent="-215900">
              <a:lnSpc>
                <a:spcPct val="1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spc="-1">
                <a:latin typeface="Calibri"/>
                <a:ea typeface="Calibri"/>
                <a:cs typeface="Calibri"/>
              </a:rPr>
              <a:t>Fomentar o desenvolvimento econômico sustentável e competitivo;</a:t>
            </a:r>
          </a:p>
          <a:p>
            <a:pPr marL="889000" lvl="2" indent="-215900">
              <a:lnSpc>
                <a:spcPct val="1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spc="-1">
                <a:latin typeface="Calibri"/>
                <a:ea typeface="Calibri"/>
                <a:cs typeface="Calibri"/>
              </a:rPr>
              <a:t>Garantir infraestrutura eficiente e sustentável;</a:t>
            </a:r>
          </a:p>
          <a:p>
            <a:pPr marL="889000" lvl="2" indent="-215900">
              <a:lnSpc>
                <a:spcPct val="1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spc="-1">
                <a:latin typeface="Calibri"/>
                <a:ea typeface="Calibri"/>
                <a:cs typeface="Calibri"/>
              </a:rPr>
              <a:t>Reduzir desigualdades regionais e sociais;</a:t>
            </a:r>
          </a:p>
          <a:p>
            <a:pPr marL="889000" lvl="2" indent="-215900">
              <a:lnSpc>
                <a:spcPct val="1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spc="-1">
                <a:latin typeface="Calibri"/>
                <a:ea typeface="Calibri"/>
                <a:cs typeface="Calibri"/>
              </a:rPr>
              <a:t>Assegurar educação de qualidade para todos;</a:t>
            </a:r>
          </a:p>
          <a:p>
            <a:pPr marL="889000" lvl="2" indent="-215900">
              <a:lnSpc>
                <a:spcPct val="1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spc="-1">
                <a:latin typeface="Calibri"/>
                <a:ea typeface="Calibri"/>
                <a:cs typeface="Calibri"/>
              </a:rPr>
              <a:t>Promover saúde pública de qualidade e acesso universal;</a:t>
            </a:r>
          </a:p>
          <a:p>
            <a:pPr marL="889000" lvl="2" indent="-215900">
              <a:lnSpc>
                <a:spcPct val="1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spc="-1">
                <a:latin typeface="Calibri"/>
                <a:ea typeface="Calibri"/>
                <a:cs typeface="Calibri"/>
              </a:rPr>
              <a:t>Garantir segurança pública e justiça acessível;</a:t>
            </a:r>
          </a:p>
          <a:p>
            <a:pPr marL="889000" lvl="2" indent="-215900">
              <a:lnSpc>
                <a:spcPct val="1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spc="-1">
                <a:latin typeface="Calibri"/>
                <a:ea typeface="Calibri"/>
                <a:cs typeface="Calibri"/>
              </a:rPr>
              <a:t>Proteger o meio ambiente e garantir o uso sustentável dos recursos naturais;</a:t>
            </a:r>
          </a:p>
          <a:p>
            <a:pPr marL="889000" lvl="2" indent="-215900">
              <a:lnSpc>
                <a:spcPct val="1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spc="-1">
                <a:latin typeface="Calibri"/>
                <a:ea typeface="Calibri"/>
                <a:cs typeface="Calibri"/>
              </a:rPr>
              <a:t>Fortalecer a governança, a transparência e a inovação na gestão pública;</a:t>
            </a:r>
          </a:p>
          <a:p>
            <a:pPr marL="889000" lvl="2" indent="-215900">
              <a:lnSpc>
                <a:spcPct val="2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spc="-1">
                <a:latin typeface="Calibri"/>
                <a:ea typeface="Calibri"/>
                <a:cs typeface="Calibri"/>
              </a:rPr>
              <a:t>Promover cidadania, cultura e qualidade de vida.</a:t>
            </a:r>
            <a:endParaRPr lang="pt-BR" sz="1400" b="0" strike="noStrike" spc="-1">
              <a:latin typeface="Calibri"/>
              <a:ea typeface="Calibri"/>
              <a:cs typeface="Calibri"/>
            </a:endParaRPr>
          </a:p>
          <a:p>
            <a:pPr marL="431800" lvl="1" indent="-215900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t-BR" sz="16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696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A3CA2-91C6-FCE5-B229-B17205574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936C8FA-8205-BAC5-5953-2F6A3784C6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5" y="12700"/>
            <a:ext cx="10058400" cy="5657850"/>
          </a:xfrm>
          <a:prstGeom prst="rect">
            <a:avLst/>
          </a:prstGeom>
        </p:spPr>
      </p:pic>
      <p:sp>
        <p:nvSpPr>
          <p:cNvPr id="41" name="PlaceHolder 7">
            <a:extLst>
              <a:ext uri="{FF2B5EF4-FFF2-40B4-BE49-F238E27FC236}">
                <a16:creationId xmlns:a16="http://schemas.microsoft.com/office/drawing/2014/main" id="{D0A0D610-6916-B797-CDA8-C5BD081F5DA6}"/>
              </a:ext>
            </a:extLst>
          </p:cNvPr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r>
              <a:rPr lang="pt-BR" sz="1800" b="1" strike="noStrike" spc="-1">
                <a:solidFill>
                  <a:srgbClr val="B71C1C"/>
                </a:solidFill>
                <a:latin typeface="Calibri"/>
                <a:ea typeface="DejaVu Sans"/>
              </a:rPr>
              <a:t>»</a:t>
            </a: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Plano Plurianual de Ação Governamental (PPAG)  </a:t>
            </a:r>
            <a:endParaRPr lang="pt-BR" sz="1800" b="0" strike="noStrike" spc="-1">
              <a:latin typeface="Arial"/>
            </a:endParaRPr>
          </a:p>
          <a:p>
            <a:pPr marL="431800" lvl="1" indent="-215900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spc="-1">
                <a:solidFill>
                  <a:srgbClr val="000000"/>
                </a:solidFill>
                <a:latin typeface="Calibri"/>
              </a:rPr>
              <a:t>Define metas físicas e metas orçamentárias para os programas e ações;</a:t>
            </a:r>
          </a:p>
          <a:p>
            <a:pPr marL="431800" lvl="1" indent="-215900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</a:rPr>
              <a:t>Especifica </a:t>
            </a:r>
            <a:r>
              <a:rPr lang="pt-BR" sz="1600" spc="-1">
                <a:solidFill>
                  <a:srgbClr val="000000"/>
                </a:solidFill>
                <a:latin typeface="Calibri"/>
              </a:rPr>
              <a:t>os recursos </a:t>
            </a:r>
            <a:r>
              <a:rPr lang="pt-BR" sz="1600" b="0" strike="noStrike" spc="-1">
                <a:solidFill>
                  <a:srgbClr val="000000"/>
                </a:solidFill>
                <a:latin typeface="Calibri"/>
              </a:rPr>
              <a:t>planejados por região do estado (regionalização do plano); </a:t>
            </a:r>
          </a:p>
          <a:p>
            <a:pPr marL="431800" lvl="1" indent="-215900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spc="-1">
                <a:solidFill>
                  <a:srgbClr val="000000"/>
                </a:solidFill>
                <a:latin typeface="Calibri"/>
              </a:rPr>
              <a:t>Possui indicadores com metas comparativas ano a ano: medição dos resultados.</a:t>
            </a:r>
            <a:endParaRPr lang="pt-BR" sz="1600" b="0" strike="noStrike" spc="-1">
              <a:latin typeface="Arial"/>
            </a:endParaRPr>
          </a:p>
        </p:txBody>
      </p:sp>
      <p:pic>
        <p:nvPicPr>
          <p:cNvPr id="2" name="Imagem 1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53F019E5-75C5-D196-A9E2-06CD5A653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459" y="2612100"/>
            <a:ext cx="5165776" cy="28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92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5" y="12700"/>
            <a:ext cx="10058400" cy="5657850"/>
          </a:xfrm>
          <a:prstGeom prst="rect">
            <a:avLst/>
          </a:prstGeom>
        </p:spPr>
      </p:pic>
      <p:sp>
        <p:nvSpPr>
          <p:cNvPr id="41" name="PlaceHolder 7"/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</a:pPr>
            <a:r>
              <a:rPr lang="pt-BR" sz="1800" b="1" strike="noStrike" spc="-1">
                <a:solidFill>
                  <a:srgbClr val="B71C1C"/>
                </a:solidFill>
                <a:latin typeface="Calibri"/>
                <a:ea typeface="DejaVu Sans"/>
              </a:rPr>
              <a:t>»</a:t>
            </a: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b="1" spc="-1">
                <a:solidFill>
                  <a:srgbClr val="000000"/>
                </a:solidFill>
                <a:latin typeface="Calibri"/>
                <a:ea typeface="DejaVu Sans"/>
              </a:rPr>
              <a:t>Revisão do PPAG</a:t>
            </a:r>
            <a:r>
              <a:rPr lang="pt-BR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endParaRPr lang="pt-BR" sz="1800" b="0" strike="noStrike" spc="-1">
              <a:latin typeface="Arial"/>
            </a:endParaRPr>
          </a:p>
          <a:p>
            <a:pPr marL="431800" lvl="1" indent="-215900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Possibilitar a</a:t>
            </a:r>
            <a:r>
              <a:rPr lang="pt-BR" sz="1600" b="1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atualização do </a:t>
            </a:r>
            <a:r>
              <a:rPr lang="pt-BR" sz="1600" b="1" strike="noStrike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Plano</a:t>
            </a: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</a:t>
            </a:r>
            <a:r>
              <a:rPr lang="pt-BR" sz="1600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diante das mudanças ocorridas no processo </a:t>
            </a: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de </a:t>
            </a:r>
            <a:r>
              <a:rPr lang="pt-BR" sz="1600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execução e identificadas durante o monitoramento dos </a:t>
            </a: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programas e aç</a:t>
            </a:r>
            <a:r>
              <a:rPr lang="pt-BR" sz="1600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ões no decorrer do exercício atual; </a:t>
            </a:r>
            <a:endParaRPr lang="pt-BR" sz="1600" b="0" strike="noStrike" spc="-1">
              <a:latin typeface="Arial"/>
            </a:endParaRPr>
          </a:p>
          <a:p>
            <a:pPr marL="431800" lvl="1" indent="-215900">
              <a:lnSpc>
                <a:spcPct val="114999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Permitir a </a:t>
            </a:r>
            <a:r>
              <a:rPr lang="pt-BR" sz="1600" b="1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melhoria contínua</a:t>
            </a:r>
            <a:r>
              <a:rPr lang="pt-BR" sz="1600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do processo de elaboração, implementação e avaliação dos programas e ações;</a:t>
            </a:r>
            <a:endParaRPr lang="pt-BR" sz="1600" spc="-1">
              <a:solidFill>
                <a:srgbClr val="000000"/>
              </a:solidFill>
              <a:latin typeface="Calibri"/>
              <a:ea typeface="DejaVu Sans"/>
              <a:cs typeface="Arial"/>
            </a:endParaRPr>
          </a:p>
          <a:p>
            <a:pPr marL="431800" lvl="1" indent="-215900">
              <a:lnSpc>
                <a:spcPct val="114999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Contribuir para a </a:t>
            </a:r>
            <a:r>
              <a:rPr lang="pt-BR" sz="1600" b="1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transparência e adequação das políticas públicas</a:t>
            </a:r>
            <a:r>
              <a:rPr lang="pt-BR" sz="1600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às demandas da sociedade;</a:t>
            </a:r>
            <a:endParaRPr lang="pt-BR" sz="1600" spc="-1">
              <a:solidFill>
                <a:srgbClr val="000000"/>
              </a:solidFill>
              <a:latin typeface="Calibri"/>
              <a:ea typeface="DejaVu Sans"/>
              <a:cs typeface="Arial"/>
            </a:endParaRPr>
          </a:p>
          <a:p>
            <a:pPr marL="431800" lvl="1" indent="-215900">
              <a:lnSpc>
                <a:spcPct val="114999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b="1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Realizar as alterações de caráter técnico,</a:t>
            </a:r>
            <a:r>
              <a:rPr lang="pt-BR" sz="1600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constatadas como necessárias.</a:t>
            </a:r>
            <a:endParaRPr lang="pt-BR" sz="1600" b="0" strike="noStrike" spc="-1"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7596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0080625" cy="5670352"/>
          </a:xfrm>
          <a:prstGeom prst="rect">
            <a:avLst/>
          </a:prstGeom>
        </p:spPr>
      </p:pic>
      <p:sp>
        <p:nvSpPr>
          <p:cNvPr id="40" name="TextShape 1"/>
          <p:cNvSpPr txBox="1"/>
          <p:nvPr/>
        </p:nvSpPr>
        <p:spPr>
          <a:xfrm>
            <a:off x="504000" y="900000"/>
            <a:ext cx="7272000" cy="68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TextShape 2"/>
          <p:cNvSpPr txBox="1"/>
          <p:nvPr/>
        </p:nvSpPr>
        <p:spPr>
          <a:xfrm>
            <a:off x="504000" y="1728000"/>
            <a:ext cx="8280000" cy="288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432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432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779E860-0D64-B4B7-0538-934A064F06A1}"/>
              </a:ext>
            </a:extLst>
          </p:cNvPr>
          <p:cNvSpPr txBox="1"/>
          <p:nvPr/>
        </p:nvSpPr>
        <p:spPr>
          <a:xfrm>
            <a:off x="251520" y="235595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>
                <a:latin typeface="Calibri" panose="020F0502020204030204" pitchFamily="34" charset="0"/>
                <a:cs typeface="Calibri" panose="020F0502020204030204" pitchFamily="34" charset="0"/>
              </a:rPr>
              <a:t>PPAG em números – Programas e Ações - 2026</a:t>
            </a:r>
          </a:p>
        </p:txBody>
      </p:sp>
      <p:graphicFrame>
        <p:nvGraphicFramePr>
          <p:cNvPr id="12" name="Espaço Reservado para Conteúdo 3">
            <a:extLst>
              <a:ext uri="{FF2B5EF4-FFF2-40B4-BE49-F238E27FC236}">
                <a16:creationId xmlns:a16="http://schemas.microsoft.com/office/drawing/2014/main" id="{97786776-B9BC-08D6-2CC2-3CAE208FEE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360289"/>
              </p:ext>
            </p:extLst>
          </p:nvPr>
        </p:nvGraphicFramePr>
        <p:xfrm>
          <a:off x="251520" y="1084862"/>
          <a:ext cx="8229600" cy="3888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Gráfico 12" descr="Selo Tick1">
            <a:extLst>
              <a:ext uri="{FF2B5EF4-FFF2-40B4-BE49-F238E27FC236}">
                <a16:creationId xmlns:a16="http://schemas.microsoft.com/office/drawing/2014/main" id="{38844DE0-EB55-0FF4-3078-B2950FB082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5505" y="2065138"/>
            <a:ext cx="324000" cy="324000"/>
          </a:xfrm>
          <a:prstGeom prst="rect">
            <a:avLst/>
          </a:prstGeom>
        </p:spPr>
      </p:pic>
      <p:pic>
        <p:nvPicPr>
          <p:cNvPr id="14" name="Gráfico 13" descr="Selo cruz">
            <a:extLst>
              <a:ext uri="{FF2B5EF4-FFF2-40B4-BE49-F238E27FC236}">
                <a16:creationId xmlns:a16="http://schemas.microsoft.com/office/drawing/2014/main" id="{DB9C5C79-7E2F-60B9-135B-4AF5BC29A7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96625" y="3934244"/>
            <a:ext cx="324000" cy="324000"/>
          </a:xfrm>
          <a:prstGeom prst="rect">
            <a:avLst/>
          </a:prstGeom>
        </p:spPr>
      </p:pic>
      <p:pic>
        <p:nvPicPr>
          <p:cNvPr id="15" name="Gráfico 14" descr="Selo cruz">
            <a:extLst>
              <a:ext uri="{FF2B5EF4-FFF2-40B4-BE49-F238E27FC236}">
                <a16:creationId xmlns:a16="http://schemas.microsoft.com/office/drawing/2014/main" id="{7DE9C2C3-860E-A839-A572-C7FD974920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17295" y="2135230"/>
            <a:ext cx="324000" cy="324000"/>
          </a:xfrm>
          <a:prstGeom prst="rect">
            <a:avLst/>
          </a:prstGeom>
        </p:spPr>
      </p:pic>
      <p:pic>
        <p:nvPicPr>
          <p:cNvPr id="16" name="Gráfico 15" descr="Selo seguir">
            <a:extLst>
              <a:ext uri="{FF2B5EF4-FFF2-40B4-BE49-F238E27FC236}">
                <a16:creationId xmlns:a16="http://schemas.microsoft.com/office/drawing/2014/main" id="{28952945-7E80-BEBE-56DA-5D286444E61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72200" y="2135230"/>
            <a:ext cx="288000" cy="288000"/>
          </a:xfrm>
          <a:prstGeom prst="rect">
            <a:avLst/>
          </a:prstGeom>
        </p:spPr>
      </p:pic>
      <p:pic>
        <p:nvPicPr>
          <p:cNvPr id="17" name="Gráfico 16" descr="Selo seguir">
            <a:extLst>
              <a:ext uri="{FF2B5EF4-FFF2-40B4-BE49-F238E27FC236}">
                <a16:creationId xmlns:a16="http://schemas.microsoft.com/office/drawing/2014/main" id="{0C7A775A-B74A-66CC-74AB-51F8C9E5DD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96625" y="3063290"/>
            <a:ext cx="324000" cy="324000"/>
          </a:xfrm>
          <a:prstGeom prst="rect">
            <a:avLst/>
          </a:prstGeom>
        </p:spPr>
      </p:pic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8755BBDD-1870-C1BF-40C5-CA1F2BE9D53F}"/>
              </a:ext>
            </a:extLst>
          </p:cNvPr>
          <p:cNvSpPr/>
          <p:nvPr/>
        </p:nvSpPr>
        <p:spPr>
          <a:xfrm>
            <a:off x="2028091" y="3063290"/>
            <a:ext cx="2905013" cy="165618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>
                <a:solidFill>
                  <a:sysClr val="windowText" lastClr="000000"/>
                </a:solidFill>
              </a:rPr>
              <a:t>948</a:t>
            </a:r>
            <a:r>
              <a:rPr lang="pt-BR" sz="2400" b="1">
                <a:solidFill>
                  <a:sysClr val="windowText" lastClr="000000"/>
                </a:solidFill>
              </a:rPr>
              <a:t> </a:t>
            </a:r>
            <a:br>
              <a:rPr lang="pt-BR" b="1">
                <a:solidFill>
                  <a:sysClr val="windowText" lastClr="000000"/>
                </a:solidFill>
              </a:rPr>
            </a:br>
            <a:r>
              <a:rPr lang="pt-BR" sz="1900" b="1">
                <a:solidFill>
                  <a:sysClr val="windowText" lastClr="000000"/>
                </a:solidFill>
              </a:rPr>
              <a:t>DEMAIS PROJETOS E ATIVIDADES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AF5DD255-59BE-2543-CD2C-3D151E961D18}"/>
              </a:ext>
            </a:extLst>
          </p:cNvPr>
          <p:cNvSpPr/>
          <p:nvPr/>
        </p:nvSpPr>
        <p:spPr>
          <a:xfrm>
            <a:off x="4140000" y="2068351"/>
            <a:ext cx="1198800" cy="734400"/>
          </a:xfrm>
          <a:prstGeom prst="roundRect">
            <a:avLst/>
          </a:prstGeom>
          <a:solidFill>
            <a:prstClr val="white">
              <a:alpha val="90000"/>
              <a:hueOff val="0"/>
              <a:satOff val="0"/>
              <a:lumOff val="0"/>
              <a:alphaOff val="0"/>
            </a:prst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algn="ctr"/>
            <a:r>
              <a:rPr lang="pt-BR" sz="1400" b="1">
                <a:solidFill>
                  <a:schemeClr val="bg2">
                    <a:lumMod val="25000"/>
                  </a:schemeClr>
                </a:solidFill>
              </a:rPr>
              <a:t>958 MANTIDAS</a:t>
            </a:r>
          </a:p>
        </p:txBody>
      </p:sp>
      <p:pic>
        <p:nvPicPr>
          <p:cNvPr id="20" name="Gráfico 19" descr="Selo Tick1">
            <a:extLst>
              <a:ext uri="{FF2B5EF4-FFF2-40B4-BE49-F238E27FC236}">
                <a16:creationId xmlns:a16="http://schemas.microsoft.com/office/drawing/2014/main" id="{6E827458-48F8-E8FF-6418-386605933A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47505" y="2101138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89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r>
              <a:rPr lang="pt-BR" sz="1800" b="1" strike="noStrike" spc="-1">
                <a:solidFill>
                  <a:srgbClr val="B71C1C"/>
                </a:solidFill>
                <a:latin typeface="Calibri"/>
                <a:ea typeface="DejaVu Sans"/>
              </a:rPr>
              <a:t>»</a:t>
            </a: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b="1" spc="-1">
                <a:uFill>
                  <a:solidFill>
                    <a:srgbClr val="FFFFFF"/>
                  </a:solidFill>
                </a:uFill>
                <a:latin typeface="Calibri"/>
              </a:rPr>
              <a:t>Programação do PPAG para 2026</a:t>
            </a:r>
            <a:endParaRPr lang="pt-BR"/>
          </a:p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874" y="870153"/>
            <a:ext cx="4402553" cy="459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99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1e7f20-fe0a-487d-91a9-605ac1c64acf" xsi:nil="true"/>
    <lcf76f155ced4ddcb4097134ff3c332f xmlns="6f4338ef-addb-4c87-aefe-1895241b335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08D58FADB61F04EBBB4F355C06EFBED" ma:contentTypeVersion="19" ma:contentTypeDescription="Crie um novo documento." ma:contentTypeScope="" ma:versionID="7797dc5feb179b4da55a9ebddd321181">
  <xsd:schema xmlns:xsd="http://www.w3.org/2001/XMLSchema" xmlns:xs="http://www.w3.org/2001/XMLSchema" xmlns:p="http://schemas.microsoft.com/office/2006/metadata/properties" xmlns:ns2="6f4338ef-addb-4c87-aefe-1895241b335f" xmlns:ns3="b91e7f20-fe0a-487d-91a9-605ac1c64acf" targetNamespace="http://schemas.microsoft.com/office/2006/metadata/properties" ma:root="true" ma:fieldsID="90078f443198b6d5c0fd169535a443b9" ns2:_="" ns3:_="">
    <xsd:import namespace="6f4338ef-addb-4c87-aefe-1895241b335f"/>
    <xsd:import namespace="b91e7f20-fe0a-487d-91a9-605ac1c64a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338ef-addb-4c87-aefe-1895241b33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917d32f3-4fa4-4f5b-a8d0-62dbd3d265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e7f20-fe0a-487d-91a9-605ac1c64a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8708050-f001-4dcd-9fe1-c60e835c33fc}" ma:internalName="TaxCatchAll" ma:showField="CatchAllData" ma:web="b91e7f20-fe0a-487d-91a9-605ac1c64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75FF7D-4C4F-469B-B369-F18C2A487317}">
  <ds:schemaRefs>
    <ds:schemaRef ds:uri="http://schemas.microsoft.com/office/2006/metadata/properties"/>
    <ds:schemaRef ds:uri="http://www.w3.org/2000/xmlns/"/>
    <ds:schemaRef ds:uri="b91e7f20-fe0a-487d-91a9-605ac1c64acf"/>
    <ds:schemaRef ds:uri="http://www.w3.org/2001/XMLSchema-instance"/>
    <ds:schemaRef ds:uri="6f4338ef-addb-4c87-aefe-1895241b335f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2509E6E-5CDE-4E5F-B7D3-93095F6DCC8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6f4338ef-addb-4c87-aefe-1895241b335f"/>
    <ds:schemaRef ds:uri="b91e7f20-fe0a-487d-91a9-605ac1c64acf"/>
  </ds:schemaRefs>
</ds:datastoreItem>
</file>

<file path=customXml/itemProps3.xml><?xml version="1.0" encoding="utf-8"?>
<ds:datastoreItem xmlns:ds="http://schemas.openxmlformats.org/officeDocument/2006/customXml" ds:itemID="{2DAC121B-4B2B-437A-B77C-AED743F4BE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Personalizar</PresentationFormat>
  <Slides>14</Slides>
  <Notes>3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Vanessa Soares Longuinho (SEPLAG)</dc:creator>
  <dc:description/>
  <cp:lastModifiedBy>Caio Campos</cp:lastModifiedBy>
  <cp:revision>2</cp:revision>
  <dcterms:created xsi:type="dcterms:W3CDTF">2025-10-07T17:51:04Z</dcterms:created>
  <dcterms:modified xsi:type="dcterms:W3CDTF">2025-10-17T07:13:47Z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0x010100B08D58FADB61F04EBBB4F355C06EFBED</vt:lpwstr>
  </property>
  <property fmtid="{D5CDD505-2E9C-101B-9397-08002B2CF9AE}" pid="3" name="MediaServiceImageTags">
    <vt:lpwstr/>
  </property>
</Properties>
</file>