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3" r:id="rId4"/>
    <p:sldId id="275" r:id="rId5"/>
    <p:sldId id="277" r:id="rId6"/>
    <p:sldId id="271" r:id="rId7"/>
    <p:sldId id="272" r:id="rId8"/>
    <p:sldId id="269" r:id="rId9"/>
    <p:sldId id="264" r:id="rId10"/>
    <p:sldId id="270" r:id="rId11"/>
    <p:sldId id="276" r:id="rId12"/>
    <p:sldId id="265" r:id="rId13"/>
    <p:sldId id="273" r:id="rId14"/>
    <p:sldId id="278" r:id="rId15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B10"/>
    <a:srgbClr val="F6E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92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CED-CEFE-4623-A25B-EA744210F155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892C9-8E44-4A46-BC45-7A8B495A87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589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1209A-D408-45DA-8DA1-49FA06665895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01DF3-FA8A-4B34-A6CD-87866FA19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6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01DF3-FA8A-4B34-A6CD-87866FA1912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72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01DF3-FA8A-4B34-A6CD-87866FA1912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126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01DF3-FA8A-4B34-A6CD-87866FA1912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6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8278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3640" y="3235320"/>
            <a:ext cx="8278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364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74588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30264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10200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364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30264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10200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5007" y="181611"/>
            <a:ext cx="1232853" cy="466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364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74588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30264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10200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364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30264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10200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3640" y="899640"/>
            <a:ext cx="7271280" cy="31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364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74588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3640" y="3235320"/>
            <a:ext cx="8278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2" r:id="rId3"/>
    <p:sldLayoutId id="21474836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694" y="125268"/>
            <a:ext cx="5536191" cy="5545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84704"/>
              </p:ext>
            </p:extLst>
          </p:nvPr>
        </p:nvGraphicFramePr>
        <p:xfrm>
          <a:off x="1189039" y="4510567"/>
          <a:ext cx="5821362" cy="538788"/>
        </p:xfrm>
        <a:graphic>
          <a:graphicData uri="http://schemas.openxmlformats.org/drawingml/2006/table">
            <a:tbl>
              <a:tblPr/>
              <a:tblGrid>
                <a:gridCol w="871809">
                  <a:extLst>
                    <a:ext uri="{9D8B030D-6E8A-4147-A177-3AD203B41FA5}">
                      <a16:colId xmlns:a16="http://schemas.microsoft.com/office/drawing/2014/main" val="2149789701"/>
                    </a:ext>
                  </a:extLst>
                </a:gridCol>
                <a:gridCol w="2539727">
                  <a:extLst>
                    <a:ext uri="{9D8B030D-6E8A-4147-A177-3AD203B41FA5}">
                      <a16:colId xmlns:a16="http://schemas.microsoft.com/office/drawing/2014/main" val="1744395327"/>
                    </a:ext>
                  </a:extLst>
                </a:gridCol>
                <a:gridCol w="2409826">
                  <a:extLst>
                    <a:ext uri="{9D8B030D-6E8A-4147-A177-3AD203B41FA5}">
                      <a16:colId xmlns:a16="http://schemas.microsoft.com/office/drawing/2014/main" val="2764586595"/>
                    </a:ext>
                  </a:extLst>
                </a:gridCol>
              </a:tblGrid>
              <a:tr h="17959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Elem-Item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Elemento Item Despesa - Descrição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 Empenhada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3152"/>
                  </a:ext>
                </a:extLst>
              </a:tr>
              <a:tr h="1795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3922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REPAROS DE BENS IMOVEIS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592.909,56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271545"/>
                  </a:ext>
                </a:extLst>
              </a:tr>
              <a:tr h="1795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1501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DIARIAS - MILITAR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16.743,86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946914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837765" y="139493"/>
            <a:ext cx="471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PRINCIPAIS RESULTADOS EM 2025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18" y="689530"/>
            <a:ext cx="7048500" cy="36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054812"/>
              </p:ext>
            </p:extLst>
          </p:nvPr>
        </p:nvGraphicFramePr>
        <p:xfrm>
          <a:off x="837405" y="4214050"/>
          <a:ext cx="6934995" cy="897980"/>
        </p:xfrm>
        <a:graphic>
          <a:graphicData uri="http://schemas.openxmlformats.org/drawingml/2006/table">
            <a:tbl>
              <a:tblPr/>
              <a:tblGrid>
                <a:gridCol w="819945">
                  <a:extLst>
                    <a:ext uri="{9D8B030D-6E8A-4147-A177-3AD203B41FA5}">
                      <a16:colId xmlns:a16="http://schemas.microsoft.com/office/drawing/2014/main" val="1669574046"/>
                    </a:ext>
                  </a:extLst>
                </a:gridCol>
                <a:gridCol w="4286250">
                  <a:extLst>
                    <a:ext uri="{9D8B030D-6E8A-4147-A177-3AD203B41FA5}">
                      <a16:colId xmlns:a16="http://schemas.microsoft.com/office/drawing/2014/main" val="423392837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649389260"/>
                    </a:ext>
                  </a:extLst>
                </a:gridCol>
              </a:tblGrid>
              <a:tr h="1795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3917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LOCACAO DE VEICULOS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3.469.919,65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397072"/>
                  </a:ext>
                </a:extLst>
              </a:tr>
              <a:tr h="1795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3025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DE SEGURANCA, APETRECHOS OPERACIONAIS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832.290,86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993787"/>
                  </a:ext>
                </a:extLst>
              </a:tr>
              <a:tr h="1795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3903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FORNECIMENTO DE ALIMENTACAO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822.326,49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25177"/>
                  </a:ext>
                </a:extLst>
              </a:tr>
              <a:tr h="1795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1501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DIARIAS - MILITAR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641.020,71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423121"/>
                  </a:ext>
                </a:extLst>
              </a:tr>
              <a:tr h="1795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3935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REPARO E MANUTENCAO DE AERONAVES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252.758,25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838351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837765" y="139493"/>
            <a:ext cx="471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PRINCIPAIS RESULTADOS EM 2025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" y="493775"/>
            <a:ext cx="8181975" cy="358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220805"/>
              </p:ext>
            </p:extLst>
          </p:nvPr>
        </p:nvGraphicFramePr>
        <p:xfrm>
          <a:off x="503238" y="3235658"/>
          <a:ext cx="8278811" cy="1412208"/>
        </p:xfrm>
        <a:graphic>
          <a:graphicData uri="http://schemas.openxmlformats.org/drawingml/2006/table">
            <a:tbl>
              <a:tblPr/>
              <a:tblGrid>
                <a:gridCol w="1852243">
                  <a:extLst>
                    <a:ext uri="{9D8B030D-6E8A-4147-A177-3AD203B41FA5}">
                      <a16:colId xmlns:a16="http://schemas.microsoft.com/office/drawing/2014/main" val="335045291"/>
                    </a:ext>
                  </a:extLst>
                </a:gridCol>
                <a:gridCol w="4574325">
                  <a:extLst>
                    <a:ext uri="{9D8B030D-6E8A-4147-A177-3AD203B41FA5}">
                      <a16:colId xmlns:a16="http://schemas.microsoft.com/office/drawing/2014/main" val="1387844851"/>
                    </a:ext>
                  </a:extLst>
                </a:gridCol>
                <a:gridCol w="1852243">
                  <a:extLst>
                    <a:ext uri="{9D8B030D-6E8A-4147-A177-3AD203B41FA5}">
                      <a16:colId xmlns:a16="http://schemas.microsoft.com/office/drawing/2014/main" val="269315985"/>
                    </a:ext>
                  </a:extLst>
                </a:gridCol>
              </a:tblGrid>
              <a:tr h="1765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Elem-Item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Elemento Item Despesa - Descrição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 Empenhada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002434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5217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VEICULOS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3.056.949,00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886176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5226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EQUIPAMENTOS DE PROTECAO, SEGURANCA E SOCORRO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1.139.487,51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735394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5214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MOBILIARIO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802.982,61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958511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3025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DE SEGURANCA, APETRECHOS OPERACIONAIS E POLICIAIS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483.080,23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034293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5225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APARELHOS E UTENSILIOS DOMESTICOS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199.947,46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313794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5208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EQUIPAMENTOS DE SOM, VIDEO, FOTOGRAFICO E CINEMATOGRAFICO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163.593,04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702968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3040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DE CAMA, MESA E BANHO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127.160,00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842534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730043" y="680984"/>
            <a:ext cx="80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rgbClr val="CA0B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Execução das emendas PARLAMENTAR em 2025 – FONTE 10.8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199302"/>
              </p:ext>
            </p:extLst>
          </p:nvPr>
        </p:nvGraphicFramePr>
        <p:xfrm>
          <a:off x="730043" y="1241425"/>
          <a:ext cx="7593963" cy="1636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7048">
                  <a:extLst>
                    <a:ext uri="{9D8B030D-6E8A-4147-A177-3AD203B41FA5}">
                      <a16:colId xmlns:a16="http://schemas.microsoft.com/office/drawing/2014/main" val="3071426667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114220352"/>
                    </a:ext>
                  </a:extLst>
                </a:gridCol>
                <a:gridCol w="2474190">
                  <a:extLst>
                    <a:ext uri="{9D8B030D-6E8A-4147-A177-3AD203B41FA5}">
                      <a16:colId xmlns:a16="http://schemas.microsoft.com/office/drawing/2014/main" val="406983284"/>
                    </a:ext>
                  </a:extLst>
                </a:gridCol>
              </a:tblGrid>
              <a:tr h="73114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6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APROVADO</a:t>
                      </a:r>
                      <a:endParaRPr kumimoji="0" lang="pt-BR" sz="16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47" marR="9047" marT="90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6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EMPENHADO</a:t>
                      </a:r>
                      <a:endParaRPr kumimoji="0" lang="pt-BR" sz="16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47" marR="9047" marT="90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6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PERCENUTAL</a:t>
                      </a:r>
                      <a:endParaRPr kumimoji="0" lang="pt-BR" sz="16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47" marR="9047" marT="9047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913888"/>
                  </a:ext>
                </a:extLst>
              </a:tr>
              <a:tr h="9053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R$ 9.348.423,26</a:t>
                      </a:r>
                      <a:endParaRPr kumimoji="0" lang="pt-BR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47" marR="9047" marT="9047" marB="0" anchor="ctr"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R$ 6.124.656,49</a:t>
                      </a:r>
                      <a:endParaRPr kumimoji="0" lang="pt-BR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47" marR="9047" marT="9047" marB="0" anchor="ctr"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65,52 %</a:t>
                      </a:r>
                      <a:endParaRPr kumimoji="0" lang="pt-BR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47" marR="9047" marT="9047" marB="0" anchor="ctr">
                    <a:solidFill>
                      <a:srgbClr val="F6E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345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207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68;p15"/>
          <p:cNvSpPr/>
          <p:nvPr/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Google Shape;69;p15"/>
          <p:cNvSpPr/>
          <p:nvPr/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aixaDeTexto 4"/>
          <p:cNvSpPr txBox="1"/>
          <p:nvPr/>
        </p:nvSpPr>
        <p:spPr>
          <a:xfrm>
            <a:off x="2527971" y="1727640"/>
            <a:ext cx="420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506711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785560" y="2173660"/>
            <a:ext cx="7065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A0B10"/>
                </a:solidFill>
              </a:rPr>
              <a:t>PROGRAMA 052</a:t>
            </a:r>
          </a:p>
          <a:p>
            <a:pPr algn="ctr"/>
            <a:r>
              <a:rPr lang="pt-BR" sz="2800" b="1" dirty="0">
                <a:solidFill>
                  <a:srgbClr val="CA0B10"/>
                </a:solidFill>
              </a:rPr>
              <a:t>PROMOÇÃO DE DEFESA CIVIL</a:t>
            </a:r>
          </a:p>
        </p:txBody>
      </p:sp>
      <p:pic>
        <p:nvPicPr>
          <p:cNvPr id="1025" name="Picture 1" descr="Se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e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etaRestricoesOf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2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3670" y="-1977658"/>
            <a:ext cx="8362950" cy="1409700"/>
          </a:xfrm>
          <a:prstGeom prst="rect">
            <a:avLst/>
          </a:prstGeom>
        </p:spPr>
      </p:pic>
      <p:sp>
        <p:nvSpPr>
          <p:cNvPr id="9" name="Google Shape;68;p15"/>
          <p:cNvSpPr/>
          <p:nvPr/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362859"/>
              </p:ext>
            </p:extLst>
          </p:nvPr>
        </p:nvGraphicFramePr>
        <p:xfrm>
          <a:off x="670172" y="4220973"/>
          <a:ext cx="7335837" cy="709174"/>
        </p:xfrm>
        <a:graphic>
          <a:graphicData uri="http://schemas.openxmlformats.org/drawingml/2006/table">
            <a:tbl>
              <a:tblPr/>
              <a:tblGrid>
                <a:gridCol w="1216778">
                  <a:extLst>
                    <a:ext uri="{9D8B030D-6E8A-4147-A177-3AD203B41FA5}">
                      <a16:colId xmlns:a16="http://schemas.microsoft.com/office/drawing/2014/main" val="3905436206"/>
                    </a:ext>
                  </a:extLst>
                </a:gridCol>
                <a:gridCol w="4218575">
                  <a:extLst>
                    <a:ext uri="{9D8B030D-6E8A-4147-A177-3AD203B41FA5}">
                      <a16:colId xmlns:a16="http://schemas.microsoft.com/office/drawing/2014/main" val="1888905352"/>
                    </a:ext>
                  </a:extLst>
                </a:gridCol>
                <a:gridCol w="1900484">
                  <a:extLst>
                    <a:ext uri="{9D8B030D-6E8A-4147-A177-3AD203B41FA5}">
                      <a16:colId xmlns:a16="http://schemas.microsoft.com/office/drawing/2014/main" val="1734266618"/>
                    </a:ext>
                  </a:extLst>
                </a:gridCol>
              </a:tblGrid>
              <a:tr h="17959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Elem-Item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Elemento Item Despesa - Descrição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 Empenhada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719142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3915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SERVICO POSTAL-TELEGRAFICO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576.700,47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19977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4003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SERVICO DE INFORMATICA EXECUTADO PELA PRODEMGE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423.136,50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986764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4007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AQUISIÇÃO DE SOFTWARES DESENVOLVIDOS PELA PRODEMGE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193.802,00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009590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980888" y="223713"/>
            <a:ext cx="471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PRINCIPAIS RESULTADOS EM 2025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" y="655781"/>
            <a:ext cx="6984345" cy="342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485384"/>
              </p:ext>
            </p:extLst>
          </p:nvPr>
        </p:nvGraphicFramePr>
        <p:xfrm>
          <a:off x="504031" y="4064798"/>
          <a:ext cx="7735887" cy="882630"/>
        </p:xfrm>
        <a:graphic>
          <a:graphicData uri="http://schemas.openxmlformats.org/drawingml/2006/table">
            <a:tbl>
              <a:tblPr/>
              <a:tblGrid>
                <a:gridCol w="1140728">
                  <a:extLst>
                    <a:ext uri="{9D8B030D-6E8A-4147-A177-3AD203B41FA5}">
                      <a16:colId xmlns:a16="http://schemas.microsoft.com/office/drawing/2014/main" val="2700590380"/>
                    </a:ext>
                  </a:extLst>
                </a:gridCol>
                <a:gridCol w="4165364">
                  <a:extLst>
                    <a:ext uri="{9D8B030D-6E8A-4147-A177-3AD203B41FA5}">
                      <a16:colId xmlns:a16="http://schemas.microsoft.com/office/drawing/2014/main" val="3661373358"/>
                    </a:ext>
                  </a:extLst>
                </a:gridCol>
                <a:gridCol w="2429795">
                  <a:extLst>
                    <a:ext uri="{9D8B030D-6E8A-4147-A177-3AD203B41FA5}">
                      <a16:colId xmlns:a16="http://schemas.microsoft.com/office/drawing/2014/main" val="510057164"/>
                    </a:ext>
                  </a:extLst>
                </a:gridCol>
              </a:tblGrid>
              <a:tr h="1765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Elem-Item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Elemento Item Despesa - Descrição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 Empenhada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891362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4003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SERVICO DE INFORMATICA EXECUTADO PELA PRODEMGE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2.615.389,57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344549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4005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REDE IP MULTISSERVICOS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1.113.181,66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8754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4006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AQUISIÇÃO DE SOFTWARE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907.494,89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396463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4002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SERVICO DE TECNOLOGIA DA INFORMACAO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500.827,23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898033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066365" y="291893"/>
            <a:ext cx="471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PRINCIPAIS RESULTADOS EM 2025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801723"/>
            <a:ext cx="7162800" cy="31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91007"/>
              </p:ext>
            </p:extLst>
          </p:nvPr>
        </p:nvGraphicFramePr>
        <p:xfrm>
          <a:off x="519113" y="4190696"/>
          <a:ext cx="7486648" cy="1235682"/>
        </p:xfrm>
        <a:graphic>
          <a:graphicData uri="http://schemas.openxmlformats.org/drawingml/2006/table">
            <a:tbl>
              <a:tblPr/>
              <a:tblGrid>
                <a:gridCol w="1675010">
                  <a:extLst>
                    <a:ext uri="{9D8B030D-6E8A-4147-A177-3AD203B41FA5}">
                      <a16:colId xmlns:a16="http://schemas.microsoft.com/office/drawing/2014/main" val="352111982"/>
                    </a:ext>
                  </a:extLst>
                </a:gridCol>
                <a:gridCol w="4136628">
                  <a:extLst>
                    <a:ext uri="{9D8B030D-6E8A-4147-A177-3AD203B41FA5}">
                      <a16:colId xmlns:a16="http://schemas.microsoft.com/office/drawing/2014/main" val="1316641813"/>
                    </a:ext>
                  </a:extLst>
                </a:gridCol>
                <a:gridCol w="1675010">
                  <a:extLst>
                    <a:ext uri="{9D8B030D-6E8A-4147-A177-3AD203B41FA5}">
                      <a16:colId xmlns:a16="http://schemas.microsoft.com/office/drawing/2014/main" val="3022180911"/>
                    </a:ext>
                  </a:extLst>
                </a:gridCol>
              </a:tblGrid>
              <a:tr h="1765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Elem-Item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Elemento Item Despesa - Descrição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 Empenhada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679696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3701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LOCACAO DE SERVICOS DE CONSERVACAO E LIMPEZA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6.222.095,71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82549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5214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MOBILIARIO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802.982,61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706164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5217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VEICULOS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623.949,00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153027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1501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DIARIAS - MILITAR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600.118,50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332840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4002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SERVICO DE TECNOLOGIA DA INFORMACAO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500.827,23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24339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3025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DE SEGURANCA, APETRECHOS OPERACIONAIS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239.411,27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400495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809190" y="129968"/>
            <a:ext cx="471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PRINCIPAIS RESULTADOS EM 2025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4" y="499300"/>
            <a:ext cx="6867526" cy="3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604126"/>
              </p:ext>
            </p:extLst>
          </p:nvPr>
        </p:nvGraphicFramePr>
        <p:xfrm>
          <a:off x="484189" y="4350710"/>
          <a:ext cx="7745412" cy="706104"/>
        </p:xfrm>
        <a:graphic>
          <a:graphicData uri="http://schemas.openxmlformats.org/drawingml/2006/table">
            <a:tbl>
              <a:tblPr/>
              <a:tblGrid>
                <a:gridCol w="1106487">
                  <a:extLst>
                    <a:ext uri="{9D8B030D-6E8A-4147-A177-3AD203B41FA5}">
                      <a16:colId xmlns:a16="http://schemas.microsoft.com/office/drawing/2014/main" val="3887220322"/>
                    </a:ext>
                  </a:extLst>
                </a:gridCol>
                <a:gridCol w="4553679">
                  <a:extLst>
                    <a:ext uri="{9D8B030D-6E8A-4147-A177-3AD203B41FA5}">
                      <a16:colId xmlns:a16="http://schemas.microsoft.com/office/drawing/2014/main" val="717077545"/>
                    </a:ext>
                  </a:extLst>
                </a:gridCol>
                <a:gridCol w="2085246">
                  <a:extLst>
                    <a:ext uri="{9D8B030D-6E8A-4147-A177-3AD203B41FA5}">
                      <a16:colId xmlns:a16="http://schemas.microsoft.com/office/drawing/2014/main" val="1862736540"/>
                    </a:ext>
                  </a:extLst>
                </a:gridCol>
              </a:tblGrid>
              <a:tr h="1765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Elem-Item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Elemento Item Despesa - Descrição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 Empenhada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198257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3026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COMBUSTIVEIS E LUBRIFICANTES PARA VEICULOS AUTOMOTORES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8.305.084,02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026276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3918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REPAROS DE VEÍCULOS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7.139.113,98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772326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1501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DIARIAS - MILITAR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644.816,92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962553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752040" y="91868"/>
            <a:ext cx="471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PRINCIPAIS RESULTADOS EM 2025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1" y="737560"/>
            <a:ext cx="7751763" cy="347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0213" y="-1885127"/>
            <a:ext cx="8401050" cy="1352550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72746"/>
              </p:ext>
            </p:extLst>
          </p:nvPr>
        </p:nvGraphicFramePr>
        <p:xfrm>
          <a:off x="573881" y="4487601"/>
          <a:ext cx="7240587" cy="356122"/>
        </p:xfrm>
        <a:graphic>
          <a:graphicData uri="http://schemas.openxmlformats.org/drawingml/2006/table">
            <a:tbl>
              <a:tblPr/>
              <a:tblGrid>
                <a:gridCol w="1159327">
                  <a:extLst>
                    <a:ext uri="{9D8B030D-6E8A-4147-A177-3AD203B41FA5}">
                      <a16:colId xmlns:a16="http://schemas.microsoft.com/office/drawing/2014/main" val="232916777"/>
                    </a:ext>
                  </a:extLst>
                </a:gridCol>
                <a:gridCol w="3257223">
                  <a:extLst>
                    <a:ext uri="{9D8B030D-6E8A-4147-A177-3AD203B41FA5}">
                      <a16:colId xmlns:a16="http://schemas.microsoft.com/office/drawing/2014/main" val="4109129314"/>
                    </a:ext>
                  </a:extLst>
                </a:gridCol>
                <a:gridCol w="2824037">
                  <a:extLst>
                    <a:ext uri="{9D8B030D-6E8A-4147-A177-3AD203B41FA5}">
                      <a16:colId xmlns:a16="http://schemas.microsoft.com/office/drawing/2014/main" val="11789880"/>
                    </a:ext>
                  </a:extLst>
                </a:gridCol>
              </a:tblGrid>
              <a:tr h="17959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Elem-Item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Elemento Item Despesa - Descrição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 Empenhada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069054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1501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DIARIAS - MILITAR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13.640,70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070200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837765" y="139493"/>
            <a:ext cx="471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PRINCIPAIS RESULTADOS EM 2025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68" y="654575"/>
            <a:ext cx="7239000" cy="368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8900" y="-2012059"/>
            <a:ext cx="8382000" cy="1581150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085261"/>
              </p:ext>
            </p:extLst>
          </p:nvPr>
        </p:nvGraphicFramePr>
        <p:xfrm>
          <a:off x="818812" y="4387720"/>
          <a:ext cx="6996450" cy="538788"/>
        </p:xfrm>
        <a:graphic>
          <a:graphicData uri="http://schemas.openxmlformats.org/drawingml/2006/table">
            <a:tbl>
              <a:tblPr/>
              <a:tblGrid>
                <a:gridCol w="1152435">
                  <a:extLst>
                    <a:ext uri="{9D8B030D-6E8A-4147-A177-3AD203B41FA5}">
                      <a16:colId xmlns:a16="http://schemas.microsoft.com/office/drawing/2014/main" val="1324548095"/>
                    </a:ext>
                  </a:extLst>
                </a:gridCol>
                <a:gridCol w="3324489">
                  <a:extLst>
                    <a:ext uri="{9D8B030D-6E8A-4147-A177-3AD203B41FA5}">
                      <a16:colId xmlns:a16="http://schemas.microsoft.com/office/drawing/2014/main" val="1166359294"/>
                    </a:ext>
                  </a:extLst>
                </a:gridCol>
                <a:gridCol w="2519526">
                  <a:extLst>
                    <a:ext uri="{9D8B030D-6E8A-4147-A177-3AD203B41FA5}">
                      <a16:colId xmlns:a16="http://schemas.microsoft.com/office/drawing/2014/main" val="744550299"/>
                    </a:ext>
                  </a:extLst>
                </a:gridCol>
              </a:tblGrid>
              <a:tr h="17959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Elem-Item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Elemento Item Despesa - Descrição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 Empenhada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440659"/>
                  </a:ext>
                </a:extLst>
              </a:tr>
              <a:tr h="1795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1501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DIARIAS - MILITAR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3.275,27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57836"/>
                  </a:ext>
                </a:extLst>
              </a:tr>
              <a:tr h="1795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9202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DESPESAS DE EXERCICIOS ANTERIORES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1.543,69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754936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837765" y="139493"/>
            <a:ext cx="471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PRINCIPAIS RESULTADOS EM 2025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25" y="721677"/>
            <a:ext cx="7558425" cy="345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403267"/>
              </p:ext>
            </p:extLst>
          </p:nvPr>
        </p:nvGraphicFramePr>
        <p:xfrm>
          <a:off x="427830" y="4492049"/>
          <a:ext cx="7716837" cy="709174"/>
        </p:xfrm>
        <a:graphic>
          <a:graphicData uri="http://schemas.openxmlformats.org/drawingml/2006/table">
            <a:tbl>
              <a:tblPr/>
              <a:tblGrid>
                <a:gridCol w="1058013">
                  <a:extLst>
                    <a:ext uri="{9D8B030D-6E8A-4147-A177-3AD203B41FA5}">
                      <a16:colId xmlns:a16="http://schemas.microsoft.com/office/drawing/2014/main" val="4172078541"/>
                    </a:ext>
                  </a:extLst>
                </a:gridCol>
                <a:gridCol w="4288283">
                  <a:extLst>
                    <a:ext uri="{9D8B030D-6E8A-4147-A177-3AD203B41FA5}">
                      <a16:colId xmlns:a16="http://schemas.microsoft.com/office/drawing/2014/main" val="3451864955"/>
                    </a:ext>
                  </a:extLst>
                </a:gridCol>
                <a:gridCol w="2370541">
                  <a:extLst>
                    <a:ext uri="{9D8B030D-6E8A-4147-A177-3AD203B41FA5}">
                      <a16:colId xmlns:a16="http://schemas.microsoft.com/office/drawing/2014/main" val="2536217074"/>
                    </a:ext>
                  </a:extLst>
                </a:gridCol>
              </a:tblGrid>
              <a:tr h="17959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Elem-Item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Elemento Item Despesa - Descrição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Despesa Empenhada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288483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9301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AJUDA DE CUSTO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1.850.282,23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175554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3948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CURSOS DE FORMACAO, CAPACITACAO E POS-GRADUACAO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894.610,00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724130"/>
                  </a:ext>
                </a:extLst>
              </a:tr>
              <a:tr h="176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1501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DIARIAS - MILITAR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878.574,52</a:t>
                      </a:r>
                    </a:p>
                  </a:txBody>
                  <a:tcPr marL="7675" marR="7675" marT="76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394397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837765" y="139493"/>
            <a:ext cx="471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PRINCIPAIS RESULTADOS EM 2025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4" y="610931"/>
            <a:ext cx="7524751" cy="37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</TotalTime>
  <Words>364</Words>
  <Application>Microsoft Office PowerPoint</Application>
  <PresentationFormat>Personalizar</PresentationFormat>
  <Paragraphs>157</Paragraphs>
  <Slides>13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DejaVu Sans</vt:lpstr>
      <vt:lpstr>Symbol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Débora</dc:creator>
  <dc:description/>
  <cp:lastModifiedBy>Edvani Vicentini</cp:lastModifiedBy>
  <cp:revision>82</cp:revision>
  <dcterms:modified xsi:type="dcterms:W3CDTF">2025-10-23T20:06:28Z</dcterms:modified>
  <dc:language>pt-BR</dc:language>
</cp:coreProperties>
</file>