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jpeg" ContentType="image/jpeg"/>
  <Override PartName="/ppt/media/image2.jpeg" ContentType="image/jpe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0083800" cy="56769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40D5EF-2D17-4327-BEBA-4C1EE60CDE6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360" y="326268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9D6489-CF67-44E0-AC34-1519BE4345F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448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E5BE17-D4E1-41EF-A7A9-89E2541FDF0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264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4092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36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264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4092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D45C25-76E9-43D8-B6FF-BB62C50E005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DCD6A3E-C895-46BD-8C8B-12D569317D4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63FB412-8175-45DB-AD9C-5B783A2E3A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46AA6D3-1810-4EAE-929C-16358C589A8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526C824-CA6D-4F52-A88C-C1453A4ADEB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673C7D4-A76A-4DAD-A63E-76D14998CE2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311400" y="391320"/>
            <a:ext cx="6764400" cy="138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C561999-D186-4D60-9289-AB8905EFAA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D4F71B2-5DB4-473B-8829-8271611900F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40A853-84DC-436E-8109-98DC93C2CC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515448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EEEA038-A364-4A2D-92EE-0C043B009C8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ABC34E8-B1EB-4E37-B568-0793500E9D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504360" y="326268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CDDC2A8-B121-4254-8888-5019317B83D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515448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2534D2F-CCE9-4798-A170-7CB01A76FB8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357264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640920" y="130572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50436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357264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6640920" y="3262680"/>
            <a:ext cx="29217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0BFEFCE-928D-4EB7-90F7-19C8EB8061A4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B16D1B-96D5-4139-B492-4E5A8F384F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BF176F-4EBE-42C5-AFAC-5876F281048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248785-BC8D-47C1-907C-C994B96DA7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11400" y="391320"/>
            <a:ext cx="6764400" cy="138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pt-BR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C7CD76D-E5F4-4B99-9553-C067155C060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7A7D06-4247-4A6F-9D53-4B6683E3B8B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4480" y="326268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4BC0709-EDB4-4BF7-ACEC-8A2179D3B09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36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4480" y="1305720"/>
            <a:ext cx="442836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360" y="3262680"/>
            <a:ext cx="9074880" cy="178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7778C0-99D7-4F1C-B7BB-EDAA9E432B1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4400" spc="-1" strike="noStrike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428640" y="5279400"/>
            <a:ext cx="322596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7260480" y="5279400"/>
            <a:ext cx="231840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F419EEB4-8626-40F0-98E5-E420325559E9}" type="slidenum">
              <a:rPr b="0" lang="pt-BR" sz="1400" spc="-1" strike="noStrike">
                <a:solidFill>
                  <a:srgbClr val="8b8b8b"/>
                </a:solidFill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504360" y="5279400"/>
            <a:ext cx="231840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bg object 16" descr=""/>
          <p:cNvPicPr/>
          <p:nvPr/>
        </p:nvPicPr>
        <p:blipFill>
          <a:blip r:embed="rId2"/>
          <a:stretch/>
        </p:blipFill>
        <p:spPr>
          <a:xfrm>
            <a:off x="7281360" y="0"/>
            <a:ext cx="2798280" cy="5670000"/>
          </a:xfrm>
          <a:prstGeom prst="rect">
            <a:avLst/>
          </a:prstGeom>
          <a:ln w="0"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pt-BR" sz="4400" spc="-1" strike="noStrike">
                <a:solidFill>
                  <a:srgbClr val="000000"/>
                </a:solidFill>
                <a:latin typeface="Calibri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360" y="1305720"/>
            <a:ext cx="9074880" cy="374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Clique para editar o formato do texto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3.º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4.º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5.º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6.º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000000"/>
                </a:solidFill>
                <a:latin typeface="Calibri"/>
              </a:rPr>
              <a:t>7.º nível da estrutura de tópicos</a:t>
            </a:r>
            <a:endParaRPr b="0" lang="pt-B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4"/>
          </p:nvPr>
        </p:nvSpPr>
        <p:spPr>
          <a:xfrm>
            <a:off x="3428640" y="5279400"/>
            <a:ext cx="322596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5"/>
          </p:nvPr>
        </p:nvSpPr>
        <p:spPr>
          <a:xfrm>
            <a:off x="7260480" y="5279400"/>
            <a:ext cx="231840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8b8b8b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  <a:tabLst>
                <a:tab algn="l" pos="0"/>
              </a:tabLst>
            </a:pPr>
            <a:fld id="{4FD95748-CD1E-4638-B665-4DE3593A9C2B}" type="slidenum">
              <a:rPr b="0" lang="pt-BR" sz="1400" spc="-1" strike="noStrike">
                <a:solidFill>
                  <a:srgbClr val="8b8b8b"/>
                </a:solidFill>
                <a:latin typeface="Times New Roman"/>
              </a:rPr>
              <a:t>&lt;número&gt;</a:t>
            </a:fld>
            <a:endParaRPr b="0" lang="pt-BR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dt" idx="6"/>
          </p:nvPr>
        </p:nvSpPr>
        <p:spPr>
          <a:xfrm>
            <a:off x="504360" y="5279400"/>
            <a:ext cx="2318400" cy="2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pt-BR" sz="1400" spc="-1" strike="noStrike">
                <a:latin typeface="Times New Roman"/>
              </a:defRPr>
            </a:lvl1pPr>
          </a:lstStyle>
          <a:p>
            <a:r>
              <a:rPr b="0" lang="pt-BR" sz="1400" spc="-1" strike="noStrike">
                <a:latin typeface="Times New Roman"/>
              </a:rPr>
              <a:t>&lt;data/hora&gt;</a:t>
            </a:r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ject 2" descr=""/>
          <p:cNvPicPr/>
          <p:nvPr/>
        </p:nvPicPr>
        <p:blipFill>
          <a:blip r:embed="rId1"/>
          <a:stretch/>
        </p:blipFill>
        <p:spPr>
          <a:xfrm>
            <a:off x="0" y="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22440" y="852480"/>
            <a:ext cx="676512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</a:rPr>
              <a:t>KITS FOTOVOLTAICOS PARA ENERGIZAÇÃO DE POÇOS E SISTEMAS DE ABASTECIMENTO DE ÁGUA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22440" y="2152800"/>
            <a:ext cx="7162200" cy="32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A Instalação de Kits Fotovoltaicos tem como objetivo garantir o acesso contínuo e sustentável à água nas comunidades da área de atuação do IDENE, por meio da modernização da infraestrutura energética com sistemas de energia solar. 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Os kits fotovoltaicos acionam as bombas dos poços artesianos, assegurando o abastecimento de água para consumo humano, animal e irrigação. A iniciativa promove o desenvolvimento econômico e social das comunidades e reduz os impactos ambientais, ao utilizar uma fonte limpa e renovável de energia.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1"/>
          <p:cNvSpPr/>
          <p:nvPr/>
        </p:nvSpPr>
        <p:spPr>
          <a:xfrm>
            <a:off x="-444600" y="205560"/>
            <a:ext cx="846396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pt-BR" sz="1200" spc="-1" strike="noStrike">
                <a:solidFill>
                  <a:srgbClr val="000000"/>
                </a:solidFill>
                <a:latin typeface="Calibri"/>
              </a:rPr>
              <a:t>PROGRAMA 101 – PROGRAMA ENCONTRO DAS ÀGUAS</a:t>
            </a:r>
            <a:br>
              <a:rPr sz="4400"/>
            </a:br>
            <a:r>
              <a:rPr b="1" lang="pt-BR" sz="1200" spc="-1" strike="noStrike">
                <a:solidFill>
                  <a:srgbClr val="000000"/>
                </a:solidFill>
                <a:latin typeface="Calibri"/>
                <a:ea typeface="Calibri"/>
              </a:rPr>
              <a:t>AÇÃO 1016 - Promoção de infraestrutura hídrica de pequeno porte no Norte e Nordeste de Minas Gerais</a:t>
            </a:r>
            <a:endParaRPr b="0" lang="pt-B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-444600" y="205560"/>
            <a:ext cx="846396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pt-BR" sz="1200" spc="-1" strike="noStrike">
                <a:solidFill>
                  <a:srgbClr val="000000"/>
                </a:solidFill>
                <a:latin typeface="Calibri"/>
              </a:rPr>
              <a:t>PROGRAMA 101 – PROGRAMA ENCONTRO DAS ÀGUAS</a:t>
            </a:r>
            <a:br>
              <a:rPr sz="4400"/>
            </a:br>
            <a:r>
              <a:rPr b="1" lang="pt-BR" sz="1200" spc="-1" strike="noStrike">
                <a:solidFill>
                  <a:srgbClr val="000000"/>
                </a:solidFill>
                <a:latin typeface="Calibri"/>
                <a:ea typeface="Calibri"/>
              </a:rPr>
              <a:t>AÇÃO 1016 - Promoção de infraestrutura hídrica de pequeno porte no Norte e Nordeste de Minas Gerais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504720" y="1005120"/>
            <a:ext cx="9073440" cy="32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Calibri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Objetivo:</a:t>
            </a:r>
            <a:r>
              <a:rPr b="1" lang="pt-BR" sz="1800" spc="-1" strike="noStrike">
                <a:solidFill>
                  <a:srgbClr val="cc0000"/>
                </a:solidFill>
                <a:latin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Retângulo 5"/>
          <p:cNvSpPr/>
          <p:nvPr/>
        </p:nvSpPr>
        <p:spPr>
          <a:xfrm>
            <a:off x="618480" y="1387440"/>
            <a:ext cx="7318440" cy="8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Viabilizar o funcionamento de poços artesianos e sistemas de abastecimento de água nas comunidades da área de atuação do IDENE, por meio da instalação de sistemas de energia solar fotovoltaica, garantindo o acesso contínuo e sustentável à água, promovendo o desenvolvimento socioeconômico e reduzindo os impactos ambientais.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90" name="CaixaDeTexto 6"/>
          <p:cNvSpPr/>
          <p:nvPr/>
        </p:nvSpPr>
        <p:spPr>
          <a:xfrm>
            <a:off x="420120" y="2942640"/>
            <a:ext cx="2849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Arial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Arial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Público Alvo: 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91" name="Retângulo 7"/>
          <p:cNvSpPr/>
          <p:nvPr/>
        </p:nvSpPr>
        <p:spPr>
          <a:xfrm>
            <a:off x="631080" y="3306960"/>
            <a:ext cx="73058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Comunidades rurais e localidades em situação de vulnerabilidade hídrica nos municípios da área de abrangência do IDENE.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92" name="CaixaDeTexto 8"/>
          <p:cNvSpPr/>
          <p:nvPr/>
        </p:nvSpPr>
        <p:spPr>
          <a:xfrm>
            <a:off x="420120" y="4104720"/>
            <a:ext cx="2849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Arial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Arial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Status: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93" name="CaixaDeTexto 9"/>
          <p:cNvSpPr/>
          <p:nvPr/>
        </p:nvSpPr>
        <p:spPr>
          <a:xfrm>
            <a:off x="631080" y="4493160"/>
            <a:ext cx="73882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Em execução</a:t>
            </a: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69800" y="954000"/>
            <a:ext cx="676512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</a:rPr>
              <a:t>SISTEMA SIMPLIFICADO DE ABASTECIMENTO DE ÁGUA </a:t>
            </a:r>
            <a:br>
              <a:rPr sz="1800"/>
            </a:br>
            <a:r>
              <a:rPr b="1" lang="pt-BR" sz="1800" spc="-1" strike="noStrike">
                <a:solidFill>
                  <a:srgbClr val="c00000"/>
                </a:solidFill>
                <a:latin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469800" y="1845000"/>
            <a:ext cx="7320960" cy="32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A Implantação de Sistemas Simplificados de Abastecimento de Água (SSAA), executado pelo Instituto de Desenvolvimento do Norte e Nordeste de Minas Gerais (IDENE), tem como finalidade garantir o acesso à água potável em comunidades situadas na sua área de atuação, especialmente aquelas afetadas pela escassez de recursos hídricos.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Os sistemas são projetados para atender às necessidades de consumo humano, animal e irrigação, promovendo segurança hídrica e contribuindo para a melhoria da qualidade de vida das populações atendidas, com foco em sustentabilidade, eficiência e baixo custo operacional, por ter a possibilidade de ser energizado com Kit Fotovoltaico. 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1"/>
          <p:cNvSpPr/>
          <p:nvPr/>
        </p:nvSpPr>
        <p:spPr>
          <a:xfrm>
            <a:off x="-444600" y="205560"/>
            <a:ext cx="846396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pt-BR" sz="1200" spc="-1" strike="noStrike">
                <a:solidFill>
                  <a:srgbClr val="000000"/>
                </a:solidFill>
                <a:latin typeface="Calibri"/>
              </a:rPr>
              <a:t>PROGRAMA 101 – PROGRAMA ENCONTRO DAS ÀGUAS</a:t>
            </a:r>
            <a:br>
              <a:rPr sz="4400"/>
            </a:br>
            <a:r>
              <a:rPr b="1" lang="pt-BR" sz="1200" spc="-1" strike="noStrike">
                <a:solidFill>
                  <a:srgbClr val="000000"/>
                </a:solidFill>
                <a:latin typeface="Calibri"/>
                <a:ea typeface="Calibri"/>
              </a:rPr>
              <a:t>AÇÃO 1016 - Promoção de infraestrutura hídrica de pequeno porte no Norte e Nordeste de Minas Gerais</a:t>
            </a:r>
            <a:endParaRPr b="0" lang="pt-B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tângulo 5"/>
          <p:cNvSpPr/>
          <p:nvPr/>
        </p:nvSpPr>
        <p:spPr>
          <a:xfrm>
            <a:off x="660600" y="1688760"/>
            <a:ext cx="7390800" cy="63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Garantir o acesso contínuo e sustentável à água potável em comunidades da área de abrangência do IDENE, especialmente aquelas afetadas pela escassez hídrica, promovendo melhoria da qualidade de vida e desenvolvimento social e econômico local.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98" name="CaixaDeTexto 6"/>
          <p:cNvSpPr/>
          <p:nvPr/>
        </p:nvSpPr>
        <p:spPr>
          <a:xfrm>
            <a:off x="393840" y="2766240"/>
            <a:ext cx="2849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600" spc="-1" strike="noStrike">
                <a:solidFill>
                  <a:srgbClr val="b71c1c"/>
                </a:solidFill>
                <a:latin typeface="Arial"/>
              </a:rPr>
              <a:t>»</a:t>
            </a:r>
            <a:r>
              <a:rPr b="0" lang="pt-BR" sz="1600" spc="-12" strike="noStrike">
                <a:solidFill>
                  <a:srgbClr val="b71c1c"/>
                </a:solidFill>
                <a:latin typeface="Arial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Público Alvo: 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99" name="Retângulo 7"/>
          <p:cNvSpPr/>
          <p:nvPr/>
        </p:nvSpPr>
        <p:spPr>
          <a:xfrm>
            <a:off x="582840" y="3350880"/>
            <a:ext cx="3630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CaixaDeTexto 8"/>
          <p:cNvSpPr/>
          <p:nvPr/>
        </p:nvSpPr>
        <p:spPr>
          <a:xfrm>
            <a:off x="392760" y="3934800"/>
            <a:ext cx="284976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600" spc="-1" strike="noStrike">
                <a:solidFill>
                  <a:srgbClr val="b71c1c"/>
                </a:solidFill>
                <a:latin typeface="Arial"/>
              </a:rPr>
              <a:t>»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Status</a:t>
            </a:r>
            <a:r>
              <a:rPr b="1" lang="pt-BR" sz="1600" spc="-1" strike="noStrike">
                <a:solidFill>
                  <a:srgbClr val="000000"/>
                </a:solidFill>
                <a:latin typeface="Calibri"/>
              </a:rPr>
              <a:t>:</a:t>
            </a:r>
            <a:endParaRPr b="0" lang="pt-BR" sz="1600" spc="-1" strike="noStrike">
              <a:latin typeface="Arial"/>
            </a:endParaRPr>
          </a:p>
        </p:txBody>
      </p:sp>
      <p:sp>
        <p:nvSpPr>
          <p:cNvPr id="101" name="CaixaDeTexto 9"/>
          <p:cNvSpPr/>
          <p:nvPr/>
        </p:nvSpPr>
        <p:spPr>
          <a:xfrm>
            <a:off x="660600" y="4316760"/>
            <a:ext cx="739080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Em execução. 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/>
          </p:nvPr>
        </p:nvSpPr>
        <p:spPr>
          <a:xfrm>
            <a:off x="500040" y="1310400"/>
            <a:ext cx="1108800" cy="32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Calibri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Objetivo:</a:t>
            </a:r>
            <a:r>
              <a:rPr b="1" lang="pt-BR" sz="1800" spc="-1" strike="noStrike">
                <a:solidFill>
                  <a:srgbClr val="cc0000"/>
                </a:solidFill>
                <a:latin typeface="Calibri"/>
              </a:rPr>
              <a:t> </a:t>
            </a: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  <a:p>
            <a:pPr marL="2286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139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CaixaDeTexto 14"/>
          <p:cNvSpPr/>
          <p:nvPr/>
        </p:nvSpPr>
        <p:spPr>
          <a:xfrm>
            <a:off x="648000" y="3147840"/>
            <a:ext cx="739080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Comunidades rurais e localidades em situação de vulnerabilidade hídrica na área de atuação do IDENE; 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29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90000"/>
              </a:lnSpc>
              <a:buNone/>
            </a:pPr>
            <a:br>
              <a:rPr sz="4400"/>
            </a:br>
            <a:br>
              <a:rPr sz="4400"/>
            </a:br>
            <a:br>
              <a:rPr sz="4400"/>
            </a:br>
            <a:endParaRPr b="0" lang="pt-B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1"/>
          <p:cNvSpPr/>
          <p:nvPr/>
        </p:nvSpPr>
        <p:spPr>
          <a:xfrm>
            <a:off x="390240" y="205560"/>
            <a:ext cx="685836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pt-BR" sz="1200" spc="-1" strike="noStrike">
                <a:solidFill>
                  <a:srgbClr val="000000"/>
                </a:solidFill>
                <a:latin typeface="Calibri"/>
              </a:rPr>
              <a:t>PROGRAMA 101 – PROGRAMA ENCONTRO DAS ÀGUAS</a:t>
            </a:r>
            <a:br>
              <a:rPr sz="4400"/>
            </a:br>
            <a:r>
              <a:rPr b="1" lang="pt-BR" sz="1200" spc="-1" strike="noStrike">
                <a:solidFill>
                  <a:srgbClr val="000000"/>
                </a:solidFill>
                <a:latin typeface="Calibri"/>
                <a:ea typeface="Calibri"/>
              </a:rPr>
              <a:t>AÇÃO 1016 - Promoção de infraestrutura hídrica de pequeno porte no Norte e Nordeste de Minas Gerais</a:t>
            </a:r>
            <a:endParaRPr b="0" lang="pt-B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311400" y="391320"/>
            <a:ext cx="6764400" cy="9601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7" name="Retângulo 5"/>
          <p:cNvSpPr/>
          <p:nvPr/>
        </p:nvSpPr>
        <p:spPr>
          <a:xfrm>
            <a:off x="311400" y="2305080"/>
            <a:ext cx="7466760" cy="298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buNone/>
            </a:pP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Kit Irrigação: </a:t>
            </a:r>
            <a:endParaRPr b="0" lang="pt-BR" sz="18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Distribuição de Kits de Irrigação para agricultores familiares dos municípios que compõem a área de abrangência do IDENE. </a:t>
            </a: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O  </a:t>
            </a: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é minimizar as dificuldades enfrentadas no processo produtivo da agricultura familiar, incentivando a produção de alimentos para o próprio consumo e para comercialização.</a:t>
            </a: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Caixas e Tubos: </a:t>
            </a: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200" spc="-1" strike="noStrike">
              <a:latin typeface="Arial"/>
            </a:endParaRPr>
          </a:p>
          <a:p>
            <a:pPr algn="just">
              <a:lnSpc>
                <a:spcPct val="100000"/>
              </a:lnSpc>
              <a:buNone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	</a:t>
            </a: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O projeto consiste na aquisição de tubos e caixas d'água de PVC com o objetivo de mitigar os efeitos da seca/estiagem, nos municípios da área de abrangência do IDENE, contribuindo para a oferta de água para consumo das famílias e produção agroalimentar.</a:t>
            </a:r>
            <a:endParaRPr b="0" lang="pt-BR" sz="1200" spc="-1" strike="noStrike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b="0" lang="pt-BR" sz="1400" spc="-1" strike="noStrike">
              <a:latin typeface="Arial"/>
            </a:endParaRPr>
          </a:p>
        </p:txBody>
      </p:sp>
      <p:sp>
        <p:nvSpPr>
          <p:cNvPr id="108" name="Retângulo 2"/>
          <p:cNvSpPr/>
          <p:nvPr/>
        </p:nvSpPr>
        <p:spPr>
          <a:xfrm>
            <a:off x="311400" y="1154880"/>
            <a:ext cx="7396920" cy="80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br>
              <a:rPr sz="1100"/>
            </a:br>
            <a:r>
              <a:rPr b="1" lang="pt-BR" sz="1800" spc="-1" strike="noStrike">
                <a:solidFill>
                  <a:srgbClr val="c00000"/>
                </a:solidFill>
                <a:latin typeface="Calibri"/>
              </a:rPr>
              <a:t>PROMOÇÃO DE ACESSO A EQUIPAMENTOS DE ARMAZENAMENTO E DISTRIBUIÇÃO DE RECURSOS HÍDRICOS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09" name="PlaceHolder 1"/>
          <p:cNvSpPr/>
          <p:nvPr/>
        </p:nvSpPr>
        <p:spPr>
          <a:xfrm>
            <a:off x="309960" y="205560"/>
            <a:ext cx="77094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Calibri"/>
              </a:rPr>
              <a:t>PROGRAMA 101 – PROGRAMA ENCONTRO DAS ÀGUAS</a:t>
            </a:r>
            <a:br>
              <a:rPr sz="1100"/>
            </a:br>
            <a:r>
              <a:rPr b="1" lang="en-US" sz="1100" spc="-1" strike="noStrike">
                <a:solidFill>
                  <a:srgbClr val="000000"/>
                </a:solidFill>
                <a:latin typeface="Calibri"/>
              </a:rPr>
              <a:t>AÇÃO 1032 - Promoção do acesso a equipamentos de armazenagem e distribuição de recursos hídricos no Norte e Nordeste de Minas Gerais</a:t>
            </a:r>
            <a:endParaRPr b="0" lang="pt-BR" sz="11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/>
          </p:nvPr>
        </p:nvSpPr>
        <p:spPr>
          <a:xfrm>
            <a:off x="326160" y="2076480"/>
            <a:ext cx="7543080" cy="2492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191d27"/>
                </a:solidFill>
                <a:latin typeface="Arial"/>
              </a:rPr>
              <a:t>O Projeto Hidroagrícola de Jequitaí, quem tem como empreendedora, a Companhia de Desenvolvimento dos Vales do São Francisco e do Parnaíba – CODEVASF, consiste na implantação de duas barragens de usos múltiplos no rio Jequitaí, além de sistemas que permitam a irrigação de áreas, a regularização da vazão do rio São Francisco, a reserva de água para abastecimento em 19 municípios e a geração de cerca de 20 MW de energia, entre outros benefícios.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 algn="just">
              <a:lnSpc>
                <a:spcPct val="15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200" spc="-1" strike="noStrike">
                <a:solidFill>
                  <a:srgbClr val="191d27"/>
                </a:solidFill>
                <a:latin typeface="Arial"/>
              </a:rPr>
              <a:t>O Idene, atualmente, por meio do Termo de Compromisso 00-008-00/2011, tem como obrigação a aquisição das terras para a construção da Barragem I e do reassentamento, bem como a execução do Plano de Assistência Social – PAS. </a:t>
            </a:r>
            <a:endParaRPr b="0" lang="pt-BR" sz="1200" spc="-1" strike="noStrike">
              <a:solidFill>
                <a:srgbClr val="000000"/>
              </a:solidFill>
              <a:latin typeface="Calibri"/>
            </a:endParaRPr>
          </a:p>
          <a:p>
            <a:pPr marL="22860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title"/>
          </p:nvPr>
        </p:nvSpPr>
        <p:spPr>
          <a:xfrm>
            <a:off x="311040" y="390600"/>
            <a:ext cx="676512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000" spc="-1" strike="noStrike">
                <a:solidFill>
                  <a:srgbClr val="000000"/>
                </a:solidFill>
                <a:latin typeface="Arial"/>
              </a:rPr>
              <a:t>Programa 56 - Desenvolvimento da Infraestrutura do Norte e Nordeste de Minas Gerais</a:t>
            </a:r>
            <a:endParaRPr b="0" lang="pt-BR" sz="1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000" spc="-1" strike="noStrike">
                <a:solidFill>
                  <a:srgbClr val="000000"/>
                </a:solidFill>
                <a:latin typeface="Arial"/>
              </a:rPr>
              <a:t>Ação 1095 - Implantação de Barragens Hidroagrícolas – Jequitaí</a:t>
            </a:r>
            <a:endParaRPr b="0" lang="pt-B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CaixaDeTexto 4"/>
          <p:cNvSpPr/>
          <p:nvPr/>
        </p:nvSpPr>
        <p:spPr>
          <a:xfrm>
            <a:off x="1308240" y="895320"/>
            <a:ext cx="646308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pt-BR" sz="1800" spc="-1" strike="noStrike">
                <a:solidFill>
                  <a:srgbClr val="c00000"/>
                </a:solidFill>
                <a:latin typeface="Calibri"/>
              </a:rPr>
              <a:t>PROJETO HIDROAGRÍCOLA DE JEQUITAÍ - REGULARIZAÇÃO FUNDIÁRIA</a:t>
            </a:r>
            <a:endParaRPr b="0" lang="pt-BR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17520" y="171360"/>
            <a:ext cx="6765120" cy="94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000" spc="-1" strike="noStrike">
                <a:solidFill>
                  <a:srgbClr val="000000"/>
                </a:solidFill>
                <a:latin typeface="Arial"/>
              </a:rPr>
              <a:t>Programa 56 - Desenvolvimento da Infraestrutura do Norte e Nordeste de Minas Gerais</a:t>
            </a:r>
            <a:endParaRPr b="0" lang="pt-BR" sz="1000" spc="-1" strike="noStrike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pt-BR" sz="1000" spc="-1" strike="noStrike">
                <a:solidFill>
                  <a:srgbClr val="000000"/>
                </a:solidFill>
                <a:latin typeface="Arial"/>
              </a:rPr>
              <a:t>Ação 1095 - Implantação de Barragens Hidroagrícolas – Jequitaí</a:t>
            </a:r>
            <a:endParaRPr b="0" lang="pt-BR" sz="1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CaixaDeTexto 1"/>
          <p:cNvSpPr/>
          <p:nvPr/>
        </p:nvSpPr>
        <p:spPr>
          <a:xfrm>
            <a:off x="494280" y="785160"/>
            <a:ext cx="19382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Calibri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Objetivo:</a:t>
            </a:r>
            <a:r>
              <a:rPr b="1" lang="pt-BR" sz="1800" spc="-1" strike="noStrike">
                <a:solidFill>
                  <a:srgbClr val="cc0000"/>
                </a:solidFill>
                <a:latin typeface="Calibri"/>
              </a:rPr>
              <a:t> 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15" name="CaixaDeTexto 5"/>
          <p:cNvSpPr/>
          <p:nvPr/>
        </p:nvSpPr>
        <p:spPr>
          <a:xfrm>
            <a:off x="622440" y="1314360"/>
            <a:ext cx="7085880" cy="134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15000"/>
              </a:lnSpc>
              <a:spcAft>
                <a:spcPts val="799"/>
              </a:spcAft>
              <a:buNone/>
              <a:tabLst>
                <a:tab algn="l" pos="457200"/>
              </a:tabLst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Assegurar a implementação da Barragem I do Projeto Hidroagrícola de Jequitaí, garantindo a aquisição das terras </a:t>
            </a:r>
            <a:r>
              <a:rPr b="0" lang="pt-BR" sz="1200" spc="-1" strike="noStrike">
                <a:solidFill>
                  <a:srgbClr val="000000"/>
                </a:solidFill>
                <a:latin typeface="Arial"/>
                <a:ea typeface="Calibri"/>
              </a:rPr>
              <a:t>indicadas no Decreto de numeração especial nº 82, de 18, de 2018, localizadas nos Municípios de Jequitaí, Francisco Dumont e Claro dos Poções, e a execução do Plano de Assistência Social (PAS), de forma a viabilizar o projeto e seus múltiplos benefícios: irrigação de áreas agrícolas, regularização da vazão do rio Jequitaí, abastecimento de água para 19 municípios e geração de energia elétrica.</a:t>
            </a:r>
            <a:endParaRPr b="0" lang="pt-BR" sz="1200" spc="-1" strike="noStrike">
              <a:latin typeface="Arial"/>
            </a:endParaRPr>
          </a:p>
        </p:txBody>
      </p:sp>
      <p:sp>
        <p:nvSpPr>
          <p:cNvPr id="116" name="CaixaDeTexto 2"/>
          <p:cNvSpPr/>
          <p:nvPr/>
        </p:nvSpPr>
        <p:spPr>
          <a:xfrm>
            <a:off x="494280" y="3258000"/>
            <a:ext cx="74426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pt-BR" sz="1800" spc="-1" strike="noStrike">
                <a:solidFill>
                  <a:srgbClr val="b71c1c"/>
                </a:solidFill>
                <a:latin typeface="Calibri"/>
              </a:rPr>
              <a:t>»</a:t>
            </a:r>
            <a:r>
              <a:rPr b="0" lang="pt-BR" sz="1800" spc="-12" strike="noStrike">
                <a:solidFill>
                  <a:srgbClr val="b71c1c"/>
                </a:solidFill>
                <a:latin typeface="Calibri"/>
              </a:rPr>
              <a:t> </a:t>
            </a:r>
            <a:r>
              <a:rPr b="1" lang="pt-BR" sz="1800" spc="-1" strike="noStrike">
                <a:solidFill>
                  <a:srgbClr val="000000"/>
                </a:solidFill>
                <a:latin typeface="Calibri"/>
              </a:rPr>
              <a:t>Público Alvo: 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117" name="CaixaDeTexto 8"/>
          <p:cNvSpPr/>
          <p:nvPr/>
        </p:nvSpPr>
        <p:spPr>
          <a:xfrm>
            <a:off x="460080" y="3614760"/>
            <a:ext cx="7629120" cy="8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Famílias e populações afetadas direta ou indiretamente pela construção da Barragem I;</a:t>
            </a:r>
            <a:endParaRPr b="0" lang="pt-BR" sz="1200" spc="-1" strike="noStrike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Comunidades rurais que dependem da área desapropriada para moradia, produção agrícola ou pecuária;</a:t>
            </a:r>
            <a:endParaRPr b="0" lang="pt-BR" sz="1200" spc="-1" strike="noStrike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Municípios beneficiados com o abastecimento de água e sistemas de irrigação do projeto;</a:t>
            </a:r>
            <a:endParaRPr b="0" lang="pt-BR" sz="1200" spc="-1" strike="noStrike">
              <a:latin typeface="Arial"/>
            </a:endParaRPr>
          </a:p>
          <a:p>
            <a:pPr marL="285840" indent="-28584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200" spc="-1" strike="noStrike">
                <a:solidFill>
                  <a:srgbClr val="000000"/>
                </a:solidFill>
                <a:latin typeface="Arial"/>
              </a:rPr>
              <a:t>População regional impactada pela geração de energia e pelo uso múltiplo da barragem.</a:t>
            </a:r>
            <a:endParaRPr b="0" lang="pt-BR" sz="1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tângulo 3"/>
          <p:cNvSpPr/>
          <p:nvPr/>
        </p:nvSpPr>
        <p:spPr>
          <a:xfrm>
            <a:off x="291960" y="247680"/>
            <a:ext cx="6939720" cy="7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pt-BR" sz="1100" spc="-1" strike="noStrike">
                <a:solidFill>
                  <a:srgbClr val="000000"/>
                </a:solidFill>
                <a:latin typeface="Arial"/>
              </a:rPr>
              <a:t>Programa 56 - Desenvolvimento da Infraestrutura de armazenagem e distribuição de recursos hídricos do Norte e Nordeste de Minas Gerais</a:t>
            </a:r>
            <a:br>
              <a:rPr sz="1100"/>
            </a:br>
            <a:br>
              <a:rPr sz="1100"/>
            </a:br>
            <a:endParaRPr b="0" lang="pt-BR" sz="1100" spc="-1" strike="noStrike">
              <a:latin typeface="Arial"/>
            </a:endParaRPr>
          </a:p>
        </p:txBody>
      </p:sp>
      <p:graphicFrame>
        <p:nvGraphicFramePr>
          <p:cNvPr id="119" name="Tabela 4"/>
          <p:cNvGraphicFramePr/>
          <p:nvPr/>
        </p:nvGraphicFramePr>
        <p:xfrm>
          <a:off x="291960" y="3524400"/>
          <a:ext cx="7416000" cy="1575720"/>
        </p:xfrm>
        <a:graphic>
          <a:graphicData uri="http://schemas.openxmlformats.org/drawingml/2006/table">
            <a:tbl>
              <a:tblPr/>
              <a:tblGrid>
                <a:gridCol w="2235240"/>
                <a:gridCol w="2819160"/>
                <a:gridCol w="2361960"/>
              </a:tblGrid>
              <a:tr h="838080">
                <a:tc gridSpan="3"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AÇÃO 1032 - Promoção do acesso a equipamentos de armazenagem e distribuição de recursos hídricos no Norte e Nordeste de Minas Gerais</a:t>
                      </a:r>
                      <a:br>
                        <a:rPr sz="1400"/>
                      </a:b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Antiga Ação 1025 – Programa 056</a:t>
                      </a:r>
                      <a:br>
                        <a:rPr sz="1400"/>
                      </a:br>
                      <a:endParaRPr b="0" lang="pt-BR" sz="14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169200">
                <a:tc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Executado até set/25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no ano de 2026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68800"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Recursos Estado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4.609 Caixas D’agua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21.257 Tubos de PVC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3700 itens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0" name="Tabela 5"/>
          <p:cNvGraphicFramePr/>
          <p:nvPr/>
        </p:nvGraphicFramePr>
        <p:xfrm>
          <a:off x="291960" y="1238400"/>
          <a:ext cx="7340040" cy="1552680"/>
        </p:xfrm>
        <a:graphic>
          <a:graphicData uri="http://schemas.openxmlformats.org/drawingml/2006/table">
            <a:tbl>
              <a:tblPr/>
              <a:tblGrid>
                <a:gridCol w="2235240"/>
                <a:gridCol w="2743200"/>
                <a:gridCol w="2361960"/>
              </a:tblGrid>
              <a:tr h="570240">
                <a:tc gridSpan="3"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AÇÃO 1016 - Promoção de infraestrutura hídrica de pequeno porte no Norte e Nordeste de Minas Gerais</a:t>
                      </a:r>
                      <a:br>
                        <a:rPr sz="1400"/>
                      </a:br>
                      <a:r>
                        <a:rPr b="1" lang="pt-BR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Antiga Ação 1028 - Programa 056</a:t>
                      </a:r>
                      <a:endParaRPr b="0" lang="pt-BR" sz="14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368640">
                <a:tc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Executado até set/25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no ano de 2026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14160"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1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Recursos Estado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7 kit fotovoltaicos </a:t>
                      </a:r>
                      <a:endParaRPr b="0" lang="pt-BR" sz="11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 SSAA em execução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lIns="7560" rIns="756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6 poços artesianos</a:t>
                      </a:r>
                      <a:br>
                        <a:rPr sz="1100"/>
                      </a:br>
                      <a:r>
                        <a:rPr b="0" lang="pt-BR" sz="11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42 kits fotovoltaicos</a:t>
                      </a:r>
                      <a:endParaRPr b="0" lang="pt-BR" sz="1100" spc="-1" strike="noStrike">
                        <a:latin typeface="Arial"/>
                      </a:endParaRPr>
                    </a:p>
                  </a:txBody>
                  <a:tcPr anchor="ctr" marL="7560" marR="756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</TotalTime>
  <Application>LibreOffice/7.3.6.2$Windows_X86_64 LibreOffice_project/c28ca90fd6e1a19e189fc16c05f8f8924961e12e</Application>
  <AppVersion>15.0000</AppVersion>
  <Words>1280</Words>
  <Paragraphs>86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2025-10-15T13:17:03Z</dcterms:created>
  <dc:creator>Vanessa Longuinho</dc:creator>
  <dc:description/>
  <dc:language>pt-BR</dc:language>
  <cp:lastModifiedBy>Vitor Gomes Oliveira (IDENE)</cp:lastModifiedBy>
  <cp:lastPrinted>2025-10-20T17:12:52Z</cp:lastPrinted>
  <dcterms:modified xsi:type="dcterms:W3CDTF">2025-10-22T16:11:45Z</dcterms:modified>
  <cp:revision>79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2025-10-15T00:00:00Z</vt:filetime>
  </property>
  <property fmtid="{D5CDD505-2E9C-101B-9397-08002B2CF9AE}" pid="5" name="Notes">
    <vt:i4>1</vt:i4>
  </property>
  <property fmtid="{D5CDD505-2E9C-101B-9397-08002B2CF9AE}" pid="6" name="PresentationFormat">
    <vt:lpwstr>Personalizar</vt:lpwstr>
  </property>
  <property fmtid="{D5CDD505-2E9C-101B-9397-08002B2CF9AE}" pid="7" name="Producer">
    <vt:lpwstr>Microsoft® PowerPoint® 2016</vt:lpwstr>
  </property>
  <property fmtid="{D5CDD505-2E9C-101B-9397-08002B2CF9AE}" pid="8" name="Slides">
    <vt:i4>9</vt:i4>
  </property>
</Properties>
</file>