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60" r:id="rId7"/>
    <p:sldId id="264" r:id="rId8"/>
    <p:sldId id="258" r:id="rId9"/>
    <p:sldId id="259" r:id="rId10"/>
  </p:sldIdLst>
  <p:sldSz cx="10080625" cy="5670550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CA0C0B"/>
    <a:srgbClr val="FCE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458737-7AF0-BC2D-26DB-9D1148B9AA0F}" v="57" dt="2025-10-16T19:02:58.385"/>
    <p1510:client id="{3173A6DD-3130-962E-F5DD-F7B5E3A09362}" v="141" dt="2025-10-16T20:19:17.823"/>
    <p1510:client id="{43D25A20-0A26-5105-4F47-8BD7877E291F}" v="55" dt="2025-10-16T18:36:06.009"/>
    <p1510:client id="{4633768B-505D-154D-ADB8-78547253DACF}" v="4" dt="2025-10-16T19:44:09.388"/>
    <p1510:client id="{5B8ABC62-9822-95FD-9F62-FFA7D9EC7407}" v="67" dt="2025-10-16T20:00:57.499"/>
    <p1510:client id="{5D123A6F-7592-319E-67F1-708E6BF6A9B8}" v="1419" dt="2025-10-16T19:57:09.790"/>
    <p1510:client id="{78B70214-9390-54C6-E92C-1A1C32C7D044}" v="180" dt="2025-10-16T19:43:15.105"/>
    <p1510:client id="{99AF2B6A-A2E4-441D-889A-6053B6828C88}" v="223" dt="2025-10-16T20:59:42.775"/>
    <p1510:client id="{9CA675D4-FE0B-4DE2-2DAF-BEF1C79F6B08}" v="6" dt="2025-10-16T20:32:00.676"/>
    <p1510:client id="{ADCB0622-3DB0-DE54-A1C5-16C524E92648}" v="271" dt="2025-10-16T18:57:03.890"/>
    <p1510:client id="{B8128DDC-5D47-A23F-79FE-C17888BCF2E4}" v="158" dt="2025-10-16T19:22:25.310"/>
    <p1510:client id="{D604C54B-592C-5201-6C36-97B3BF35FFFD}" v="481" dt="2025-10-15T19:16:44.792"/>
    <p1510:client id="{F67F75F3-0E3F-4255-68BD-082486EC4153}" v="112" dt="2025-10-16T18:41:10.8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1816741-8679-43C4-A994-E2221E94B0E4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19CDAE6-537D-4E79-AADD-00D94BFDB571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370F4E2-5E9F-43E8-A951-88D712B1176F}" type="slidenum">
              <a:t>‹nº›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5F658F9-5D11-4D2C-B620-D62AE6B24AB6}" type="slidenum">
              <a:t>‹nº›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5B147DF-28FD-4587-B6BD-49E0D6378A71}" type="slidenum">
              <a:t>‹nº›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68D79E9-9766-429F-B590-26AAF6C2F595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A8C68A4-0992-433D-B0D0-D3A70ADD18AC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56DABD0-0D9A-453C-A691-5D14B63C821B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0920" cy="438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9E23105-3240-4CE2-BCB0-4C2677392139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6C66BDF-1ED5-468E-8E50-9BC4447BA986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9EBCD4E-EDFF-4D5A-9852-60498AFEEA20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CE556B6-E85C-41CF-B9B0-639E05681D57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pt-BR" sz="1800" b="0" strike="noStrike" spc="-1">
                <a:latin typeface="Arial"/>
              </a:rPr>
              <a:t>Clique para editar o formato do texto do título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7.º nível da estrutura de tópicos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ftr" idx="1"/>
          </p:nvPr>
        </p:nvSpPr>
        <p:spPr>
          <a:xfrm>
            <a:off x="3447360" y="5165280"/>
            <a:ext cx="3194280" cy="38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ctr">
              <a:lnSpc>
                <a:spcPct val="100000"/>
              </a:lnSpc>
              <a:buNone/>
              <a:defRPr lang="pt-BR" sz="1400" b="0" strike="noStrike" spc="-1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pt-BR" sz="1400" b="0" strike="noStrike" spc="-1">
                <a:latin typeface="Times New Roman"/>
              </a:rPr>
              <a:t>&lt;rodapé&gt;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2"/>
          </p:nvPr>
        </p:nvSpPr>
        <p:spPr>
          <a:xfrm>
            <a:off x="7227360" y="5165280"/>
            <a:ext cx="2347560" cy="38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lnSpc>
                <a:spcPct val="100000"/>
              </a:lnSpc>
              <a:buNone/>
              <a:defRPr lang="pt-BR" sz="14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A496AF1-F4D3-42CA-8114-443E43BB9D75}" type="slidenum">
              <a:rPr lang="pt-BR" sz="1400" b="0" strike="noStrike" spc="-1">
                <a:latin typeface="Times New Roman"/>
              </a:rPr>
              <a:t>‹nº›</a:t>
            </a:fld>
            <a:endParaRPr lang="pt-BR" sz="14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dt" idx="3"/>
          </p:nvPr>
        </p:nvSpPr>
        <p:spPr>
          <a:xfrm>
            <a:off x="504000" y="5165280"/>
            <a:ext cx="2347560" cy="38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>
              <a:defRPr lang="pt-BR" sz="1400" b="0" strike="noStrike" spc="-1">
                <a:latin typeface="Times New Roman"/>
              </a:defRPr>
            </a:lvl1pPr>
          </a:lstStyle>
          <a:p>
            <a:r>
              <a:rPr lang="pt-BR" sz="1400" b="0" strike="noStrike" spc="-1">
                <a:latin typeface="Times New Roman"/>
              </a:rPr>
              <a:t>&lt;data/hora&gt;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://www.mg.gov.br/pro-brumadinho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mg.gov.br/riodoce" TargetMode="Externa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7"/>
          <p:cNvSpPr/>
          <p:nvPr/>
        </p:nvSpPr>
        <p:spPr>
          <a:xfrm>
            <a:off x="324000" y="396000"/>
            <a:ext cx="7055280" cy="305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15000"/>
              </a:lnSpc>
              <a:spcAft>
                <a:spcPts val="1134"/>
              </a:spcAft>
              <a:buNone/>
            </a:pPr>
            <a:r>
              <a:rPr lang="pt-BR" sz="1800" b="1" strike="noStrike" spc="-1">
                <a:solidFill>
                  <a:srgbClr val="B71C1C"/>
                </a:solidFill>
                <a:latin typeface="Calibri"/>
                <a:ea typeface="DejaVu Sans"/>
              </a:rPr>
              <a:t>»</a:t>
            </a:r>
            <a:r>
              <a:rPr lang="pt-B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pt-BR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Orientações | Apresentação nos encontros online de monitoramento:</a:t>
            </a:r>
            <a:r>
              <a:rPr lang="pt-B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pt-BR" sz="1800" b="0" strike="noStrike" spc="-1">
              <a:latin typeface="Arial"/>
            </a:endParaRPr>
          </a:p>
          <a:p>
            <a:pPr marL="432000" lvl="1" indent="-216000">
              <a:lnSpc>
                <a:spcPct val="115000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Apresentação das </a:t>
            </a:r>
            <a:r>
              <a:rPr lang="pt-BR" sz="1600" b="1" strike="noStrike" spc="-1">
                <a:solidFill>
                  <a:srgbClr val="C9211E"/>
                </a:solidFill>
                <a:latin typeface="Calibri"/>
                <a:ea typeface="DejaVu Sans"/>
              </a:rPr>
              <a:t>principais entregas por programa</a:t>
            </a:r>
            <a:r>
              <a:rPr lang="pt-B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 (de 3 a 5 entregas): executado em 2025 e planejado para 2026.</a:t>
            </a:r>
            <a:endParaRPr lang="pt-BR" sz="1600" b="0" strike="noStrike" spc="-1">
              <a:latin typeface="Arial"/>
            </a:endParaRPr>
          </a:p>
          <a:p>
            <a:pPr marL="432000" lvl="1" indent="-216000">
              <a:lnSpc>
                <a:spcPct val="115000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Indicação das </a:t>
            </a:r>
            <a:r>
              <a:rPr lang="pt-BR" sz="1600" b="1" strike="noStrike" spc="-1">
                <a:solidFill>
                  <a:srgbClr val="C9211E"/>
                </a:solidFill>
                <a:latin typeface="Calibri"/>
                <a:ea typeface="DejaVu Sans"/>
              </a:rPr>
              <a:t>alterações propostas para 2026</a:t>
            </a:r>
            <a:r>
              <a:rPr lang="pt-B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 (prioridades; exclusões e inclusões de programas e ações).</a:t>
            </a:r>
            <a:endParaRPr lang="pt-BR" sz="1600" b="0" strike="noStrike" spc="-1">
              <a:latin typeface="Arial"/>
            </a:endParaRPr>
          </a:p>
          <a:p>
            <a:pPr marL="432000" lvl="1" indent="-216000">
              <a:lnSpc>
                <a:spcPct val="115000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As falas em cada encontro de monitoramento terão tempo fixado e serão realizadas pelos órgãos/entidades responsáveis pelos programas selecionados em cada dia. Expositor(a) será de livre indicação do titular de cada órgão/entidade.</a:t>
            </a:r>
            <a:endParaRPr lang="pt-BR" sz="1600" b="0" strike="noStrike" spc="-1">
              <a:latin typeface="Arial"/>
            </a:endParaRPr>
          </a:p>
          <a:p>
            <a:pPr marL="432000" lvl="1" indent="-216000">
              <a:lnSpc>
                <a:spcPct val="115000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Os encontros serão transmitidos ao vivo pelo canal da ALMG no YouTube. A população poderá acompanhar pela plataforma e participar pelo chat do canal (perguntas e comentários moderados pela equipe da ALMG).</a:t>
            </a:r>
            <a:endParaRPr lang="pt-BR" sz="1600" b="0" strike="noStrike" spc="-1">
              <a:latin typeface="Arial"/>
            </a:endParaRPr>
          </a:p>
          <a:p>
            <a:pPr marL="432000" lvl="1" indent="-216000">
              <a:lnSpc>
                <a:spcPct val="115000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Nas salas online do Zoom estarão somente as equipes do Executivo e da ALMG (link a ser disponibilizado oportunamente).</a:t>
            </a:r>
            <a:endParaRPr lang="pt-BR" sz="1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>
            <a:extLst>
              <a:ext uri="{FF2B5EF4-FFF2-40B4-BE49-F238E27FC236}">
                <a16:creationId xmlns:a16="http://schemas.microsoft.com/office/drawing/2014/main" id="{4099834B-3B0E-B8FF-A025-DF0D1F98F96C}"/>
              </a:ext>
            </a:extLst>
          </p:cNvPr>
          <p:cNvSpPr txBox="1">
            <a:spLocks/>
          </p:cNvSpPr>
          <p:nvPr/>
        </p:nvSpPr>
        <p:spPr>
          <a:xfrm>
            <a:off x="177090" y="110711"/>
            <a:ext cx="7092152" cy="160765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pt-BR" sz="2200" b="1" spc="-1">
                <a:latin typeface="Calibri"/>
              </a:rPr>
              <a:t>Programa 155: Reparação dos danos dos Rompimentos em Brumadinho e Mariana</a:t>
            </a:r>
            <a:endParaRPr lang="pt-BR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00"/>
              </a:spcBef>
              <a:spcAft>
                <a:spcPts val="1400"/>
              </a:spcAft>
              <a:buFont typeface="Arial" panose="020B0604020202020204" pitchFamily="34" charset="0"/>
              <a:buNone/>
            </a:pPr>
            <a:r>
              <a:rPr lang="pt-BR" sz="1600" spc="-1">
                <a:latin typeface="Calibri"/>
              </a:rPr>
              <a:t>Objetivo: Promover ações setoriais e intersetoriais para a recuperação socioeconômica e socioambiental dos municípios atingidos pelos rompimentos - Coordenação e articulação com atores internos e externos</a:t>
            </a:r>
            <a:endParaRPr lang="pt-BR"/>
          </a:p>
          <a:p>
            <a:pPr marL="0" indent="0" algn="just">
              <a:lnSpc>
                <a:spcPct val="100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Arial" panose="020B0604020202020204" pitchFamily="34" charset="0"/>
              <a:buNone/>
            </a:pPr>
            <a:endParaRPr lang="pt-BR" sz="2000" b="1" i="1" spc="-1">
              <a:solidFill>
                <a:srgbClr val="C9211E"/>
              </a:solidFill>
              <a:latin typeface="Calibri"/>
              <a:ea typeface="Microsoft YaHei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2B76C17-899B-B763-4621-8A871E45061C}"/>
              </a:ext>
            </a:extLst>
          </p:cNvPr>
          <p:cNvSpPr txBox="1"/>
          <p:nvPr/>
        </p:nvSpPr>
        <p:spPr>
          <a:xfrm>
            <a:off x="174820" y="1716980"/>
            <a:ext cx="6013010" cy="37240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000" b="1" i="1">
                <a:solidFill>
                  <a:srgbClr val="C9211E"/>
                </a:solidFill>
                <a:latin typeface="Calibri"/>
                <a:cs typeface="Segoe UI"/>
              </a:rPr>
              <a:t>Entregas 2025 – Brumadinho</a:t>
            </a:r>
            <a:endParaRPr lang="en-US" sz="2000">
              <a:latin typeface="Calibri"/>
              <a:cs typeface="Segoe UI"/>
            </a:endParaRPr>
          </a:p>
          <a:p>
            <a:pPr marL="717550" indent="-285750" algn="just">
              <a:buFont typeface="Arial" panose="020B0604020202020204" pitchFamily="34" charset="0"/>
              <a:buChar char="•"/>
            </a:pPr>
            <a:r>
              <a:rPr lang="pt-BR" sz="1200">
                <a:latin typeface="Calibri"/>
                <a:ea typeface="+mn-lt"/>
                <a:cs typeface="Calibri"/>
              </a:rPr>
              <a:t>Concluída a etapa de construção civil e instalação da</a:t>
            </a:r>
            <a:r>
              <a:rPr lang="pt-BR" sz="1200" b="1">
                <a:latin typeface="Calibri"/>
                <a:ea typeface="+mn-lt"/>
                <a:cs typeface="Calibri"/>
              </a:rPr>
              <a:t> Biofábrica </a:t>
            </a:r>
            <a:r>
              <a:rPr lang="pt-BR" sz="1200" b="1" err="1">
                <a:latin typeface="Calibri"/>
                <a:ea typeface="+mn-lt"/>
                <a:cs typeface="Calibri"/>
              </a:rPr>
              <a:t>Wolbachia</a:t>
            </a:r>
            <a:r>
              <a:rPr lang="pt-BR" sz="1200">
                <a:latin typeface="Calibri"/>
                <a:ea typeface="+mn-lt"/>
                <a:cs typeface="Calibri"/>
              </a:rPr>
              <a:t>, com investimentos superiores a R$ 16,7 milhões. A estrutura conta com 1.100 m² de área construída em terreno de 4.000 m², abrigando laboratórios, salas técnicas e administrativas. O projeto prevê a produção semanal de até 2 milhões de mosquitos Aedes aegypti com </a:t>
            </a:r>
            <a:r>
              <a:rPr lang="pt-BR" sz="1200" err="1">
                <a:latin typeface="Calibri"/>
                <a:ea typeface="+mn-lt"/>
                <a:cs typeface="Calibri"/>
              </a:rPr>
              <a:t>Wolbachia</a:t>
            </a:r>
            <a:r>
              <a:rPr lang="pt-BR" sz="1200">
                <a:latin typeface="Calibri"/>
                <a:ea typeface="+mn-lt"/>
                <a:cs typeface="Calibri"/>
              </a:rPr>
              <a:t>, visando à redução da transmissão dos vírus da Dengue, Zika, Chikungunya e </a:t>
            </a:r>
            <a:r>
              <a:rPr lang="pt-BR" sz="1200" err="1">
                <a:latin typeface="Calibri"/>
                <a:ea typeface="+mn-lt"/>
                <a:cs typeface="Calibri"/>
              </a:rPr>
              <a:t>Mayaro</a:t>
            </a:r>
            <a:r>
              <a:rPr lang="pt-BR" sz="1200">
                <a:latin typeface="Calibri"/>
                <a:ea typeface="+mn-lt"/>
                <a:cs typeface="Calibri"/>
              </a:rPr>
              <a:t> em 22 municípios da Bacia do Rio Paraopeba. </a:t>
            </a:r>
            <a:endParaRPr lang="pt-BR" sz="1200">
              <a:latin typeface="Calibri"/>
              <a:cs typeface="Calibri"/>
            </a:endParaRPr>
          </a:p>
          <a:p>
            <a:pPr marL="717550" indent="-285750" algn="just">
              <a:buFont typeface="Arial" panose="020B0604020202020204" pitchFamily="34" charset="0"/>
              <a:buChar char="•"/>
            </a:pPr>
            <a:r>
              <a:rPr lang="pt-BR" sz="1200">
                <a:latin typeface="Calibri"/>
                <a:cs typeface="Calibri"/>
              </a:rPr>
              <a:t>Emissão das 5 primeiras ordens de serviço de iniciativas do Programa de Universalização do Saneamento Básico para os municípios atingidos, que destinará m</a:t>
            </a:r>
            <a:r>
              <a:rPr lang="pt-BR" sz="1200">
                <a:latin typeface="Calibri"/>
                <a:ea typeface="+mn-lt"/>
                <a:cs typeface="Calibri"/>
              </a:rPr>
              <a:t>ais de 1,8 bilhão de reais </a:t>
            </a:r>
            <a:r>
              <a:rPr lang="pt-BR" sz="1200">
                <a:latin typeface="Calibri"/>
                <a:cs typeface="Calibri"/>
              </a:rPr>
              <a:t>em novos projetos para estes municípios;</a:t>
            </a:r>
          </a:p>
          <a:p>
            <a:pPr marL="717550" indent="-285750" algn="just">
              <a:buFont typeface="Arial" panose="020B0604020202020204" pitchFamily="34" charset="0"/>
              <a:buChar char="•"/>
            </a:pPr>
            <a:r>
              <a:rPr lang="pt-BR" sz="1200">
                <a:latin typeface="Calibri"/>
                <a:ea typeface="Calibri"/>
                <a:cs typeface="Calibri"/>
              </a:rPr>
              <a:t>Ordem de início em 31 novos  projetos do Acordo Judicial de reparação para os 26 municípios atingidos em 2025, totalizando 185 projetos iniciados desde 2022;</a:t>
            </a:r>
          </a:p>
          <a:p>
            <a:pPr marL="717550" indent="-285750" algn="just">
              <a:buFont typeface="Arial" panose="020B0604020202020204" pitchFamily="34" charset="0"/>
              <a:buChar char="•"/>
            </a:pPr>
            <a:r>
              <a:rPr lang="pt-BR" sz="1200">
                <a:latin typeface="Calibri"/>
                <a:cs typeface="Calibri"/>
              </a:rPr>
              <a:t>Conclusão da 2ª obra rodoviária regional da Bacia do Paraopeba - </a:t>
            </a:r>
            <a:r>
              <a:rPr lang="pt-BR" sz="1200">
                <a:latin typeface="Calibri"/>
                <a:ea typeface="+mn-lt"/>
                <a:cs typeface="Calibri"/>
              </a:rPr>
              <a:t>Obra de pavimentação do trecho Papagaios-Pompéu, na MG-060</a:t>
            </a:r>
            <a:r>
              <a:rPr lang="pt-BR" sz="1200">
                <a:latin typeface="Calibri"/>
                <a:cs typeface="Calibri"/>
              </a:rPr>
              <a:t> -  com investimento superior a R$ 100 milhões para pavimentação de 45km;</a:t>
            </a:r>
          </a:p>
          <a:p>
            <a:pPr marL="717550" indent="-285750" algn="just">
              <a:buFont typeface="Arial" panose="020B0604020202020204" pitchFamily="34" charset="0"/>
              <a:buChar char="•"/>
            </a:pPr>
            <a:r>
              <a:rPr lang="pt-BR" sz="1200">
                <a:latin typeface="Calibri"/>
                <a:cs typeface="Calibri"/>
              </a:rPr>
              <a:t>Definição da 8ª obra rodoviária regional da Bacia do Paraopeba: </a:t>
            </a:r>
            <a:r>
              <a:rPr lang="pt-BR" sz="1200">
                <a:latin typeface="Calibri"/>
                <a:ea typeface="Calibri"/>
                <a:cs typeface="Calibri"/>
              </a:rPr>
              <a:t>A implantação de terceira faixa no trecho Papagaios - Pará de Minas, nas </a:t>
            </a:r>
            <a:r>
              <a:rPr lang="pt-BR" sz="1200">
                <a:latin typeface="DejaVu Sans"/>
                <a:ea typeface="Calibri"/>
                <a:cs typeface="Calibri"/>
              </a:rPr>
              <a:t>MG-060</a:t>
            </a:r>
            <a:r>
              <a:rPr lang="pt-BR" sz="1200">
                <a:latin typeface="Calibri"/>
                <a:cs typeface="Calibri"/>
              </a:rPr>
              <a:t> e MG-431, com investimento previsto de R$ 50 milhões para 20km de intervenção.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E8BA7A5-0018-3679-C241-84A0400B5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9750" y="1716881"/>
            <a:ext cx="3713981" cy="246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85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6EC6AE-8EE7-2203-67B9-ABB37F368C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>
            <a:extLst>
              <a:ext uri="{FF2B5EF4-FFF2-40B4-BE49-F238E27FC236}">
                <a16:creationId xmlns:a16="http://schemas.microsoft.com/office/drawing/2014/main" id="{34050E27-36CE-5B41-6B59-457EFAEF2053}"/>
              </a:ext>
            </a:extLst>
          </p:cNvPr>
          <p:cNvSpPr txBox="1">
            <a:spLocks/>
          </p:cNvSpPr>
          <p:nvPr/>
        </p:nvSpPr>
        <p:spPr>
          <a:xfrm>
            <a:off x="6933" y="-4079"/>
            <a:ext cx="6832281" cy="1028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1417"/>
              </a:spcAft>
              <a:buNone/>
            </a:pPr>
            <a:r>
              <a:rPr lang="en-US" sz="1800" b="1" kern="1200" spc="-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Programa 155: Reparação dos danos dos Rompimentos em Brumadinho e Mariana</a:t>
            </a:r>
          </a:p>
          <a:p>
            <a:pPr marL="0" indent="0"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None/>
            </a:pPr>
            <a:endParaRPr lang="en-US" sz="1800" b="1" i="1" kern="1200" spc="-1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PlaceHolder 1">
            <a:extLst>
              <a:ext uri="{FF2B5EF4-FFF2-40B4-BE49-F238E27FC236}">
                <a16:creationId xmlns:a16="http://schemas.microsoft.com/office/drawing/2014/main" id="{2C1F68FE-8879-A5E5-E211-928677D71687}"/>
              </a:ext>
            </a:extLst>
          </p:cNvPr>
          <p:cNvSpPr txBox="1">
            <a:spLocks/>
          </p:cNvSpPr>
          <p:nvPr/>
        </p:nvSpPr>
        <p:spPr>
          <a:xfrm>
            <a:off x="4988" y="655777"/>
            <a:ext cx="5774805" cy="243713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700"/>
              </a:spcAft>
              <a:buNone/>
            </a:pPr>
            <a:r>
              <a:rPr lang="en-US" sz="1700" b="1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Planejado</a:t>
            </a:r>
            <a:r>
              <a:rPr lang="en-US" sz="1700" b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2026 – </a:t>
            </a:r>
            <a:r>
              <a:rPr lang="en-US" sz="1700" b="1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Brumadinho</a:t>
            </a:r>
            <a:endParaRPr lang="en-US" sz="1700" b="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647700" lvl="2">
              <a:lnSpc>
                <a:spcPct val="120000"/>
              </a:lnSpc>
              <a:spcBef>
                <a:spcPts val="600"/>
              </a:spcBef>
              <a:buClr>
                <a:srgbClr val="000000"/>
              </a:buClr>
              <a:buSzPct val="45000"/>
            </a:pPr>
            <a:r>
              <a:rPr lang="en-US" sz="150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Ordem</a:t>
            </a:r>
            <a:r>
              <a:rPr lang="en-US" sz="1500">
                <a:latin typeface="Calibri"/>
                <a:ea typeface="+mn-lt"/>
                <a:cs typeface="Calibri"/>
              </a:rPr>
              <a:t> de </a:t>
            </a:r>
            <a:r>
              <a:rPr lang="en-US" sz="1500" err="1">
                <a:latin typeface="Calibri"/>
                <a:ea typeface="+mn-lt"/>
                <a:cs typeface="Calibri"/>
              </a:rPr>
              <a:t>início</a:t>
            </a:r>
            <a:r>
              <a:rPr lang="en-US" sz="1500">
                <a:latin typeface="Calibri"/>
                <a:ea typeface="+mn-lt"/>
                <a:cs typeface="Calibri"/>
              </a:rPr>
              <a:t> para </a:t>
            </a:r>
            <a:r>
              <a:rPr lang="en-US" sz="1500" err="1">
                <a:latin typeface="Calibri"/>
                <a:ea typeface="+mn-lt"/>
                <a:cs typeface="Calibri"/>
              </a:rPr>
              <a:t>construção</a:t>
            </a:r>
            <a:r>
              <a:rPr lang="en-US" sz="1500">
                <a:latin typeface="Calibri"/>
                <a:ea typeface="+mn-lt"/>
                <a:cs typeface="Calibri"/>
              </a:rPr>
              <a:t> da </a:t>
            </a:r>
            <a:r>
              <a:rPr lang="en-US" sz="1500" err="1">
                <a:latin typeface="Calibri"/>
                <a:ea typeface="+mn-lt"/>
                <a:cs typeface="Calibri"/>
              </a:rPr>
              <a:t>Adutora</a:t>
            </a:r>
            <a:r>
              <a:rPr lang="en-US" sz="1500">
                <a:latin typeface="Calibri"/>
                <a:ea typeface="+mn-lt"/>
                <a:cs typeface="Calibri"/>
              </a:rPr>
              <a:t> de </a:t>
            </a:r>
            <a:r>
              <a:rPr lang="en-US" sz="1500" err="1">
                <a:latin typeface="Calibri"/>
                <a:ea typeface="+mn-lt"/>
                <a:cs typeface="Calibri"/>
              </a:rPr>
              <a:t>interligação</a:t>
            </a:r>
            <a:r>
              <a:rPr lang="en-US" sz="1500">
                <a:latin typeface="Calibri"/>
                <a:ea typeface="+mn-lt"/>
                <a:cs typeface="Calibri"/>
              </a:rPr>
              <a:t> R10-R13, </a:t>
            </a:r>
            <a:r>
              <a:rPr lang="en-US" sz="1500" err="1">
                <a:latin typeface="Calibri"/>
                <a:ea typeface="+mn-lt"/>
                <a:cs typeface="Calibri"/>
              </a:rPr>
              <a:t>que</a:t>
            </a:r>
            <a:r>
              <a:rPr lang="en-US" sz="1500">
                <a:latin typeface="Calibri"/>
                <a:ea typeface="+mn-lt"/>
                <a:cs typeface="Calibri"/>
              </a:rPr>
              <a:t> </a:t>
            </a:r>
            <a:r>
              <a:rPr lang="en-US" sz="1500" err="1">
                <a:latin typeface="Calibri"/>
                <a:ea typeface="+mn-lt"/>
                <a:cs typeface="Calibri"/>
              </a:rPr>
              <a:t>interligará</a:t>
            </a:r>
            <a:r>
              <a:rPr lang="en-US" sz="1500">
                <a:latin typeface="Calibri"/>
                <a:ea typeface="+mn-lt"/>
                <a:cs typeface="Calibri"/>
              </a:rPr>
              <a:t> </a:t>
            </a:r>
            <a:r>
              <a:rPr lang="en-US" sz="1500" err="1">
                <a:latin typeface="Calibri"/>
                <a:ea typeface="+mn-lt"/>
                <a:cs typeface="Calibri"/>
              </a:rPr>
              <a:t>os</a:t>
            </a:r>
            <a:r>
              <a:rPr lang="en-US" sz="1500">
                <a:latin typeface="Calibri"/>
                <a:ea typeface="+mn-lt"/>
                <a:cs typeface="Calibri"/>
              </a:rPr>
              <a:t> Sistemas Bacia do Paraopeba e Rio das </a:t>
            </a:r>
            <a:r>
              <a:rPr lang="en-US" sz="1500" err="1">
                <a:latin typeface="Calibri"/>
                <a:ea typeface="+mn-lt"/>
                <a:cs typeface="Calibri"/>
              </a:rPr>
              <a:t>Velhas</a:t>
            </a:r>
            <a:r>
              <a:rPr lang="en-US" sz="1500">
                <a:latin typeface="Calibri"/>
                <a:ea typeface="+mn-lt"/>
                <a:cs typeface="Calibri"/>
              </a:rPr>
              <a:t>;</a:t>
            </a:r>
            <a:endParaRPr lang="en-US" sz="1500"/>
          </a:p>
          <a:p>
            <a:pPr marL="647700" lvl="2">
              <a:lnSpc>
                <a:spcPct val="120000"/>
              </a:lnSpc>
              <a:spcBef>
                <a:spcPts val="600"/>
              </a:spcBef>
              <a:buClr>
                <a:srgbClr val="000000"/>
              </a:buClr>
              <a:buSzPct val="45000"/>
            </a:pPr>
            <a:r>
              <a:rPr lang="en-US" sz="1500" err="1">
                <a:latin typeface="Calibri"/>
                <a:ea typeface="+mn-lt"/>
                <a:cs typeface="Calibri"/>
              </a:rPr>
              <a:t>Conclusão</a:t>
            </a:r>
            <a:r>
              <a:rPr lang="en-US" sz="1500">
                <a:latin typeface="Calibri"/>
                <a:ea typeface="+mn-lt"/>
                <a:cs typeface="Calibri"/>
              </a:rPr>
              <a:t> da </a:t>
            </a:r>
            <a:r>
              <a:rPr lang="en-US" sz="1500" err="1">
                <a:latin typeface="Calibri"/>
                <a:ea typeface="+mn-lt"/>
                <a:cs typeface="Calibri"/>
              </a:rPr>
              <a:t>obra</a:t>
            </a:r>
            <a:r>
              <a:rPr lang="en-US" sz="1500">
                <a:latin typeface="Calibri"/>
                <a:ea typeface="+mn-lt"/>
                <a:cs typeface="Calibri"/>
              </a:rPr>
              <a:t> e </a:t>
            </a:r>
            <a:r>
              <a:rPr lang="en-US" sz="1500" err="1">
                <a:latin typeface="Calibri"/>
                <a:ea typeface="+mn-lt"/>
                <a:cs typeface="Calibri"/>
              </a:rPr>
              <a:t>equipagem</a:t>
            </a:r>
            <a:r>
              <a:rPr lang="en-US" sz="1500">
                <a:latin typeface="Calibri"/>
                <a:ea typeface="+mn-lt"/>
                <a:cs typeface="Calibri"/>
              </a:rPr>
              <a:t> do Hospital Regional de Sete Lagoas;</a:t>
            </a:r>
          </a:p>
          <a:p>
            <a:pPr marL="647700" lvl="2">
              <a:lnSpc>
                <a:spcPct val="120000"/>
              </a:lnSpc>
              <a:spcBef>
                <a:spcPts val="600"/>
              </a:spcBef>
              <a:buClr>
                <a:srgbClr val="000000"/>
              </a:buClr>
              <a:buSzPct val="45000"/>
            </a:pPr>
            <a:r>
              <a:rPr lang="en-US" sz="1500" err="1">
                <a:latin typeface="Calibri"/>
                <a:ea typeface="+mn-lt"/>
                <a:cs typeface="Calibri"/>
              </a:rPr>
              <a:t>Conclusão</a:t>
            </a:r>
            <a:r>
              <a:rPr lang="en-US" sz="1500">
                <a:latin typeface="Calibri"/>
                <a:ea typeface="+mn-lt"/>
                <a:cs typeface="Calibri"/>
              </a:rPr>
              <a:t> da </a:t>
            </a:r>
            <a:r>
              <a:rPr lang="en-US" sz="1500" err="1">
                <a:latin typeface="Calibri"/>
                <a:ea typeface="+mn-lt"/>
                <a:cs typeface="Calibri"/>
              </a:rPr>
              <a:t>obra</a:t>
            </a:r>
            <a:r>
              <a:rPr lang="en-US" sz="1500">
                <a:latin typeface="Calibri"/>
                <a:ea typeface="+mn-lt"/>
                <a:cs typeface="Calibri"/>
              </a:rPr>
              <a:t> de </a:t>
            </a:r>
            <a:r>
              <a:rPr lang="en-US" sz="1500" err="1">
                <a:latin typeface="Calibri"/>
                <a:ea typeface="+mn-lt"/>
                <a:cs typeface="Calibri"/>
              </a:rPr>
              <a:t>entroncamento</a:t>
            </a:r>
            <a:r>
              <a:rPr lang="en-US" sz="1500">
                <a:latin typeface="Calibri"/>
                <a:ea typeface="+mn-lt"/>
                <a:cs typeface="Calibri"/>
              </a:rPr>
              <a:t> da BR-040 </a:t>
            </a:r>
            <a:r>
              <a:rPr lang="en-US" sz="1500" err="1">
                <a:latin typeface="Calibri"/>
                <a:ea typeface="+mn-lt"/>
                <a:cs typeface="Calibri"/>
              </a:rPr>
              <a:t>até</a:t>
            </a:r>
            <a:r>
              <a:rPr lang="en-US" sz="1500">
                <a:latin typeface="Calibri"/>
                <a:ea typeface="+mn-lt"/>
                <a:cs typeface="Calibri"/>
              </a:rPr>
              <a:t> Porto Novo, </a:t>
            </a:r>
            <a:r>
              <a:rPr lang="en-US" sz="1500" err="1">
                <a:latin typeface="Calibri"/>
                <a:ea typeface="+mn-lt"/>
                <a:cs typeface="Calibri"/>
              </a:rPr>
              <a:t>em</a:t>
            </a:r>
            <a:r>
              <a:rPr lang="en-US" sz="1500">
                <a:latin typeface="Calibri"/>
                <a:ea typeface="+mn-lt"/>
                <a:cs typeface="Calibri"/>
              </a:rPr>
              <a:t> Morada Nova de Minas. </a:t>
            </a:r>
          </a:p>
          <a:p>
            <a:pPr marL="647700" lvl="2">
              <a:lnSpc>
                <a:spcPct val="120000"/>
              </a:lnSpc>
              <a:spcBef>
                <a:spcPts val="600"/>
              </a:spcBef>
              <a:buClr>
                <a:srgbClr val="000000"/>
              </a:buClr>
              <a:buSzPct val="45000"/>
            </a:pPr>
            <a:r>
              <a:rPr lang="en-US" sz="1500" err="1">
                <a:latin typeface="Calibri"/>
                <a:ea typeface="+mn-lt"/>
                <a:cs typeface="Calibri"/>
              </a:rPr>
              <a:t>Conclusão</a:t>
            </a:r>
            <a:r>
              <a:rPr lang="en-US" sz="1500">
                <a:latin typeface="Calibri"/>
                <a:ea typeface="+mn-lt"/>
                <a:cs typeface="Calibri"/>
              </a:rPr>
              <a:t> da </a:t>
            </a:r>
            <a:r>
              <a:rPr lang="en-US" sz="1500" err="1">
                <a:latin typeface="Calibri"/>
                <a:ea typeface="+mn-lt"/>
                <a:cs typeface="Calibri"/>
              </a:rPr>
              <a:t>pavimentação</a:t>
            </a:r>
            <a:r>
              <a:rPr lang="en-US" sz="1500">
                <a:latin typeface="Calibri"/>
                <a:ea typeface="+mn-lt"/>
                <a:cs typeface="Calibri"/>
              </a:rPr>
              <a:t> da AMG-930, </a:t>
            </a:r>
            <a:r>
              <a:rPr lang="en-US" sz="1500" err="1">
                <a:latin typeface="Calibri"/>
                <a:ea typeface="+mn-lt"/>
                <a:cs typeface="Calibri"/>
              </a:rPr>
              <a:t>que</a:t>
            </a:r>
            <a:r>
              <a:rPr lang="en-US" sz="1500">
                <a:latin typeface="Calibri"/>
                <a:ea typeface="+mn-lt"/>
                <a:cs typeface="Calibri"/>
              </a:rPr>
              <a:t> </a:t>
            </a:r>
            <a:r>
              <a:rPr lang="en-US" sz="1500" err="1">
                <a:latin typeface="Calibri"/>
                <a:ea typeface="+mn-lt"/>
                <a:cs typeface="Calibri"/>
              </a:rPr>
              <a:t>liga</a:t>
            </a:r>
            <a:r>
              <a:rPr lang="en-US" sz="1500">
                <a:latin typeface="Calibri"/>
                <a:ea typeface="+mn-lt"/>
                <a:cs typeface="Calibri"/>
              </a:rPr>
              <a:t> o Distrito de São José do Buriti, </a:t>
            </a:r>
            <a:r>
              <a:rPr lang="en-US" sz="1500" err="1">
                <a:latin typeface="Calibri"/>
                <a:ea typeface="+mn-lt"/>
                <a:cs typeface="Calibri"/>
              </a:rPr>
              <a:t>em</a:t>
            </a:r>
            <a:r>
              <a:rPr lang="en-US" sz="1500">
                <a:latin typeface="Calibri"/>
                <a:ea typeface="+mn-lt"/>
                <a:cs typeface="Calibri"/>
              </a:rPr>
              <a:t> </a:t>
            </a:r>
            <a:r>
              <a:rPr lang="en-US" sz="1500" err="1">
                <a:latin typeface="Calibri"/>
                <a:ea typeface="+mn-lt"/>
                <a:cs typeface="Calibri"/>
              </a:rPr>
              <a:t>Felixlândia</a:t>
            </a:r>
            <a:r>
              <a:rPr lang="en-US" sz="1500">
                <a:latin typeface="Calibri"/>
                <a:ea typeface="+mn-lt"/>
                <a:cs typeface="Calibri"/>
              </a:rPr>
              <a:t>, à BR-040;</a:t>
            </a:r>
          </a:p>
          <a:p>
            <a:pPr marL="647700" lvl="2">
              <a:lnSpc>
                <a:spcPct val="120000"/>
              </a:lnSpc>
              <a:spcBef>
                <a:spcPts val="600"/>
              </a:spcBef>
              <a:buClr>
                <a:srgbClr val="000000"/>
              </a:buClr>
              <a:buSzPct val="45000"/>
            </a:pPr>
            <a:endParaRPr lang="en-US" sz="1400">
              <a:latin typeface="Calibri"/>
              <a:cs typeface="Calibri"/>
            </a:endParaRPr>
          </a:p>
          <a:p>
            <a:pPr marL="647700" lvl="2"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</a:pPr>
            <a:endParaRPr lang="en-US" sz="1500" spc="-1">
              <a:latin typeface="Arial"/>
              <a:cs typeface="Calibri"/>
            </a:endParaRPr>
          </a:p>
          <a:p>
            <a:pPr marL="647700" lvl="2"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</a:pPr>
            <a:endParaRPr lang="en-US" sz="1500" spc="-1">
              <a:cs typeface="Calibri"/>
            </a:endParaRPr>
          </a:p>
          <a:p>
            <a:pPr marL="647700" lvl="2"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</a:pPr>
            <a:endParaRPr lang="en-US" sz="1500" spc="-1">
              <a:cs typeface="Calibri"/>
            </a:endParaRPr>
          </a:p>
        </p:txBody>
      </p:sp>
      <p:pic>
        <p:nvPicPr>
          <p:cNvPr id="9" name="Imagem 8" descr="Ponte sobre um rio&#10;&#10;O conteúdo gerado por IA pode estar incorreto.">
            <a:extLst>
              <a:ext uri="{FF2B5EF4-FFF2-40B4-BE49-F238E27FC236}">
                <a16:creationId xmlns:a16="http://schemas.microsoft.com/office/drawing/2014/main" id="{A65D5F1E-D907-6C6B-3FDB-9CECE520F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7312" y="870722"/>
            <a:ext cx="3742437" cy="27858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54F361FC-0802-FA66-6D78-7D24FAE26FF3}"/>
              </a:ext>
            </a:extLst>
          </p:cNvPr>
          <p:cNvSpPr txBox="1"/>
          <p:nvPr/>
        </p:nvSpPr>
        <p:spPr>
          <a:xfrm>
            <a:off x="5964" y="3266850"/>
            <a:ext cx="5040312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00" b="1"/>
              <a:t>Para </a:t>
            </a:r>
            <a:r>
              <a:rPr lang="en-US" sz="1300" b="1" err="1"/>
              <a:t>acompanhar</a:t>
            </a:r>
            <a:r>
              <a:rPr lang="en-US" sz="1300" b="1"/>
              <a:t> o </a:t>
            </a:r>
            <a:r>
              <a:rPr lang="en-US" sz="1300" b="1" err="1"/>
              <a:t>andamento</a:t>
            </a:r>
            <a:r>
              <a:rPr lang="en-US" sz="1300" b="1"/>
              <a:t> do </a:t>
            </a:r>
            <a:r>
              <a:rPr lang="en-US" sz="1300" b="1" err="1"/>
              <a:t>Acordo</a:t>
            </a:r>
            <a:r>
              <a:rPr lang="en-US" sz="1300" b="1"/>
              <a:t> de </a:t>
            </a:r>
            <a:r>
              <a:rPr lang="en-US" sz="1300" b="1" err="1"/>
              <a:t>Reparação</a:t>
            </a:r>
            <a:r>
              <a:rPr lang="en-US" sz="1300" b="1"/>
              <a:t>: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2FC0735-2971-89C0-09D2-889FC935DF89}"/>
              </a:ext>
            </a:extLst>
          </p:cNvPr>
          <p:cNvSpPr txBox="1"/>
          <p:nvPr/>
        </p:nvSpPr>
        <p:spPr>
          <a:xfrm>
            <a:off x="1107160" y="3784322"/>
            <a:ext cx="3822006" cy="49244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300" b="1">
                <a:solidFill>
                  <a:srgbClr val="495C7A"/>
                </a:solidFill>
                <a:latin typeface="Arial Black"/>
              </a:rPr>
              <a:t>Portal Pró-Brumadinho</a:t>
            </a:r>
            <a:r>
              <a:rPr lang="pt-BR" sz="1300"/>
              <a:t> </a:t>
            </a:r>
            <a:endParaRPr lang="pt-BR" sz="1300">
              <a:solidFill>
                <a:srgbClr val="7F7F7F"/>
              </a:solidFill>
            </a:endParaRPr>
          </a:p>
          <a:p>
            <a:r>
              <a:rPr lang="pt-BR" sz="1300" u="sng">
                <a:solidFill>
                  <a:srgbClr val="7F7F7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www.mg.gov.br/pro-brumadinho</a:t>
            </a:r>
            <a:endParaRPr lang="pt-BR" sz="13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CaixaDeTexto 9">
            <a:extLst>
              <a:ext uri="{FF2B5EF4-FFF2-40B4-BE49-F238E27FC236}">
                <a16:creationId xmlns:a16="http://schemas.microsoft.com/office/drawing/2014/main" id="{20206AC6-CF0F-DBC0-10D5-49443FAB900A}"/>
              </a:ext>
            </a:extLst>
          </p:cNvPr>
          <p:cNvSpPr txBox="1"/>
          <p:nvPr/>
        </p:nvSpPr>
        <p:spPr>
          <a:xfrm>
            <a:off x="1136792" y="4937631"/>
            <a:ext cx="3853147" cy="49244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300" b="1">
                <a:solidFill>
                  <a:srgbClr val="495C7A"/>
                </a:solidFill>
                <a:latin typeface="Arial Black"/>
              </a:rPr>
              <a:t>Auditoria Socioeconômica</a:t>
            </a:r>
            <a:r>
              <a:rPr lang="pt-BR" sz="1300" baseline="0">
                <a:latin typeface="Arial"/>
              </a:rPr>
              <a:t> </a:t>
            </a:r>
            <a:r>
              <a:rPr lang="pt-BR" sz="1300" u="sng" baseline="0">
                <a:solidFill>
                  <a:srgbClr val="7F7F7F"/>
                </a:solidFill>
                <a:latin typeface="Arial"/>
              </a:rPr>
              <a:t>www18.fgv.br/projetorioparaopeba/</a:t>
            </a:r>
            <a:r>
              <a:rPr lang="pt-BR" sz="1300" baseline="0">
                <a:solidFill>
                  <a:srgbClr val="7F7F7F"/>
                </a:solidFill>
                <a:latin typeface="Arial"/>
              </a:rPr>
              <a:t> </a:t>
            </a:r>
            <a:endParaRPr lang="pt-BR" sz="1300"/>
          </a:p>
        </p:txBody>
      </p:sp>
      <p:sp>
        <p:nvSpPr>
          <p:cNvPr id="11" name="CaixaDeTexto 2">
            <a:extLst>
              <a:ext uri="{FF2B5EF4-FFF2-40B4-BE49-F238E27FC236}">
                <a16:creationId xmlns:a16="http://schemas.microsoft.com/office/drawing/2014/main" id="{600C26B6-6560-4800-C76D-81F94C71EA05}"/>
              </a:ext>
            </a:extLst>
          </p:cNvPr>
          <p:cNvSpPr txBox="1"/>
          <p:nvPr/>
        </p:nvSpPr>
        <p:spPr>
          <a:xfrm>
            <a:off x="5044257" y="3777664"/>
            <a:ext cx="2767208" cy="69249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300" b="1">
                <a:solidFill>
                  <a:srgbClr val="495C7A"/>
                </a:solidFill>
                <a:latin typeface="Arial Black"/>
              </a:rPr>
              <a:t>Auditoria Socioambiental</a:t>
            </a:r>
          </a:p>
          <a:p>
            <a:r>
              <a:rPr lang="pt-BR" sz="1300" u="sng">
                <a:solidFill>
                  <a:schemeClr val="tx1">
                    <a:lumMod val="50000"/>
                    <a:lumOff val="50000"/>
                  </a:schemeClr>
                </a:solidFill>
              </a:rPr>
              <a:t>portal.auditoriasocioambiental.com.br</a:t>
            </a:r>
            <a:endParaRPr lang="pt-BR" sz="13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CaixaDeTexto 4">
            <a:extLst>
              <a:ext uri="{FF2B5EF4-FFF2-40B4-BE49-F238E27FC236}">
                <a16:creationId xmlns:a16="http://schemas.microsoft.com/office/drawing/2014/main" id="{FAED51F4-3EBB-9B9A-1D48-C9ECC4999E79}"/>
              </a:ext>
            </a:extLst>
          </p:cNvPr>
          <p:cNvSpPr txBox="1"/>
          <p:nvPr/>
        </p:nvSpPr>
        <p:spPr>
          <a:xfrm>
            <a:off x="5044257" y="4854964"/>
            <a:ext cx="3496035" cy="69249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300" b="1">
                <a:solidFill>
                  <a:srgbClr val="495C7A"/>
                </a:solidFill>
                <a:latin typeface="Arial Black"/>
              </a:rPr>
              <a:t>Programa Saneamento </a:t>
            </a:r>
            <a:endParaRPr lang="pt-BR" sz="1300"/>
          </a:p>
          <a:p>
            <a:r>
              <a:rPr lang="pt-BR" sz="1300" b="1">
                <a:solidFill>
                  <a:srgbClr val="495C7A"/>
                </a:solidFill>
                <a:latin typeface="Arial Black"/>
              </a:rPr>
              <a:t>do Paraopeba</a:t>
            </a:r>
            <a:endParaRPr lang="pt-BR" sz="1300"/>
          </a:p>
          <a:p>
            <a:r>
              <a:rPr lang="pt-BR" sz="1300" u="sng">
                <a:solidFill>
                  <a:schemeClr val="tx1">
                    <a:lumMod val="50000"/>
                    <a:lumOff val="50000"/>
                  </a:schemeClr>
                </a:solidFill>
              </a:rPr>
              <a:t>www.bdmg.mg.gov.br/edital-paraopeba/</a:t>
            </a:r>
            <a:endParaRPr lang="pt-BR" sz="13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Imagem 5" descr="Código QR&#10;&#10;O conteúdo gerado por IA pode estar incorreto.">
            <a:extLst>
              <a:ext uri="{FF2B5EF4-FFF2-40B4-BE49-F238E27FC236}">
                <a16:creationId xmlns:a16="http://schemas.microsoft.com/office/drawing/2014/main" id="{026A46B1-41F7-A388-3C73-B3B5B21DFB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0411" y="3519724"/>
            <a:ext cx="905668" cy="947478"/>
          </a:xfrm>
          <a:prstGeom prst="rect">
            <a:avLst/>
          </a:prstGeom>
        </p:spPr>
      </p:pic>
      <p:pic>
        <p:nvPicPr>
          <p:cNvPr id="15" name="Imagem 14" descr="Código QR&#10;&#10;O conteúdo gerado por IA pode estar incorreto.">
            <a:extLst>
              <a:ext uri="{FF2B5EF4-FFF2-40B4-BE49-F238E27FC236}">
                <a16:creationId xmlns:a16="http://schemas.microsoft.com/office/drawing/2014/main" id="{3FDD9492-162A-41DD-C63C-8637DE9261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0258" y="4602843"/>
            <a:ext cx="922344" cy="947478"/>
          </a:xfrm>
          <a:prstGeom prst="rect">
            <a:avLst/>
          </a:prstGeom>
        </p:spPr>
      </p:pic>
      <p:pic>
        <p:nvPicPr>
          <p:cNvPr id="16" name="Imagem 15" descr="Código QR&#10;&#10;O conteúdo gerado por IA pode estar incorreto.">
            <a:extLst>
              <a:ext uri="{FF2B5EF4-FFF2-40B4-BE49-F238E27FC236}">
                <a16:creationId xmlns:a16="http://schemas.microsoft.com/office/drawing/2014/main" id="{AFDEE296-49BC-C592-81EA-9E68C664F6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104" y="3517083"/>
            <a:ext cx="972371" cy="955816"/>
          </a:xfrm>
          <a:prstGeom prst="rect">
            <a:avLst/>
          </a:prstGeom>
        </p:spPr>
      </p:pic>
      <p:pic>
        <p:nvPicPr>
          <p:cNvPr id="19" name="Imagem 18" descr="Código QR&#10;&#10;O conteúdo gerado por IA pode estar incorreto.">
            <a:extLst>
              <a:ext uri="{FF2B5EF4-FFF2-40B4-BE49-F238E27FC236}">
                <a16:creationId xmlns:a16="http://schemas.microsoft.com/office/drawing/2014/main" id="{2CB44573-33EE-E203-1F33-3F93FCE567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096" y="4594574"/>
            <a:ext cx="972370" cy="94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03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991215-6F21-A879-273C-CD85179FA8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7">
            <a:extLst>
              <a:ext uri="{FF2B5EF4-FFF2-40B4-BE49-F238E27FC236}">
                <a16:creationId xmlns:a16="http://schemas.microsoft.com/office/drawing/2014/main" id="{865305BC-16F6-64F5-5AB4-814852CA0805}"/>
              </a:ext>
            </a:extLst>
          </p:cNvPr>
          <p:cNvSpPr/>
          <p:nvPr/>
        </p:nvSpPr>
        <p:spPr>
          <a:xfrm>
            <a:off x="324000" y="476647"/>
            <a:ext cx="7044142" cy="31921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just">
              <a:spcAft>
                <a:spcPts val="200"/>
              </a:spcAft>
            </a:pPr>
            <a:r>
              <a:rPr lang="pt-BR" sz="2000" b="1" strike="noStrike" spc="-1">
                <a:solidFill>
                  <a:srgbClr val="B71C1C"/>
                </a:solidFill>
                <a:latin typeface="Calibri"/>
                <a:ea typeface="DejaVu Sans"/>
              </a:rPr>
              <a:t>»</a:t>
            </a:r>
            <a:r>
              <a:rPr lang="pt-BR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pt-BR" b="1" spc="-1">
                <a:solidFill>
                  <a:srgbClr val="000000"/>
                </a:solidFill>
                <a:latin typeface="Calibri"/>
                <a:ea typeface="DejaVu Sans"/>
              </a:rPr>
              <a:t>Principais entregas 2025</a:t>
            </a:r>
            <a:endParaRPr lang="pt-BR">
              <a:solidFill>
                <a:srgbClr val="000000"/>
              </a:solidFill>
              <a:latin typeface="Calibri"/>
              <a:ea typeface="DejaVu Sans"/>
            </a:endParaRPr>
          </a:p>
          <a:p>
            <a:pPr marL="285750" indent="-285750" algn="just">
              <a:buFont typeface="Arial,Sans-Serif"/>
              <a:buChar char="•"/>
            </a:pPr>
            <a:r>
              <a:rPr lang="pt-BR" sz="1400" spc="-1">
                <a:latin typeface="Calibri"/>
                <a:ea typeface="Calibri"/>
                <a:cs typeface="Calibri"/>
              </a:rPr>
              <a:t>Instância Mineira de Participação Social do Rio Doce (IMPS/Doce)</a:t>
            </a:r>
          </a:p>
          <a:p>
            <a:pPr marL="742950" lvl="1" indent="-285750" algn="just">
              <a:spcAft>
                <a:spcPts val="200"/>
              </a:spcAft>
              <a:buFont typeface="Courier New,monospace"/>
              <a:buChar char="o"/>
            </a:pPr>
            <a:r>
              <a:rPr lang="pt-BR" sz="1200" spc="-1">
                <a:latin typeface="Calibri"/>
                <a:ea typeface="Calibri"/>
                <a:cs typeface="Calibri"/>
              </a:rPr>
              <a:t>Criada por Portaria Conjunta assinada pelo Governador de Minas Gerais, MPF, MPMG e DPMG, em cumprimento ao Anexo 6 – Participação Social do Acordo.</a:t>
            </a:r>
          </a:p>
          <a:p>
            <a:pPr marL="742950" lvl="1" indent="-285750" algn="just">
              <a:spcAft>
                <a:spcPts val="200"/>
              </a:spcAft>
              <a:buFont typeface="Courier New,monospace"/>
              <a:buChar char="o"/>
            </a:pPr>
            <a:r>
              <a:rPr lang="pt-BR" sz="1200" spc="-1">
                <a:latin typeface="Calibri"/>
                <a:ea typeface="Calibri"/>
                <a:cs typeface="Calibri"/>
              </a:rPr>
              <a:t>Composta por 20 membros titulares: 14 representantes da sociedade civil (11 territórios + 3 povos e comunidades tradicionais) e 6 representantes do poder público.</a:t>
            </a:r>
          </a:p>
          <a:p>
            <a:pPr marL="742950" lvl="1" indent="-285750" algn="just">
              <a:spcAft>
                <a:spcPts val="200"/>
              </a:spcAft>
              <a:buFont typeface="Courier New,monospace"/>
              <a:buChar char="o"/>
            </a:pPr>
            <a:r>
              <a:rPr lang="pt-BR" sz="1200" spc="-1">
                <a:latin typeface="Calibri"/>
                <a:ea typeface="Calibri"/>
                <a:cs typeface="Calibri"/>
              </a:rPr>
              <a:t>O IMPS/Doce realizará reuniões ordinárias a cada dois meses nos territórios mineiros atingidos, onde o andamento da execução do acordo será apresentado aos representantes dos atingidos, assim como oportunizado um espaço de fala para trazerem questões importantes para o território.</a:t>
            </a:r>
          </a:p>
          <a:p>
            <a:pPr marL="285750" indent="-285750" algn="just">
              <a:spcAft>
                <a:spcPts val="200"/>
              </a:spcAft>
              <a:buFont typeface="Arial"/>
              <a:buChar char="•"/>
            </a:pPr>
            <a:r>
              <a:rPr lang="pt-BR" sz="1400" spc="-1">
                <a:latin typeface="Calibri"/>
                <a:ea typeface="DejaVu Sans"/>
              </a:rPr>
              <a:t>Aprovação</a:t>
            </a:r>
            <a:r>
              <a:rPr lang="pt-BR" sz="1400" spc="-1">
                <a:latin typeface="Calibri"/>
              </a:rPr>
              <a:t> dos 38 Planos de Ação Municipais em Saúde</a:t>
            </a:r>
            <a:endParaRPr lang="pt-BR" sz="1400">
              <a:latin typeface="Calibri"/>
            </a:endParaRPr>
          </a:p>
          <a:p>
            <a:pPr marL="742950" lvl="1" indent="-285750" algn="just">
              <a:spcAft>
                <a:spcPts val="200"/>
              </a:spcAft>
              <a:buFont typeface="Courier New"/>
              <a:buChar char="o"/>
            </a:pPr>
            <a:r>
              <a:rPr lang="pt-BR" sz="1200" spc="-1">
                <a:latin typeface="Calibri"/>
                <a:cs typeface="Arial"/>
              </a:rPr>
              <a:t>Aproximadamente</a:t>
            </a:r>
            <a:r>
              <a:rPr lang="pt-BR" sz="1200" spc="-1">
                <a:latin typeface="Calibri"/>
                <a:ea typeface="+mn-lt"/>
                <a:cs typeface="+mn-lt"/>
              </a:rPr>
              <a:t> R$ 344 milhões destinados aos municípios mineiros para execução nos próximos 24 meses;</a:t>
            </a:r>
            <a:endParaRPr lang="pt-BR" sz="1200">
              <a:latin typeface="Calibri"/>
              <a:ea typeface="+mn-lt"/>
              <a:cs typeface="+mn-lt"/>
            </a:endParaRPr>
          </a:p>
          <a:p>
            <a:pPr marL="742950" lvl="1" indent="-285750" algn="just">
              <a:spcAft>
                <a:spcPts val="200"/>
              </a:spcAft>
              <a:buFont typeface="Courier New"/>
              <a:buChar char="o"/>
            </a:pPr>
            <a:r>
              <a:rPr lang="pt-BR" sz="1200" spc="-1">
                <a:latin typeface="Calibri"/>
                <a:ea typeface="Calibri"/>
                <a:cs typeface="Arial"/>
              </a:rPr>
              <a:t>Principais ações presentes nos planos: monitoramento da qualidade da água e controle de doenças relacionadas; ampliação das equipes de Saúde da Família, aquisição de equipamentos e oferta de serviços especializados; e ações de acolhimento e acompanhamento psicossocial da população atingida.</a:t>
            </a:r>
          </a:p>
          <a:p>
            <a:pPr marL="285750" indent="-285750" algn="just">
              <a:spcAft>
                <a:spcPts val="200"/>
              </a:spcAft>
              <a:buFont typeface="Arial,Sans-Serif"/>
              <a:buChar char="•"/>
            </a:pPr>
            <a:r>
              <a:rPr lang="pt-BR" sz="1400" spc="-1">
                <a:latin typeface="Calibri"/>
                <a:ea typeface="Calibri"/>
                <a:cs typeface="Calibri"/>
              </a:rPr>
              <a:t>Realização do Leilão do Lote rodoviário Ouro Preto – Mariana (Via Liberdade)- Via Liberdad</a:t>
            </a:r>
            <a:r>
              <a:rPr lang="pt-BR" sz="1200" spc="-1">
                <a:latin typeface="Calibri"/>
                <a:ea typeface="Calibri"/>
                <a:cs typeface="Calibri"/>
              </a:rPr>
              <a:t>e</a:t>
            </a:r>
            <a:endParaRPr lang="en-US" sz="1200" spc="-1">
              <a:latin typeface="Calibri"/>
              <a:ea typeface="Calibri"/>
              <a:cs typeface="Calibri"/>
            </a:endParaRPr>
          </a:p>
          <a:p>
            <a:pPr marL="742950" lvl="1" indent="-285750" algn="just">
              <a:spcAft>
                <a:spcPts val="200"/>
              </a:spcAft>
              <a:buFont typeface="Courier New,monospace"/>
              <a:buChar char="o"/>
            </a:pPr>
            <a:r>
              <a:rPr lang="pt-BR" sz="1200" spc="-1">
                <a:latin typeface="Calibri"/>
                <a:ea typeface="Calibri"/>
                <a:cs typeface="Calibri"/>
              </a:rPr>
              <a:t>O Consórcio Rota da Liberdade foi o vencedor, com uma proposta de contraprestação de R$ 1,7 bilhão, com recursos do Acordo. O projeto prevê principais obras até 2032 e concessão por 30 anos de 190,1 km de rodovias, ligando a Região Metropolitana de Belo Horizonte (RMBH) a Rio Casca, na Zona da Mata.</a:t>
            </a:r>
            <a:endParaRPr lang="pt-BR"/>
          </a:p>
          <a:p>
            <a:pPr marL="285750" indent="-285750" algn="just">
              <a:spcAft>
                <a:spcPts val="200"/>
              </a:spcAft>
              <a:buFont typeface="Arial,Sans-Serif"/>
              <a:buChar char="•"/>
            </a:pPr>
            <a:r>
              <a:rPr lang="pt-BR" sz="1400" spc="-1">
                <a:latin typeface="Calibri"/>
                <a:ea typeface="Calibri"/>
                <a:cs typeface="Calibri"/>
              </a:rPr>
              <a:t>Doação e entrega de Kit Máquinas </a:t>
            </a:r>
            <a:r>
              <a:rPr lang="pt-BR" sz="1400" i="1" spc="-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(evento previsto para dezembro de 2025)</a:t>
            </a:r>
            <a:endParaRPr lang="en-US" sz="1400" i="1" spc="-1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</a:endParaRPr>
          </a:p>
          <a:p>
            <a:pPr marL="742950" lvl="1" indent="-285750" algn="just">
              <a:spcAft>
                <a:spcPts val="200"/>
              </a:spcAft>
              <a:buFont typeface="Courier New,monospace"/>
              <a:buChar char="o"/>
            </a:pPr>
            <a:r>
              <a:rPr lang="pt-BR" sz="1200" spc="-1">
                <a:latin typeface="Calibri"/>
                <a:ea typeface="Calibri"/>
                <a:cs typeface="Calibri"/>
              </a:rPr>
              <a:t>Os municípios receberão 5 maquinários cada para manutenção e recuperação de estradas vicinais</a:t>
            </a:r>
            <a:endParaRPr lang="en-US" sz="1200" spc="-1">
              <a:latin typeface="Calibri"/>
              <a:ea typeface="Calibri"/>
              <a:cs typeface="Calibri"/>
            </a:endParaRPr>
          </a:p>
          <a:p>
            <a:pPr marL="742950" lvl="1" indent="-285750" algn="just">
              <a:spcAft>
                <a:spcPts val="200"/>
              </a:spcAft>
              <a:buFont typeface="Courier New,monospace"/>
              <a:buChar char="o"/>
            </a:pPr>
            <a:r>
              <a:rPr lang="pt-BR" sz="1200" spc="-1">
                <a:latin typeface="Calibri"/>
                <a:ea typeface="Calibri"/>
                <a:cs typeface="Calibri"/>
              </a:rPr>
              <a:t>Investimento de aproximadamente R$ 90.000.000,00.</a:t>
            </a:r>
            <a:endParaRPr lang="pt-BR"/>
          </a:p>
          <a:p>
            <a:pPr marL="742950" lvl="1" indent="-285750" algn="just">
              <a:spcAft>
                <a:spcPts val="200"/>
              </a:spcAft>
              <a:buFont typeface="Courier New,monospace"/>
              <a:buChar char="o"/>
            </a:pPr>
            <a:endParaRPr lang="pt-BR" sz="1200" spc="-1">
              <a:latin typeface="Calibri"/>
              <a:ea typeface="Calibri"/>
              <a:cs typeface="Calibri"/>
            </a:endParaRPr>
          </a:p>
          <a:p>
            <a:pPr marL="742950" lvl="1" indent="-285750" algn="just">
              <a:spcAft>
                <a:spcPts val="200"/>
              </a:spcAft>
              <a:buFont typeface="Courier New,monospace"/>
              <a:buChar char="o"/>
            </a:pPr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7AB1E0B-9F94-0E40-412D-C6D8CAD40B9A}"/>
              </a:ext>
            </a:extLst>
          </p:cNvPr>
          <p:cNvSpPr txBox="1"/>
          <p:nvPr/>
        </p:nvSpPr>
        <p:spPr>
          <a:xfrm>
            <a:off x="325088" y="77852"/>
            <a:ext cx="682185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000" b="1">
                <a:latin typeface="Calibri"/>
              </a:rPr>
              <a:t>Ações Superintendência Central de Reparação do Rio Doce</a:t>
            </a:r>
            <a:endParaRPr lang="pt-BR" sz="2000"/>
          </a:p>
        </p:txBody>
      </p:sp>
      <p:pic>
        <p:nvPicPr>
          <p:cNvPr id="2" name="Imagem 1" descr="Carro em uma estrada&#10;&#10;O conteúdo gerado por IA pode estar incorreto.">
            <a:extLst>
              <a:ext uri="{FF2B5EF4-FFF2-40B4-BE49-F238E27FC236}">
                <a16:creationId xmlns:a16="http://schemas.microsoft.com/office/drawing/2014/main" id="{82E1B34B-C81C-E4A5-9BE1-7A21D666D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3134" y="2120351"/>
            <a:ext cx="2144079" cy="1418607"/>
          </a:xfrm>
          <a:prstGeom prst="rect">
            <a:avLst/>
          </a:prstGeom>
        </p:spPr>
      </p:pic>
      <p:pic>
        <p:nvPicPr>
          <p:cNvPr id="3" name="Imagem 2" descr="Caminhão de lixo&#10;&#10;O conteúdo gerado por IA pode estar incorreto.">
            <a:extLst>
              <a:ext uri="{FF2B5EF4-FFF2-40B4-BE49-F238E27FC236}">
                <a16:creationId xmlns:a16="http://schemas.microsoft.com/office/drawing/2014/main" id="{B3119553-E514-27E3-D90B-56CA7FCD501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269" r="-615"/>
          <a:stretch>
            <a:fillRect/>
          </a:stretch>
        </p:blipFill>
        <p:spPr>
          <a:xfrm>
            <a:off x="7592631" y="3546499"/>
            <a:ext cx="2143324" cy="102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332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EA56F3-D819-2B73-7B63-9C7185D66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7">
            <a:extLst>
              <a:ext uri="{FF2B5EF4-FFF2-40B4-BE49-F238E27FC236}">
                <a16:creationId xmlns:a16="http://schemas.microsoft.com/office/drawing/2014/main" id="{83A30575-80C9-A4AD-2C82-836BADB9577B}"/>
              </a:ext>
            </a:extLst>
          </p:cNvPr>
          <p:cNvSpPr/>
          <p:nvPr/>
        </p:nvSpPr>
        <p:spPr>
          <a:xfrm>
            <a:off x="326161" y="481254"/>
            <a:ext cx="6822242" cy="32793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just">
              <a:spcAft>
                <a:spcPts val="200"/>
              </a:spcAft>
            </a:pPr>
            <a:r>
              <a:rPr lang="pt-BR" sz="2000" b="1" strike="noStrike" spc="-1">
                <a:solidFill>
                  <a:srgbClr val="B71C1C"/>
                </a:solidFill>
                <a:latin typeface="Calibri"/>
                <a:ea typeface="DejaVu Sans"/>
              </a:rPr>
              <a:t>»</a:t>
            </a:r>
            <a:r>
              <a:rPr lang="pt-BR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pt-BR" b="1" spc="-1">
                <a:solidFill>
                  <a:srgbClr val="000000"/>
                </a:solidFill>
                <a:latin typeface="Calibri"/>
                <a:ea typeface="DejaVu Sans"/>
              </a:rPr>
              <a:t>Planejado para 2026</a:t>
            </a:r>
            <a:endParaRPr lang="pt-BR">
              <a:solidFill>
                <a:srgbClr val="000000"/>
              </a:solidFill>
              <a:latin typeface="Arial"/>
              <a:ea typeface="DejaVu Sans"/>
            </a:endParaRPr>
          </a:p>
          <a:p>
            <a:pPr marL="285750" indent="-285750" algn="just">
              <a:spcAft>
                <a:spcPts val="200"/>
              </a:spcAft>
              <a:buFont typeface="Arial"/>
              <a:buChar char="•"/>
            </a:pPr>
            <a:r>
              <a:rPr lang="pt-BR" sz="1400" spc="-1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Lançamento dos editais de licitação para os projetos de água e esgoto do </a:t>
            </a:r>
            <a:r>
              <a:rPr lang="pt-BR" sz="1400" spc="-1">
                <a:latin typeface="Calibri"/>
                <a:ea typeface="+mn-lt"/>
                <a:cs typeface="+mn-lt"/>
              </a:rPr>
              <a:t>Programa de Saneamento da bacia do rio Doce</a:t>
            </a:r>
            <a:endParaRPr lang="pt-BR" sz="1400" spc="-1">
              <a:latin typeface="Calibri"/>
            </a:endParaRPr>
          </a:p>
          <a:p>
            <a:pPr marL="742950" lvl="1" indent="-285750" algn="just">
              <a:spcAft>
                <a:spcPts val="200"/>
              </a:spcAft>
              <a:buFont typeface="Courier New"/>
              <a:buChar char="o"/>
            </a:pPr>
            <a:r>
              <a:rPr lang="pt-BR" sz="1200" spc="-1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Publicação dos editais que viabilizarão a execução das obras e ações de universalização dos serviços de água e esgoto para os 200 municípios mineiros da bacia do rio Doce;</a:t>
            </a:r>
            <a:endParaRPr lang="pt-BR" sz="1200">
              <a:solidFill>
                <a:srgbClr val="000000"/>
              </a:solidFill>
              <a:latin typeface="Arial"/>
            </a:endParaRPr>
          </a:p>
          <a:p>
            <a:pPr marL="742950" lvl="1" indent="-285750" algn="just">
              <a:spcAft>
                <a:spcPts val="200"/>
              </a:spcAft>
              <a:buFont typeface="Courier New"/>
              <a:buChar char="o"/>
            </a:pPr>
            <a:r>
              <a:rPr lang="pt-BR" sz="1200" spc="-1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Reforça-se que os estudos e modelagens, previstos para o início de 2026, determinarão o formato e as diretrizes das concessões ou Parcerias Público-Privadas, orientando de forma direta a estrutura e o conteúdo dos futuros editais.</a:t>
            </a:r>
          </a:p>
          <a:p>
            <a:pPr lvl="1" algn="just">
              <a:spcAft>
                <a:spcPts val="200"/>
              </a:spcAft>
            </a:pPr>
            <a:endParaRPr lang="pt-BR" sz="1200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285750" indent="-285750" algn="just">
              <a:spcAft>
                <a:spcPts val="200"/>
              </a:spcAft>
              <a:buFont typeface="Arial,Sans-Serif"/>
              <a:buChar char="•"/>
            </a:pPr>
            <a:r>
              <a:rPr lang="pt-BR" sz="1400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Implementação de iniciativas de recuperação da agropecuária e melhoria das propriedades rurais</a:t>
            </a:r>
          </a:p>
          <a:p>
            <a:pPr marL="742950" lvl="1" indent="-285750" algn="just">
              <a:spcAft>
                <a:spcPts val="200"/>
              </a:spcAft>
              <a:buFont typeface="Courier New,monospace"/>
              <a:buChar char="o"/>
            </a:pPr>
            <a:r>
              <a:rPr lang="pt-BR" sz="1200" spc="-1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Início das atividades de campo voltadas à realização de diagnósticos das propriedades rurais com base na metodologia ISA/PASEA;</a:t>
            </a:r>
          </a:p>
          <a:p>
            <a:pPr marL="742950" lvl="1" indent="-285750" algn="just">
              <a:spcAft>
                <a:spcPts val="200"/>
              </a:spcAft>
              <a:buFont typeface="Courier New,monospace"/>
              <a:buChar char="o"/>
            </a:pPr>
            <a:r>
              <a:rPr lang="pt-BR" sz="1200" spc="-1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As iniciativas, que somam R$ 374 milhões em investimentos, abrangem ações de recuperação produtiva e ambiental, adequação socioeconômica e fortalecimento da agricultura sustentável nos 38 municípios atingidos pela tragédia e nas áreas da mancha de inundação.</a:t>
            </a:r>
            <a:endParaRPr lang="pt-BR" sz="1200">
              <a:latin typeface="Calibri"/>
              <a:ea typeface="+mn-lt"/>
              <a:cs typeface="+mn-lt"/>
            </a:endParaRPr>
          </a:p>
          <a:p>
            <a:pPr lvl="1" algn="just">
              <a:spcAft>
                <a:spcPts val="200"/>
              </a:spcAft>
            </a:pPr>
            <a:endParaRPr lang="pt-BR" sz="1200" spc="-1">
              <a:latin typeface="Calibri"/>
              <a:ea typeface="Calibri"/>
              <a:cs typeface="Calibri"/>
            </a:endParaRPr>
          </a:p>
          <a:p>
            <a:pPr marL="285750" indent="-285750" algn="just">
              <a:spcAft>
                <a:spcPts val="200"/>
              </a:spcAft>
              <a:buFont typeface="Arial,Sans-Serif"/>
              <a:buChar char="•"/>
            </a:pPr>
            <a:r>
              <a:rPr lang="pt-BR" sz="1400" spc="-1">
                <a:latin typeface="Calibri"/>
                <a:ea typeface="+mn-lt"/>
                <a:cs typeface="+mn-lt"/>
              </a:rPr>
              <a:t>Formalização de parcerias e execução de iniciativas socioambientais da bacia do rio Doce</a:t>
            </a:r>
          </a:p>
          <a:p>
            <a:pPr marL="742950" lvl="1" indent="-285750" algn="just">
              <a:spcAft>
                <a:spcPts val="200"/>
              </a:spcAft>
              <a:buFont typeface="Courier New,monospace"/>
              <a:buChar char="o"/>
            </a:pPr>
            <a:r>
              <a:rPr lang="pt-BR" sz="1200" spc="-1">
                <a:latin typeface="Calibri"/>
                <a:ea typeface="Calibri"/>
                <a:cs typeface="Calibri"/>
              </a:rPr>
              <a:t>Formalização dos instrumentos jurídicos e início da execução das iniciativas socioambientais, totalizando aproximadamente R$ 1,6 bilhão em investimentos;</a:t>
            </a:r>
          </a:p>
          <a:p>
            <a:pPr marL="742950" lvl="1" indent="-285750" algn="just">
              <a:spcAft>
                <a:spcPts val="200"/>
              </a:spcAft>
              <a:buFont typeface="Courier New,monospace"/>
              <a:buChar char="o"/>
            </a:pPr>
            <a:r>
              <a:rPr lang="pt-BR" sz="1200" spc="-1">
                <a:latin typeface="Calibri"/>
                <a:ea typeface="Calibri"/>
                <a:cs typeface="Calibri"/>
              </a:rPr>
              <a:t>As iniciativas compreendem ações de recuperação da vegetação nativa, revitalização dos cursos     d´água e gestão sustentável da pesca, com foco na recuperação dos estoques pesqueiros, conservação da biodiversidade e fortalecimento da gestão ambiental integrada nos 200 municípios da bacia do rio Doce.</a:t>
            </a:r>
          </a:p>
        </p:txBody>
      </p:sp>
      <p:pic>
        <p:nvPicPr>
          <p:cNvPr id="2" name="Imagem 1" descr="Código QR&#10;&#10;O conteúdo gerado por IA pode estar incorreto.">
            <a:extLst>
              <a:ext uri="{FF2B5EF4-FFF2-40B4-BE49-F238E27FC236}">
                <a16:creationId xmlns:a16="http://schemas.microsoft.com/office/drawing/2014/main" id="{460234F3-8FAB-8091-8EE9-E20E56BDF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3110" y="3770884"/>
            <a:ext cx="976354" cy="922646"/>
          </a:xfrm>
          <a:prstGeom prst="rect">
            <a:avLst/>
          </a:prstGeom>
        </p:spPr>
      </p:pic>
      <p:pic>
        <p:nvPicPr>
          <p:cNvPr id="5" name="Imagem 4" descr="Auditório com pessoas assistindo&#10;&#10;O conteúdo gerado por IA pode estar incorreto.">
            <a:extLst>
              <a:ext uri="{FF2B5EF4-FFF2-40B4-BE49-F238E27FC236}">
                <a16:creationId xmlns:a16="http://schemas.microsoft.com/office/drawing/2014/main" id="{2C04157E-8607-2AF1-BE6D-9AE70A56A53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227" t="24016" r="4440" b="7638"/>
          <a:stretch>
            <a:fillRect/>
          </a:stretch>
        </p:blipFill>
        <p:spPr>
          <a:xfrm>
            <a:off x="7330203" y="924150"/>
            <a:ext cx="2463360" cy="1400248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425D82C-FC04-4923-54DA-76B0842D0B1C}"/>
              </a:ext>
            </a:extLst>
          </p:cNvPr>
          <p:cNvSpPr txBox="1"/>
          <p:nvPr/>
        </p:nvSpPr>
        <p:spPr>
          <a:xfrm>
            <a:off x="7753306" y="3205337"/>
            <a:ext cx="1972964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200" b="1">
                <a:solidFill>
                  <a:srgbClr val="495C7A"/>
                </a:solidFill>
                <a:latin typeface="Calibri"/>
                <a:ea typeface="Calibri"/>
                <a:cs typeface="Calibri"/>
              </a:rPr>
              <a:t>Portal Rio Doce</a:t>
            </a:r>
            <a:endParaRPr lang="pt-BR" sz="1200">
              <a:latin typeface="Calibri"/>
              <a:ea typeface="Calibri"/>
              <a:cs typeface="Calibri"/>
            </a:endParaRPr>
          </a:p>
          <a:p>
            <a:pPr algn="ctr"/>
            <a:r>
              <a:rPr lang="pt-BR" sz="1200" u="sng">
                <a:solidFill>
                  <a:srgbClr val="7F7F7F"/>
                </a:solidFill>
                <a:latin typeface="Calibri"/>
                <a:ea typeface="Calibri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www.mg.gov.br/riodoce</a:t>
            </a:r>
            <a:endParaRPr lang="pt-BR" sz="1200">
              <a:solidFill>
                <a:srgbClr val="8EB4E3"/>
              </a:solidFill>
              <a:latin typeface="Calibri"/>
              <a:ea typeface="Calibri"/>
              <a:cs typeface="Calibri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937A4CC-CF78-CEEC-8D15-1CFEEC418266}"/>
              </a:ext>
            </a:extLst>
          </p:cNvPr>
          <p:cNvSpPr txBox="1"/>
          <p:nvPr/>
        </p:nvSpPr>
        <p:spPr>
          <a:xfrm>
            <a:off x="325088" y="77852"/>
            <a:ext cx="682185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000" b="1">
                <a:latin typeface="Calibri"/>
              </a:rPr>
              <a:t>Ações Superintendência Central de Reparação do Rio Doce</a:t>
            </a:r>
            <a:endParaRPr lang="pt-BR" sz="2000"/>
          </a:p>
        </p:txBody>
      </p:sp>
    </p:spTree>
    <p:extLst>
      <p:ext uri="{BB962C8B-B14F-4D97-AF65-F5344CB8AC3E}">
        <p14:creationId xmlns:p14="http://schemas.microsoft.com/office/powerpoint/2010/main" val="240553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08D58FADB61F04EBBB4F355C06EFBED" ma:contentTypeVersion="19" ma:contentTypeDescription="Crie um novo documento." ma:contentTypeScope="" ma:versionID="7797dc5feb179b4da55a9ebddd321181">
  <xsd:schema xmlns:xsd="http://www.w3.org/2001/XMLSchema" xmlns:xs="http://www.w3.org/2001/XMLSchema" xmlns:p="http://schemas.microsoft.com/office/2006/metadata/properties" xmlns:ns2="6f4338ef-addb-4c87-aefe-1895241b335f" xmlns:ns3="b91e7f20-fe0a-487d-91a9-605ac1c64acf" targetNamespace="http://schemas.microsoft.com/office/2006/metadata/properties" ma:root="true" ma:fieldsID="90078f443198b6d5c0fd169535a443b9" ns2:_="" ns3:_="">
    <xsd:import namespace="6f4338ef-addb-4c87-aefe-1895241b335f"/>
    <xsd:import namespace="b91e7f20-fe0a-487d-91a9-605ac1c64a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4338ef-addb-4c87-aefe-1895241b33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Marcações de imagem" ma:readOnly="false" ma:fieldId="{5cf76f15-5ced-4ddc-b409-7134ff3c332f}" ma:taxonomyMulti="true" ma:sspId="917d32f3-4fa4-4f5b-a8d0-62dbd3d265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1e7f20-fe0a-487d-91a9-605ac1c64ac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98708050-f001-4dcd-9fe1-c60e835c33fc}" ma:internalName="TaxCatchAll" ma:showField="CatchAllData" ma:web="b91e7f20-fe0a-487d-91a9-605ac1c64a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91e7f20-fe0a-487d-91a9-605ac1c64acf" xsi:nil="true"/>
    <lcf76f155ced4ddcb4097134ff3c332f xmlns="6f4338ef-addb-4c87-aefe-1895241b335f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882CCA-0C15-45C4-B6FC-A786F9ED20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4338ef-addb-4c87-aefe-1895241b335f"/>
    <ds:schemaRef ds:uri="b91e7f20-fe0a-487d-91a9-605ac1c64a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50C8C07-0FDC-4C4D-9A15-8A283EE1570C}">
  <ds:schemaRefs>
    <ds:schemaRef ds:uri="2d423e06-9c1f-4758-88fb-e70a58c28cf9"/>
    <ds:schemaRef ds:uri="cc9e11e8-bdfc-4391-b4a2-bd31043e0387"/>
    <ds:schemaRef ds:uri="http://schemas.microsoft.com/office/2006/metadata/properties"/>
    <ds:schemaRef ds:uri="http://schemas.microsoft.com/office/infopath/2007/PartnerControls"/>
    <ds:schemaRef ds:uri="b91e7f20-fe0a-487d-91a9-605ac1c64acf"/>
    <ds:schemaRef ds:uri="6f4338ef-addb-4c87-aefe-1895241b335f"/>
  </ds:schemaRefs>
</ds:datastoreItem>
</file>

<file path=customXml/itemProps3.xml><?xml version="1.0" encoding="utf-8"?>
<ds:datastoreItem xmlns:ds="http://schemas.openxmlformats.org/officeDocument/2006/customXml" ds:itemID="{3E219C2A-0DE6-4F77-8EF2-DF1DC30567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Personalizar</PresentationFormat>
  <Slides>6</Slides>
  <Notes>0</Notes>
  <HiddenSlides>1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dc:description/>
  <cp:revision>2</cp:revision>
  <dcterms:created xsi:type="dcterms:W3CDTF">2025-10-07T17:51:04Z</dcterms:created>
  <dcterms:modified xsi:type="dcterms:W3CDTF">2025-10-23T12:26:50Z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0x010100B08D58FADB61F04EBBB4F355C06EFBED</vt:lpwstr>
  </property>
  <property fmtid="{D5CDD505-2E9C-101B-9397-08002B2CF9AE}" pid="3" name="MediaServiceImageTags">
    <vt:lpwstr/>
  </property>
</Properties>
</file>