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9" r:id="rId7"/>
    <p:sldId id="261" r:id="rId8"/>
    <p:sldId id="258" r:id="rId9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2D28DD-1278-30AC-4EC4-79655AFD448B}" v="12" dt="2025-10-22T17:48:59.842"/>
    <p1510:client id="{0E33AB09-14D6-F248-03FB-35F41071D429}" v="276" dt="2025-10-21T13:12:11.167"/>
    <p1510:client id="{36CF4783-B52B-DB3D-E324-BC9FA576C04D}" v="145" dt="2025-10-22T17:47:39.864"/>
    <p1510:client id="{4835B1E9-015E-9F2D-B25A-DC74ADCD2D00}" v="4" dt="2025-10-22T12:46:38.813"/>
    <p1510:client id="{51F6F035-B8FA-7E3A-323F-98125BE4313F}" v="307" dt="2025-10-21T14:18:30.259"/>
    <p1510:client id="{98B7DB11-6F55-8F89-D5D1-0DBD1FCBF201}" v="667" dt="2025-10-21T13:01:45.093"/>
    <p1510:client id="{9FB49002-7F35-EEB0-4780-CBCF3F69EA52}" v="3" dt="2025-10-21T14:48:44.357"/>
    <p1510:client id="{B9AF6E86-5F02-A331-492F-0B9C07B39750}" v="73" dt="2025-10-20T20:37:45.459"/>
    <p1510:client id="{C0B06B12-F6B4-8537-F965-3759F8E5373C}" v="18" dt="2025-10-21T12:00:51.6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6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1816741-8679-43C4-A994-E2221E94B0E4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9CDAE6-537D-4E79-AADD-00D94BFDB571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370F4E2-5E9F-43E8-A951-88D712B1176F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5F658F9-5D11-4D2C-B620-D62AE6B24AB6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5B147DF-28FD-4587-B6BD-49E0D6378A71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68D79E9-9766-429F-B590-26AAF6C2F59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A8C68A4-0992-433D-B0D0-D3A70ADD18AC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56DABD0-0D9A-453C-A691-5D14B63C821B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920" cy="438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9E23105-3240-4CE2-BCB0-4C267739213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C66BDF-1ED5-468E-8E50-9BC4447BA98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9EBCD4E-EDFF-4D5A-9852-60498AFEEA2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CE556B6-E85C-41CF-B9B0-639E05681D5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7.º nível da estrutura de tópicos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pt-BR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pt-BR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A496AF1-F4D3-42CA-8114-443E43BB9D75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pt-BR" sz="1400" b="0" strike="noStrike" spc="-1">
                <a:latin typeface="Times New Roman"/>
              </a:defRPr>
            </a:lvl1pPr>
          </a:lstStyle>
          <a:p>
            <a:r>
              <a:rPr lang="pt-BR" sz="1400" b="0" strike="noStrike" spc="-1"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tendimentopadem@governo.mg.gov.b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ontato@emendas.mg.gov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7">
            <a:extLst>
              <a:ext uri="{FF2B5EF4-FFF2-40B4-BE49-F238E27FC236}">
                <a16:creationId xmlns:a16="http://schemas.microsoft.com/office/drawing/2014/main" id="{0B9AAD7F-B22B-D2EA-71AF-74884FF174C1}"/>
              </a:ext>
            </a:extLst>
          </p:cNvPr>
          <p:cNvSpPr/>
          <p:nvPr/>
        </p:nvSpPr>
        <p:spPr>
          <a:xfrm>
            <a:off x="315985" y="1147995"/>
            <a:ext cx="7055280" cy="542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</a:pPr>
            <a:r>
              <a:rPr lang="pt-BR" sz="1800" b="1" strike="noStrike" spc="-1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>
                <a:solidFill>
                  <a:srgbClr val="000000"/>
                </a:solidFill>
                <a:latin typeface="Calibri"/>
                <a:ea typeface="DejaVu Sans"/>
              </a:rPr>
              <a:t>AÇÃO  2043 - Fiscalização dos instrumentos de repasses de recursos no âmbito do programa de apoio ao desenvolvimento municipal</a:t>
            </a:r>
            <a:endParaRPr lang="pt-BR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CE8ABF31-17C2-8A5C-EA93-80E7F871C204}"/>
              </a:ext>
            </a:extLst>
          </p:cNvPr>
          <p:cNvSpPr/>
          <p:nvPr/>
        </p:nvSpPr>
        <p:spPr>
          <a:xfrm>
            <a:off x="325630" y="2115840"/>
            <a:ext cx="7055280" cy="184700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>
              <a:lnSpc>
                <a:spcPct val="114999"/>
              </a:lnSpc>
              <a:spcAft>
                <a:spcPts val="1134"/>
              </a:spcAft>
            </a:pPr>
            <a:r>
              <a:rPr lang="pt-BR" b="1" spc="-1" dirty="0">
                <a:solidFill>
                  <a:srgbClr val="B71C1C"/>
                </a:solidFill>
                <a:latin typeface="DejaVu Sans"/>
                <a:ea typeface="Calibri"/>
                <a:cs typeface="Calibri"/>
              </a:rPr>
              <a:t>»</a:t>
            </a:r>
            <a:r>
              <a:rPr lang="pt-BR" spc="-1" dirty="0">
                <a:solidFill>
                  <a:srgbClr val="000000"/>
                </a:solidFill>
                <a:latin typeface="DejaVu Sans"/>
                <a:ea typeface="Calibri"/>
                <a:cs typeface="Calibri"/>
              </a:rPr>
              <a:t> A Ação objetiva fiscalizar e </a:t>
            </a:r>
            <a:r>
              <a:rPr lang="pt-BR" b="1" spc="-1" dirty="0">
                <a:solidFill>
                  <a:srgbClr val="000000"/>
                </a:solidFill>
                <a:latin typeface="DejaVu Sans"/>
                <a:ea typeface="Calibri"/>
                <a:cs typeface="Calibri"/>
              </a:rPr>
              <a:t>vistoriar</a:t>
            </a:r>
            <a:r>
              <a:rPr lang="pt-BR" spc="-1" dirty="0">
                <a:solidFill>
                  <a:srgbClr val="000000"/>
                </a:solidFill>
                <a:latin typeface="DejaVu Sans"/>
                <a:ea typeface="Calibri"/>
                <a:cs typeface="Calibri"/>
              </a:rPr>
              <a:t> a aplicação de recursos provenientes de transferências voluntárias, por meio da verificação da execução dos objetos, abrangendo o Estado de Minas Gerais como um todo: </a:t>
            </a:r>
            <a:endParaRPr lang="pt-BR" spc="-1" dirty="0"/>
          </a:p>
          <a:p>
            <a:pPr marL="431800" lvl="1" indent="-215900">
              <a:lnSpc>
                <a:spcPct val="115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600" spc="-1" dirty="0">
                <a:latin typeface="Calibri"/>
              </a:rPr>
              <a:t>No ano de 2025, foram realizadas até o momento </a:t>
            </a:r>
            <a:r>
              <a:rPr lang="pt-BR" sz="2400" b="1" spc="-1" dirty="0">
                <a:latin typeface="Calibri"/>
              </a:rPr>
              <a:t>964</a:t>
            </a:r>
            <a:r>
              <a:rPr lang="pt-BR" sz="1600" spc="-1" dirty="0">
                <a:latin typeface="Calibri"/>
              </a:rPr>
              <a:t> fiscalizações </a:t>
            </a:r>
            <a:r>
              <a:rPr lang="pt-BR" sz="1600" i="1" spc="-1" dirty="0">
                <a:latin typeface="Calibri"/>
              </a:rPr>
              <a:t>in loco</a:t>
            </a:r>
            <a:r>
              <a:rPr lang="pt-BR" sz="1600" spc="-1" dirty="0">
                <a:latin typeface="Calibri"/>
              </a:rPr>
              <a:t> dos instrumentos;</a:t>
            </a:r>
          </a:p>
          <a:p>
            <a:pPr marL="431800" lvl="1" indent="-215900">
              <a:lnSpc>
                <a:spcPct val="114999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600" spc="-1" dirty="0">
                <a:latin typeface="Calibri"/>
              </a:rPr>
              <a:t>Foram realizados  </a:t>
            </a:r>
            <a:r>
              <a:rPr lang="pt-BR" sz="2400" b="1" spc="-1" dirty="0">
                <a:latin typeface="Calibri"/>
              </a:rPr>
              <a:t>240</a:t>
            </a:r>
            <a:r>
              <a:rPr lang="pt-BR" sz="2400" spc="-1" dirty="0">
                <a:latin typeface="Calibri"/>
              </a:rPr>
              <a:t> </a:t>
            </a:r>
            <a:r>
              <a:rPr lang="pt-BR" sz="1600" spc="-1" dirty="0">
                <a:latin typeface="Calibri"/>
              </a:rPr>
              <a:t>monitoramentos documentais dos instrumentos em vigência até o momento.</a:t>
            </a:r>
          </a:p>
          <a:p>
            <a:pPr marL="431800" lvl="1" indent="-215900">
              <a:lnSpc>
                <a:spcPct val="114999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1600" spc="-1">
              <a:latin typeface="Calibri"/>
            </a:endParaRPr>
          </a:p>
          <a:p>
            <a:pPr marL="431800" lvl="1" indent="-215900">
              <a:lnSpc>
                <a:spcPct val="114999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1600" spc="-1">
              <a:latin typeface="Calibri"/>
            </a:endParaRPr>
          </a:p>
        </p:txBody>
      </p:sp>
      <p:sp>
        <p:nvSpPr>
          <p:cNvPr id="2" name="PlaceHolder 7">
            <a:extLst>
              <a:ext uri="{FF2B5EF4-FFF2-40B4-BE49-F238E27FC236}">
                <a16:creationId xmlns:a16="http://schemas.microsoft.com/office/drawing/2014/main" id="{9EC1E6C8-D416-206E-A664-2348970653CE}"/>
              </a:ext>
            </a:extLst>
          </p:cNvPr>
          <p:cNvSpPr/>
          <p:nvPr/>
        </p:nvSpPr>
        <p:spPr>
          <a:xfrm>
            <a:off x="-4130" y="121057"/>
            <a:ext cx="7055280" cy="542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14999"/>
              </a:lnSpc>
              <a:spcAft>
                <a:spcPts val="1134"/>
              </a:spcAft>
            </a:pPr>
            <a:r>
              <a:rPr lang="pt-BR" b="1" i="1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0119 - Apoio ao desenvolvimento municipal e à coordenação das transferências estaduais de recursos financeiros</a:t>
            </a:r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885102-934A-C580-B48D-6525AFAD5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7">
            <a:extLst>
              <a:ext uri="{FF2B5EF4-FFF2-40B4-BE49-F238E27FC236}">
                <a16:creationId xmlns:a16="http://schemas.microsoft.com/office/drawing/2014/main" id="{1B9A3EF3-02F2-1633-F5AD-3BBD46C803D3}"/>
              </a:ext>
            </a:extLst>
          </p:cNvPr>
          <p:cNvSpPr/>
          <p:nvPr/>
        </p:nvSpPr>
        <p:spPr>
          <a:xfrm>
            <a:off x="324000" y="981363"/>
            <a:ext cx="7055280" cy="71999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</a:pPr>
            <a:r>
              <a:rPr lang="pt-BR" b="1" spc="-1">
                <a:solidFill>
                  <a:srgbClr val="B71C1C"/>
                </a:solidFill>
                <a:latin typeface="Calibri"/>
              </a:rPr>
              <a:t>»</a:t>
            </a:r>
            <a:r>
              <a:rPr lang="pt-BR" b="1" spc="-1">
                <a:solidFill>
                  <a:srgbClr val="000000"/>
                </a:solidFill>
                <a:latin typeface="Calibri"/>
              </a:rPr>
              <a:t> </a:t>
            </a:r>
            <a:r>
              <a:rPr lang="pt-BR" b="1" spc="-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AÇÃO 2045 - Execução do programa de apoio ao desenvolvimento municipal - PADEM</a:t>
            </a:r>
            <a:endParaRPr lang="pt-BR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0EE9DA54-55F6-8FA9-4AEF-00CAB4DCE421}"/>
              </a:ext>
            </a:extLst>
          </p:cNvPr>
          <p:cNvSpPr/>
          <p:nvPr/>
        </p:nvSpPr>
        <p:spPr>
          <a:xfrm>
            <a:off x="325630" y="1807817"/>
            <a:ext cx="7408141" cy="184700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>
              <a:lnSpc>
                <a:spcPct val="114999"/>
              </a:lnSpc>
              <a:spcAft>
                <a:spcPts val="1134"/>
              </a:spcAft>
            </a:pPr>
            <a:r>
              <a:rPr lang="pt-BR" spc="-1" dirty="0">
                <a:solidFill>
                  <a:srgbClr val="B71C1C"/>
                </a:solidFill>
                <a:latin typeface="Calibri"/>
              </a:rPr>
              <a:t>»</a:t>
            </a:r>
            <a:r>
              <a:rPr lang="pt-BR" spc="-1" dirty="0">
                <a:solidFill>
                  <a:srgbClr val="000000"/>
                </a:solidFill>
                <a:latin typeface="Calibri"/>
              </a:rPr>
              <a:t> A ação objetiva fomentar o desenvolvimento no âmbito de todos os municípios do Estado de Minas Gerais, por meio de repasse de recursos para municípios, entidades públicas, consórcios públicos e organizações da sociedade civil, para implementação de reformas/obras de infraestrutura urbana ou rural e para aquisição de bens móveis</a:t>
            </a:r>
            <a:endParaRPr lang="pt-BR" spc="-1" dirty="0">
              <a:latin typeface="Calibri"/>
            </a:endParaRPr>
          </a:p>
          <a:p>
            <a:pPr marL="431800" lvl="1" indent="-215900">
              <a:lnSpc>
                <a:spcPct val="114999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600" spc="-1" dirty="0">
                <a:solidFill>
                  <a:srgbClr val="000000"/>
                </a:solidFill>
                <a:latin typeface="Calibri"/>
                <a:ea typeface="DejaVu Sans"/>
              </a:rPr>
              <a:t>Foram celebrados </a:t>
            </a:r>
            <a:r>
              <a:rPr lang="pt-BR" sz="2400" b="1" spc="-1" dirty="0">
                <a:solidFill>
                  <a:srgbClr val="000000"/>
                </a:solidFill>
                <a:latin typeface="Calibri"/>
                <a:ea typeface="DejaVu Sans"/>
              </a:rPr>
              <a:t>177</a:t>
            </a:r>
            <a:r>
              <a:rPr lang="pt-BR" sz="1600" spc="-1" dirty="0">
                <a:solidFill>
                  <a:srgbClr val="000000"/>
                </a:solidFill>
                <a:latin typeface="Calibri"/>
                <a:ea typeface="DejaVu Sans"/>
              </a:rPr>
              <a:t> convênios e parcerias no ano de 2025;</a:t>
            </a:r>
            <a:endParaRPr lang="pt-BR" sz="16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431800" lvl="1" indent="-215900">
              <a:lnSpc>
                <a:spcPct val="114999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600" spc="-1" dirty="0">
                <a:solidFill>
                  <a:srgbClr val="000000"/>
                </a:solidFill>
                <a:latin typeface="Calibri"/>
                <a:ea typeface="DejaVu Sans"/>
              </a:rPr>
              <a:t>A execução financeira da ação totalizou </a:t>
            </a:r>
            <a:r>
              <a:rPr lang="pt-BR" sz="2400" b="1" spc="-1" dirty="0">
                <a:solidFill>
                  <a:srgbClr val="000000"/>
                </a:solidFill>
                <a:latin typeface="Calibri"/>
                <a:ea typeface="DejaVu Sans"/>
              </a:rPr>
              <a:t>R$22.478.430,57</a:t>
            </a:r>
            <a:r>
              <a:rPr lang="pt-BR" sz="1600" spc="-1" dirty="0">
                <a:solidFill>
                  <a:srgbClr val="000000"/>
                </a:solidFill>
                <a:latin typeface="Calibri"/>
                <a:ea typeface="DejaVu Sans"/>
              </a:rPr>
              <a:t>;</a:t>
            </a:r>
          </a:p>
          <a:p>
            <a:pPr marL="431800" lvl="1" indent="-215900" algn="just">
              <a:lnSpc>
                <a:spcPct val="114999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600" spc="-1" dirty="0">
                <a:latin typeface="Calibri"/>
                <a:ea typeface="DejaVu Sans"/>
              </a:rPr>
              <a:t>Atenção</a:t>
            </a:r>
            <a:r>
              <a:rPr lang="pt-BR" sz="1600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pt-BR" sz="1600" spc="-1" dirty="0">
                <a:solidFill>
                  <a:srgbClr val="000000"/>
                </a:solidFill>
                <a:latin typeface="Calibri"/>
                <a:ea typeface="DejaVu Sans"/>
              </a:rPr>
              <a:t>às </a:t>
            </a:r>
            <a:r>
              <a:rPr lang="pt-BR" sz="1600" b="1" spc="-1" dirty="0">
                <a:solidFill>
                  <a:srgbClr val="000000"/>
                </a:solidFill>
                <a:latin typeface="Calibri"/>
                <a:ea typeface="DejaVu Sans"/>
              </a:rPr>
              <a:t>vedações</a:t>
            </a:r>
            <a:r>
              <a:rPr lang="pt-BR" sz="1600" spc="-1" dirty="0">
                <a:solidFill>
                  <a:srgbClr val="000000"/>
                </a:solidFill>
                <a:latin typeface="Calibri"/>
                <a:ea typeface="DejaVu Sans"/>
              </a:rPr>
              <a:t> em 2026 por ser ano eleitoral, impossibilitando a distribuição de bens, serviços e valores diretamente à população ou por meio do termo de fomento.</a:t>
            </a:r>
          </a:p>
        </p:txBody>
      </p:sp>
      <p:sp>
        <p:nvSpPr>
          <p:cNvPr id="5" name="PlaceHolder 7">
            <a:extLst>
              <a:ext uri="{FF2B5EF4-FFF2-40B4-BE49-F238E27FC236}">
                <a16:creationId xmlns:a16="http://schemas.microsoft.com/office/drawing/2014/main" id="{C1DC04CE-0E5D-FEC5-F2EF-8BA60166E24C}"/>
              </a:ext>
            </a:extLst>
          </p:cNvPr>
          <p:cNvSpPr/>
          <p:nvPr/>
        </p:nvSpPr>
        <p:spPr>
          <a:xfrm>
            <a:off x="-4130" y="103319"/>
            <a:ext cx="7055280" cy="542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14999"/>
              </a:lnSpc>
              <a:spcAft>
                <a:spcPts val="1134"/>
              </a:spcAft>
            </a:pPr>
            <a:r>
              <a:rPr lang="pt-BR" b="1" i="1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0119 - Apoio ao desenvolvimento municipal e à coordenação das transferências estaduais de recursos financeiros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2745389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50A201-66BC-A549-0DF7-42375A7B8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7">
            <a:extLst>
              <a:ext uri="{FF2B5EF4-FFF2-40B4-BE49-F238E27FC236}">
                <a16:creationId xmlns:a16="http://schemas.microsoft.com/office/drawing/2014/main" id="{E39F1DD1-25B0-ADB2-F19E-63018AC9E04F}"/>
              </a:ext>
            </a:extLst>
          </p:cNvPr>
          <p:cNvSpPr/>
          <p:nvPr/>
        </p:nvSpPr>
        <p:spPr>
          <a:xfrm>
            <a:off x="324000" y="1007970"/>
            <a:ext cx="7047626" cy="184808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</a:pPr>
            <a:r>
              <a:rPr lang="pt-BR" b="1" spc="-1" dirty="0">
                <a:solidFill>
                  <a:srgbClr val="B71C1C"/>
                </a:solidFill>
                <a:latin typeface="Calibri"/>
              </a:rPr>
              <a:t>»</a:t>
            </a:r>
            <a:r>
              <a:rPr lang="pt-BR" b="1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pt-BR" sz="1600" b="1" spc="-1" dirty="0" smtClean="0">
                <a:solidFill>
                  <a:srgbClr val="000000"/>
                </a:solidFill>
                <a:latin typeface="Calibri"/>
              </a:rPr>
              <a:t>Ação </a:t>
            </a:r>
            <a:r>
              <a:rPr lang="pt-BR" sz="1600" b="1" spc="-1" dirty="0" smtClean="0">
                <a:solidFill>
                  <a:srgbClr val="000000"/>
                </a:solidFill>
                <a:latin typeface="DejaVu Sans"/>
                <a:ea typeface="Calibri"/>
                <a:cs typeface="Calibri"/>
              </a:rPr>
              <a:t>2048 </a:t>
            </a:r>
            <a:r>
              <a:rPr lang="pt-BR" sz="1600" b="1" spc="-1" dirty="0">
                <a:solidFill>
                  <a:srgbClr val="000000"/>
                </a:solidFill>
                <a:latin typeface="DejaVu Sans"/>
                <a:ea typeface="Calibri"/>
                <a:cs typeface="Calibri"/>
              </a:rPr>
              <a:t>- Transferências Especiais </a:t>
            </a:r>
            <a:endParaRPr lang="pt-BR" b="1" spc="-1" dirty="0">
              <a:solidFill>
                <a:srgbClr val="000000"/>
              </a:solidFill>
              <a:latin typeface="DejaVu Sans"/>
              <a:ea typeface="Calibri"/>
              <a:cs typeface="Calibri"/>
            </a:endParaRPr>
          </a:p>
          <a:p>
            <a:pPr>
              <a:lnSpc>
                <a:spcPct val="114999"/>
              </a:lnSpc>
              <a:spcAft>
                <a:spcPts val="1134"/>
              </a:spcAft>
            </a:pPr>
            <a:endParaRPr lang="pt-BR" b="1" spc="-1" dirty="0">
              <a:solidFill>
                <a:srgbClr val="000000"/>
              </a:solidFill>
              <a:latin typeface="DejaVu Sans"/>
              <a:ea typeface="Calibri"/>
              <a:cs typeface="Calibri"/>
            </a:endParaRPr>
          </a:p>
          <a:p>
            <a:pPr>
              <a:lnSpc>
                <a:spcPct val="114999"/>
              </a:lnSpc>
              <a:spcAft>
                <a:spcPts val="1134"/>
              </a:spcAft>
            </a:pPr>
            <a:endParaRPr lang="pt-BR" b="1" spc="-1" dirty="0">
              <a:solidFill>
                <a:srgbClr val="000000"/>
              </a:solidFill>
              <a:latin typeface="DejaVu Sans"/>
              <a:ea typeface="Calibri"/>
              <a:cs typeface="Calibri"/>
            </a:endParaRPr>
          </a:p>
          <a:p>
            <a:pPr>
              <a:lnSpc>
                <a:spcPct val="114999"/>
              </a:lnSpc>
              <a:spcAft>
                <a:spcPts val="1134"/>
              </a:spcAft>
            </a:pPr>
            <a:endParaRPr lang="pt-BR" b="1" spc="-1" dirty="0">
              <a:solidFill>
                <a:srgbClr val="000000"/>
              </a:solidFill>
              <a:latin typeface="DejaVu Sans"/>
              <a:ea typeface="Calibri"/>
              <a:cs typeface="Calibri"/>
            </a:endParaRPr>
          </a:p>
          <a:p>
            <a:pPr>
              <a:lnSpc>
                <a:spcPct val="114999"/>
              </a:lnSpc>
              <a:spcAft>
                <a:spcPts val="1134"/>
              </a:spcAft>
            </a:pPr>
            <a:endParaRPr lang="pt-BR" b="1" spc="-1" dirty="0">
              <a:solidFill>
                <a:srgbClr val="000000"/>
              </a:solidFill>
              <a:latin typeface="DejaVu Sans"/>
              <a:ea typeface="Calibri"/>
              <a:cs typeface="Calibri"/>
            </a:endParaRPr>
          </a:p>
        </p:txBody>
      </p:sp>
      <p:sp>
        <p:nvSpPr>
          <p:cNvPr id="5" name="PlaceHolder 7">
            <a:extLst>
              <a:ext uri="{FF2B5EF4-FFF2-40B4-BE49-F238E27FC236}">
                <a16:creationId xmlns:a16="http://schemas.microsoft.com/office/drawing/2014/main" id="{A79306ED-7637-F671-6DE9-05C5641E2B77}"/>
              </a:ext>
            </a:extLst>
          </p:cNvPr>
          <p:cNvSpPr/>
          <p:nvPr/>
        </p:nvSpPr>
        <p:spPr>
          <a:xfrm>
            <a:off x="-4130" y="218618"/>
            <a:ext cx="7055280" cy="542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14999"/>
              </a:lnSpc>
              <a:spcAft>
                <a:spcPts val="1134"/>
              </a:spcAft>
            </a:pPr>
            <a:r>
              <a:rPr lang="pt-BR" b="1" i="1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0119 - Apoio ao desenvolvimento municipal e à coordenação das transferências estaduais de recursos financeiros</a:t>
            </a:r>
            <a:endParaRPr lang="pt-BR" i="1"/>
          </a:p>
        </p:txBody>
      </p:sp>
      <p:sp>
        <p:nvSpPr>
          <p:cNvPr id="6" name="PlaceHolder 7">
            <a:extLst>
              <a:ext uri="{FF2B5EF4-FFF2-40B4-BE49-F238E27FC236}">
                <a16:creationId xmlns:a16="http://schemas.microsoft.com/office/drawing/2014/main" id="{F0088461-D434-3B05-3CBB-8BC08D56F341}"/>
              </a:ext>
            </a:extLst>
          </p:cNvPr>
          <p:cNvSpPr/>
          <p:nvPr/>
        </p:nvSpPr>
        <p:spPr>
          <a:xfrm>
            <a:off x="325630" y="1417755"/>
            <a:ext cx="7560513" cy="369892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>
              <a:lnSpc>
                <a:spcPct val="114999"/>
              </a:lnSpc>
              <a:spcAft>
                <a:spcPts val="1134"/>
              </a:spcAft>
            </a:pPr>
            <a:r>
              <a:rPr lang="pt-BR" spc="-1" dirty="0">
                <a:solidFill>
                  <a:srgbClr val="B71C1C"/>
                </a:solidFill>
                <a:latin typeface="Calibri"/>
              </a:rPr>
              <a:t>»</a:t>
            </a:r>
            <a:r>
              <a:rPr lang="pt-BR" spc="-1" dirty="0">
                <a:solidFill>
                  <a:srgbClr val="000000"/>
                </a:solidFill>
                <a:latin typeface="Calibri"/>
              </a:rPr>
              <a:t> A ação objetiva permitir o repasse para os municípios mineiros de recursos decorrentes de emendas parlamentares impositivas individuais, de blocos e de bancadas, nos moldes estabelecidos no art. 160-A da Constituição do Estado.</a:t>
            </a:r>
            <a:endParaRPr lang="pt-BR" dirty="0"/>
          </a:p>
          <a:p>
            <a:pPr marL="285750" indent="-285750" algn="just">
              <a:lnSpc>
                <a:spcPct val="114999"/>
              </a:lnSpc>
              <a:spcAft>
                <a:spcPts val="1134"/>
              </a:spcAft>
              <a:buFont typeface="Arial"/>
              <a:buChar char="•"/>
            </a:pPr>
            <a:r>
              <a:rPr lang="pt-BR" sz="1600" spc="-1" dirty="0">
                <a:solidFill>
                  <a:srgbClr val="000000"/>
                </a:solidFill>
                <a:latin typeface="Calibri"/>
                <a:ea typeface="DejaVu Sans"/>
              </a:rPr>
              <a:t>No ano de 20</a:t>
            </a:r>
            <a:r>
              <a:rPr lang="pt-BR" sz="1600" spc="-1" dirty="0">
                <a:solidFill>
                  <a:srgbClr val="000000"/>
                </a:solidFill>
                <a:latin typeface="Calibri"/>
              </a:rPr>
              <a:t>25, </a:t>
            </a:r>
            <a:r>
              <a:rPr lang="pt-BR" sz="2400" b="1" spc="-1" dirty="0">
                <a:solidFill>
                  <a:srgbClr val="000000"/>
                </a:solidFill>
                <a:latin typeface="Calibri"/>
              </a:rPr>
              <a:t>96%</a:t>
            </a:r>
            <a:r>
              <a:rPr lang="pt-BR" sz="1600" spc="-1" dirty="0">
                <a:solidFill>
                  <a:srgbClr val="000000"/>
                </a:solidFill>
                <a:latin typeface="Calibri"/>
              </a:rPr>
              <a:t> dos municípios mineiros, totalizando </a:t>
            </a:r>
            <a:r>
              <a:rPr lang="pt-BR" sz="2400" b="1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821</a:t>
            </a:r>
            <a:r>
              <a:rPr lang="pt-BR" sz="16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</a:t>
            </a:r>
            <a:r>
              <a:rPr lang="pt-BR" sz="1600" spc="-1" dirty="0">
                <a:solidFill>
                  <a:srgbClr val="000000"/>
                </a:solidFill>
                <a:latin typeface="Calibri"/>
              </a:rPr>
              <a:t> foram beneficiados pelo repasse de transferências especiais. O montante total de recursos repassados é de R$ </a:t>
            </a:r>
            <a:r>
              <a:rPr lang="pt-BR" sz="2400" b="1" spc="-1" dirty="0">
                <a:solidFill>
                  <a:srgbClr val="000000"/>
                </a:solidFill>
                <a:latin typeface="Calibri"/>
              </a:rPr>
              <a:t>785.468.298,24</a:t>
            </a:r>
            <a:r>
              <a:rPr lang="pt-BR" sz="1600" spc="-1" dirty="0">
                <a:solidFill>
                  <a:srgbClr val="000000"/>
                </a:solidFill>
                <a:latin typeface="Calibri"/>
              </a:rPr>
              <a:t>.</a:t>
            </a:r>
            <a:endParaRPr lang="pt-BR" dirty="0">
              <a:solidFill>
                <a:srgbClr val="000000"/>
              </a:solidFill>
              <a:latin typeface="Arial"/>
            </a:endParaRPr>
          </a:p>
          <a:p>
            <a:pPr marL="285750" indent="-285750" algn="just">
              <a:lnSpc>
                <a:spcPct val="114999"/>
              </a:lnSpc>
              <a:spcAft>
                <a:spcPts val="1134"/>
              </a:spcAft>
              <a:buFont typeface="Arial"/>
              <a:buChar char="•"/>
            </a:pPr>
            <a:r>
              <a:rPr lang="pt-BR" sz="1600" spc="-1" dirty="0">
                <a:solidFill>
                  <a:srgbClr val="000000"/>
                </a:solidFill>
                <a:latin typeface="Calibri"/>
              </a:rPr>
              <a:t>Foram três momentos de repasses: </a:t>
            </a:r>
            <a:endParaRPr lang="pt-BR" dirty="0">
              <a:solidFill>
                <a:srgbClr val="000000"/>
              </a:solidFill>
              <a:latin typeface="Arial"/>
            </a:endParaRPr>
          </a:p>
          <a:p>
            <a:pPr marL="1200150" lvl="1" indent="-285750" algn="just">
              <a:spcBef>
                <a:spcPct val="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400" spc="-1" dirty="0">
                <a:solidFill>
                  <a:srgbClr val="000000"/>
                </a:solidFill>
                <a:latin typeface="Calibri"/>
              </a:rPr>
              <a:t>Em </a:t>
            </a:r>
            <a:r>
              <a:rPr lang="pt-BR" sz="1400" u="sng" spc="-1" dirty="0">
                <a:solidFill>
                  <a:srgbClr val="000000"/>
                </a:solidFill>
                <a:latin typeface="Calibri"/>
              </a:rPr>
              <a:t>abril</a:t>
            </a:r>
            <a:r>
              <a:rPr lang="pt-BR" sz="1400" spc="-1" dirty="0">
                <a:solidFill>
                  <a:srgbClr val="000000"/>
                </a:solidFill>
                <a:latin typeface="Calibri"/>
              </a:rPr>
              <a:t>, por meio da </a:t>
            </a:r>
            <a:r>
              <a:rPr lang="pt-BR" sz="14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Resolução SEGOV nº 16/2025, foi autorizado o repasse de </a:t>
            </a:r>
          </a:p>
          <a:p>
            <a:pPr marL="914400" lvl="1" algn="just">
              <a:spcBef>
                <a:spcPct val="0"/>
              </a:spcBef>
              <a:buClr>
                <a:srgbClr val="000000"/>
              </a:buClr>
              <a:buSzPct val="45000"/>
            </a:pPr>
            <a:r>
              <a:rPr lang="pt-BR" sz="14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R$ 773.140.645,22</a:t>
            </a:r>
            <a:endParaRPr lang="pt-BR" dirty="0"/>
          </a:p>
          <a:p>
            <a:pPr marL="1200150" lvl="1" indent="-285750" algn="just">
              <a:spcBef>
                <a:spcPct val="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4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Em </a:t>
            </a:r>
            <a:r>
              <a:rPr lang="pt-BR" sz="1400" u="sng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julho</a:t>
            </a:r>
            <a:r>
              <a:rPr lang="pt-BR" sz="14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por meio da Resolução SEGOV nº 31/2025, foi autorizado o repasse de </a:t>
            </a:r>
          </a:p>
          <a:p>
            <a:pPr marL="914400" lvl="1" algn="just">
              <a:spcBef>
                <a:spcPct val="0"/>
              </a:spcBef>
              <a:buClr>
                <a:srgbClr val="000000"/>
              </a:buClr>
              <a:buSzPct val="45000"/>
            </a:pPr>
            <a:r>
              <a:rPr lang="pt-BR" sz="14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R$ 2.886.794,36</a:t>
            </a:r>
            <a:endParaRPr lang="pt-BR" dirty="0"/>
          </a:p>
          <a:p>
            <a:pPr marL="1200150" lvl="1" indent="-285750" algn="just">
              <a:spcBef>
                <a:spcPct val="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4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Em </a:t>
            </a:r>
            <a:r>
              <a:rPr lang="pt-BR" sz="1400" u="sng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setembro</a:t>
            </a:r>
            <a:r>
              <a:rPr lang="pt-BR" sz="14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por meio da Resolução SEGOV nº 41/2025, foi autorizado o repasse de </a:t>
            </a:r>
            <a:endParaRPr lang="pt-BR" dirty="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marL="914400" lvl="1" algn="just">
              <a:spcBef>
                <a:spcPct val="0"/>
              </a:spcBef>
              <a:buClr>
                <a:srgbClr val="000000"/>
              </a:buClr>
              <a:buSzPct val="45000"/>
            </a:pPr>
            <a:r>
              <a:rPr lang="pt-BR" sz="1400" spc="-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R$ 9.440.858,66</a:t>
            </a:r>
            <a:endParaRPr lang="pt-BR" dirty="0"/>
          </a:p>
          <a:p>
            <a:pPr marL="1200150" lvl="1" indent="-285750" algn="just">
              <a:spcBef>
                <a:spcPct val="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1400" spc="-1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3346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CC8BF1-CFFA-CCDC-F937-9A589C800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>
            <a:extLst>
              <a:ext uri="{FF2B5EF4-FFF2-40B4-BE49-F238E27FC236}">
                <a16:creationId xmlns:a16="http://schemas.microsoft.com/office/drawing/2014/main" id="{0F1848A1-C523-A4D9-6A02-9571279E6E2B}"/>
              </a:ext>
            </a:extLst>
          </p:cNvPr>
          <p:cNvSpPr/>
          <p:nvPr/>
        </p:nvSpPr>
        <p:spPr>
          <a:xfrm>
            <a:off x="324000" y="396000"/>
            <a:ext cx="7055280" cy="305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b="1" spc="-1" dirty="0">
                <a:solidFill>
                  <a:srgbClr val="000000"/>
                </a:solidFill>
                <a:latin typeface="Calibri"/>
                <a:ea typeface="DejaVu Sans"/>
              </a:rPr>
              <a:t>DÚVIDAS/CONTATO</a:t>
            </a:r>
            <a:endParaRPr lang="pt-BR" sz="16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14999"/>
              </a:lnSpc>
              <a:spcAft>
                <a:spcPts val="1134"/>
              </a:spcAft>
            </a:pPr>
            <a:endParaRPr lang="pt-BR" spc="-1" dirty="0">
              <a:latin typeface="Calibri"/>
            </a:endParaRPr>
          </a:p>
          <a:p>
            <a:pPr marL="285750" indent="-285750">
              <a:lnSpc>
                <a:spcPct val="114999"/>
              </a:lnSpc>
              <a:spcAft>
                <a:spcPts val="1134"/>
              </a:spcAft>
              <a:buFont typeface="Arial"/>
              <a:buChar char="•"/>
            </a:pPr>
            <a:r>
              <a:rPr lang="pt-BR" spc="-1" dirty="0">
                <a:latin typeface="Calibri"/>
              </a:rPr>
              <a:t>Ação 2043 (Fiscalização) e 2045 (execução do PADEM): </a:t>
            </a:r>
            <a:r>
              <a:rPr lang="pt-BR" spc="-1" dirty="0">
                <a:latin typeface="Calibri"/>
                <a:hlinkClick r:id="rId3"/>
              </a:rPr>
              <a:t>atendimentopadem@governo.mg.gov.br</a:t>
            </a:r>
            <a:endParaRPr lang="pt-BR" spc="-1">
              <a:latin typeface="Calibri"/>
            </a:endParaRPr>
          </a:p>
          <a:p>
            <a:pPr marL="285750" indent="-285750">
              <a:lnSpc>
                <a:spcPct val="114999"/>
              </a:lnSpc>
              <a:spcAft>
                <a:spcPts val="1134"/>
              </a:spcAft>
              <a:buFont typeface="Arial"/>
              <a:buChar char="•"/>
            </a:pPr>
            <a:r>
              <a:rPr lang="pt-BR" spc="-1" dirty="0">
                <a:latin typeface="Calibri"/>
              </a:rPr>
              <a:t>Ação 2048 (Transferências Especiais): </a:t>
            </a:r>
            <a:r>
              <a:rPr lang="pt-BR" spc="-1" dirty="0">
                <a:latin typeface="Calibri"/>
                <a:hlinkClick r:id="rId4"/>
              </a:rPr>
              <a:t>contato@emendas.mg.gov.br</a:t>
            </a:r>
          </a:p>
          <a:p>
            <a:pPr marL="285750" indent="-285750">
              <a:lnSpc>
                <a:spcPct val="114999"/>
              </a:lnSpc>
              <a:spcAft>
                <a:spcPts val="1134"/>
              </a:spcAft>
              <a:buFont typeface="Arial"/>
              <a:buChar char="•"/>
            </a:pPr>
            <a:endParaRPr lang="pt-BR" spc="-1" dirty="0">
              <a:latin typeface="Calibri"/>
            </a:endParaRPr>
          </a:p>
          <a:p>
            <a:pPr marL="285750" indent="-285750">
              <a:lnSpc>
                <a:spcPct val="114999"/>
              </a:lnSpc>
              <a:spcAft>
                <a:spcPts val="1134"/>
              </a:spcAft>
              <a:buFont typeface="Arial"/>
              <a:buChar char="•"/>
            </a:pPr>
            <a:endParaRPr lang="pt-BR" spc="-1" dirty="0">
              <a:latin typeface="Calibri"/>
            </a:endParaRPr>
          </a:p>
          <a:p>
            <a:pPr algn="ctr">
              <a:lnSpc>
                <a:spcPct val="114999"/>
              </a:lnSpc>
              <a:spcAft>
                <a:spcPts val="1134"/>
              </a:spcAft>
            </a:pPr>
            <a:r>
              <a:rPr lang="pt-BR" b="1" spc="-1" dirty="0">
                <a:latin typeface="Calibri"/>
                <a:ea typeface="Calibri"/>
                <a:cs typeface="Calibri"/>
              </a:rPr>
              <a:t>OBRIGADA!</a:t>
            </a:r>
          </a:p>
          <a:p>
            <a:pPr marL="285750" indent="-285750">
              <a:lnSpc>
                <a:spcPct val="114999"/>
              </a:lnSpc>
              <a:spcAft>
                <a:spcPts val="1134"/>
              </a:spcAft>
              <a:buFont typeface="Arial"/>
              <a:buChar char="•"/>
            </a:pPr>
            <a:endParaRPr lang="pt-BR" b="1" spc="-1" dirty="0">
              <a:latin typeface="Calibri"/>
            </a:endParaRPr>
          </a:p>
          <a:p>
            <a:pPr marL="285750" indent="-285750">
              <a:lnSpc>
                <a:spcPct val="114999"/>
              </a:lnSpc>
              <a:spcAft>
                <a:spcPts val="1134"/>
              </a:spcAft>
              <a:buFont typeface="Arial"/>
              <a:buChar char="•"/>
            </a:pPr>
            <a:endParaRPr lang="pt-BR" b="1" spc="-1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7022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4C49D281836D4E92FD382DEA1B6B69" ma:contentTypeVersion="6" ma:contentTypeDescription="Crie um novo documento." ma:contentTypeScope="" ma:versionID="769e6c7deffc397a389704167d4a9006">
  <xsd:schema xmlns:xsd="http://www.w3.org/2001/XMLSchema" xmlns:xs="http://www.w3.org/2001/XMLSchema" xmlns:p="http://schemas.microsoft.com/office/2006/metadata/properties" xmlns:ns2="5eb5d589-dbdd-4f3f-b74b-9cfd9011a81a" xmlns:ns3="414d09f0-56df-423b-92e5-75650b3356a2" targetNamespace="http://schemas.microsoft.com/office/2006/metadata/properties" ma:root="true" ma:fieldsID="6a40a20de6682149b52d84d28defc11f" ns2:_="" ns3:_="">
    <xsd:import namespace="5eb5d589-dbdd-4f3f-b74b-9cfd9011a81a"/>
    <xsd:import namespace="414d09f0-56df-423b-92e5-75650b3356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b5d589-dbdd-4f3f-b74b-9cfd9011a8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09f0-56df-423b-92e5-75650b3356a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219C2A-0DE6-4F77-8EF2-DF1DC30567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0C8C07-0FDC-4C4D-9A15-8A283EE1570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7CF16EA-11F9-47C7-8F7B-2BE7B419EA9D}">
  <ds:schemaRefs>
    <ds:schemaRef ds:uri="414d09f0-56df-423b-92e5-75650b3356a2"/>
    <ds:schemaRef ds:uri="5eb5d589-dbdd-4f3f-b74b-9cfd9011a81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311</Words>
  <Application>Microsoft Office PowerPoint</Application>
  <PresentationFormat>Personalizar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2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/>
  <dc:description/>
  <cp:lastModifiedBy>Laura Gama dos Santos Mangualde (SEGOV)</cp:lastModifiedBy>
  <cp:revision>64</cp:revision>
  <dcterms:created xsi:type="dcterms:W3CDTF">2025-10-07T17:51:04Z</dcterms:created>
  <dcterms:modified xsi:type="dcterms:W3CDTF">2025-10-22T17:50:18Z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0x0101006F4C49D281836D4E92FD382DEA1B6B69</vt:lpwstr>
  </property>
</Properties>
</file>