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 id="2147483652" r:id="rId3"/>
    <p:sldMasterId id="2147483654" r:id="rId4"/>
    <p:sldMasterId id="2147483656" r:id="rId5"/>
  </p:sldMasterIdLst>
  <p:notesMasterIdLst>
    <p:notesMasterId r:id="rId30"/>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x="10083800" cy="5676900"/>
  <p:notesSz cx="9928225" cy="6797675"/>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7E846C-0844-B929-569A-E1BA6D172F28}" v="36" dt="2025-10-23T16:40:01.5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5"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pPr algn="ctr"/>
            <a:r>
              <a:rPr lang="pt-BR" sz="1800" b="0" strike="noStrike" spc="-1">
                <a:solidFill>
                  <a:srgbClr val="000000"/>
                </a:solidFill>
                <a:latin typeface="Calibri"/>
              </a:rPr>
              <a:t>Clique para mover o slide</a:t>
            </a:r>
          </a:p>
        </p:txBody>
      </p:sp>
      <p:sp>
        <p:nvSpPr>
          <p:cNvPr id="36"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216000">
              <a:buNone/>
            </a:pPr>
            <a:r>
              <a:rPr lang="pt-BR" sz="2000" b="0" strike="noStrike" spc="-1">
                <a:solidFill>
                  <a:srgbClr val="000000"/>
                </a:solidFill>
                <a:latin typeface="Arial"/>
              </a:rPr>
              <a:t>Clique para editar o formato de notas</a:t>
            </a:r>
          </a:p>
        </p:txBody>
      </p:sp>
      <p:sp>
        <p:nvSpPr>
          <p:cNvPr id="37"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pt-BR" sz="1400" b="0" strike="noStrike" spc="-1">
                <a:solidFill>
                  <a:srgbClr val="000000"/>
                </a:solidFill>
                <a:latin typeface="Times New Roman"/>
              </a:rPr>
              <a:t>&lt;cabeçalho&gt;</a:t>
            </a:r>
          </a:p>
        </p:txBody>
      </p:sp>
      <p:sp>
        <p:nvSpPr>
          <p:cNvPr id="38" name="PlaceHolder 4"/>
          <p:cNvSpPr>
            <a:spLocks noGrp="1"/>
          </p:cNvSpPr>
          <p:nvPr>
            <p:ph type="dt" idx="16"/>
          </p:nvPr>
        </p:nvSpPr>
        <p:spPr>
          <a:xfrm>
            <a:off x="4278960" y="0"/>
            <a:ext cx="3280680" cy="534240"/>
          </a:xfrm>
          <a:prstGeom prst="rect">
            <a:avLst/>
          </a:prstGeom>
          <a:noFill/>
          <a:ln w="0">
            <a:noFill/>
          </a:ln>
        </p:spPr>
        <p:txBody>
          <a:bodyPr lIns="0" tIns="0" rIns="0" bIns="0" anchor="t">
            <a:noAutofit/>
          </a:bodyPr>
          <a:lstStyle>
            <a:lvl1pPr indent="0" algn="r">
              <a:buNone/>
              <a:defRPr lang="pt-BR" sz="1400" b="0" strike="noStrike" spc="-1">
                <a:solidFill>
                  <a:srgbClr val="000000"/>
                </a:solidFill>
                <a:latin typeface="Times New Roman"/>
              </a:defRPr>
            </a:lvl1pPr>
          </a:lstStyle>
          <a:p>
            <a:pPr indent="0" algn="r">
              <a:buNone/>
            </a:pPr>
            <a:r>
              <a:rPr lang="pt-BR" sz="1400" b="0" strike="noStrike" spc="-1">
                <a:solidFill>
                  <a:srgbClr val="000000"/>
                </a:solidFill>
                <a:latin typeface="Times New Roman"/>
              </a:rPr>
              <a:t>&lt;data/hora&gt;</a:t>
            </a:r>
          </a:p>
        </p:txBody>
      </p:sp>
      <p:sp>
        <p:nvSpPr>
          <p:cNvPr id="39" name="PlaceHolder 5"/>
          <p:cNvSpPr>
            <a:spLocks noGrp="1"/>
          </p:cNvSpPr>
          <p:nvPr>
            <p:ph type="ftr" idx="17"/>
          </p:nvPr>
        </p:nvSpPr>
        <p:spPr>
          <a:xfrm>
            <a:off x="0" y="10157400"/>
            <a:ext cx="3280680" cy="534240"/>
          </a:xfrm>
          <a:prstGeom prst="rect">
            <a:avLst/>
          </a:prstGeom>
          <a:noFill/>
          <a:ln w="0">
            <a:noFill/>
          </a:ln>
        </p:spPr>
        <p:txBody>
          <a:bodyPr lIns="0" tIns="0" rIns="0" bIns="0" anchor="b">
            <a:noAutofit/>
          </a:bodyPr>
          <a:lstStyle>
            <a:lvl1pPr indent="0">
              <a:buNone/>
              <a:defRPr lang="pt-BR" sz="1400" b="0" strike="noStrike" spc="-1">
                <a:solidFill>
                  <a:srgbClr val="000000"/>
                </a:solidFill>
                <a:latin typeface="Times New Roman"/>
              </a:defRPr>
            </a:lvl1pPr>
          </a:lstStyle>
          <a:p>
            <a:pPr indent="0">
              <a:buNone/>
            </a:pPr>
            <a:r>
              <a:rPr lang="pt-BR" sz="1400" b="0" strike="noStrike" spc="-1">
                <a:solidFill>
                  <a:srgbClr val="000000"/>
                </a:solidFill>
                <a:latin typeface="Times New Roman"/>
              </a:rPr>
              <a:t>&lt;rodapé&gt;</a:t>
            </a:r>
          </a:p>
        </p:txBody>
      </p:sp>
      <p:sp>
        <p:nvSpPr>
          <p:cNvPr id="40" name="PlaceHolder 6"/>
          <p:cNvSpPr>
            <a:spLocks noGrp="1"/>
          </p:cNvSpPr>
          <p:nvPr>
            <p:ph type="sldNum" idx="18"/>
          </p:nvPr>
        </p:nvSpPr>
        <p:spPr>
          <a:xfrm>
            <a:off x="4278960" y="10157400"/>
            <a:ext cx="3280680" cy="534240"/>
          </a:xfrm>
          <a:prstGeom prst="rect">
            <a:avLst/>
          </a:prstGeom>
          <a:noFill/>
          <a:ln w="0">
            <a:noFill/>
          </a:ln>
        </p:spPr>
        <p:txBody>
          <a:bodyPr lIns="0" tIns="0" rIns="0" bIns="0" anchor="b">
            <a:noAutofit/>
          </a:bodyPr>
          <a:lstStyle>
            <a:lvl1pPr indent="0" algn="r">
              <a:buNone/>
              <a:defRPr lang="pt-BR" sz="1400" b="0" strike="noStrike" spc="-1">
                <a:solidFill>
                  <a:srgbClr val="000000"/>
                </a:solidFill>
                <a:latin typeface="Times New Roman"/>
              </a:defRPr>
            </a:lvl1pPr>
          </a:lstStyle>
          <a:p>
            <a:pPr indent="0" algn="r">
              <a:buNone/>
            </a:pPr>
            <a:fld id="{7790664C-F9B7-4B05-A132-D6954D771AAD}" type="slidenum">
              <a:rPr lang="pt-BR" sz="1400" b="0" strike="noStrike" spc="-1">
                <a:solidFill>
                  <a:srgbClr val="000000"/>
                </a:solidFill>
                <a:latin typeface="Times New Roman"/>
              </a:rPr>
              <a:t>‹nº›</a:t>
            </a:fld>
            <a:endParaRPr lang="pt-BR"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1"/>
          <p:cNvSpPr>
            <a:spLocks noGrp="1" noRot="1" noChangeAspect="1"/>
          </p:cNvSpPr>
          <p:nvPr>
            <p:ph type="sldImg"/>
          </p:nvPr>
        </p:nvSpPr>
        <p:spPr>
          <a:xfrm>
            <a:off x="2925720" y="849240"/>
            <a:ext cx="4076280" cy="2295000"/>
          </a:xfrm>
          <a:prstGeom prst="rect">
            <a:avLst/>
          </a:prstGeom>
          <a:ln w="0">
            <a:noFill/>
          </a:ln>
        </p:spPr>
      </p:sp>
      <p:sp>
        <p:nvSpPr>
          <p:cNvPr id="88" name="PlaceHolder 2"/>
          <p:cNvSpPr>
            <a:spLocks noGrp="1"/>
          </p:cNvSpPr>
          <p:nvPr>
            <p:ph type="body"/>
          </p:nvPr>
        </p:nvSpPr>
        <p:spPr>
          <a:xfrm>
            <a:off x="992520" y="3271320"/>
            <a:ext cx="7942680" cy="2676240"/>
          </a:xfrm>
          <a:prstGeom prst="rect">
            <a:avLst/>
          </a:prstGeom>
          <a:noFill/>
          <a:ln w="0">
            <a:noFill/>
          </a:ln>
        </p:spPr>
        <p:txBody>
          <a:bodyPr lIns="97200" tIns="48600" rIns="97200" bIns="48600" anchor="t">
            <a:noAutofit/>
          </a:bodyPr>
          <a:lstStyle/>
          <a:p>
            <a:pPr marL="216000" indent="-216000">
              <a:buNone/>
            </a:pPr>
            <a:endParaRPr lang="pt-BR" sz="1800" b="0" strike="noStrike" spc="-1">
              <a:solidFill>
                <a:srgbClr val="000000"/>
              </a:solidFill>
              <a:latin typeface="Arial"/>
            </a:endParaRPr>
          </a:p>
        </p:txBody>
      </p:sp>
      <p:sp>
        <p:nvSpPr>
          <p:cNvPr id="89" name="PlaceHolder 3"/>
          <p:cNvSpPr>
            <a:spLocks noGrp="1"/>
          </p:cNvSpPr>
          <p:nvPr>
            <p:ph type="sldNum" idx="19"/>
          </p:nvPr>
        </p:nvSpPr>
        <p:spPr>
          <a:xfrm>
            <a:off x="5623560" y="6457320"/>
            <a:ext cx="4302720" cy="339840"/>
          </a:xfrm>
          <a:prstGeom prst="rect">
            <a:avLst/>
          </a:prstGeom>
          <a:noFill/>
          <a:ln w="0">
            <a:noFill/>
          </a:ln>
        </p:spPr>
        <p:txBody>
          <a:bodyPr lIns="97200" tIns="48600" rIns="97200" bIns="48600" anchor="b">
            <a:noAutofit/>
          </a:bodyPr>
          <a:lstStyle>
            <a:lvl1pPr indent="0" algn="r">
              <a:lnSpc>
                <a:spcPct val="100000"/>
              </a:lnSpc>
              <a:buNone/>
              <a:defRPr lang="pt-BR" sz="1300" b="0" strike="noStrike" spc="-1">
                <a:solidFill>
                  <a:srgbClr val="000000"/>
                </a:solidFill>
                <a:latin typeface="Times New Roman"/>
              </a:defRPr>
            </a:lvl1pPr>
          </a:lstStyle>
          <a:p>
            <a:pPr indent="0" algn="r">
              <a:lnSpc>
                <a:spcPct val="100000"/>
              </a:lnSpc>
              <a:buNone/>
            </a:pPr>
            <a:fld id="{8339FA52-D4FD-46B3-BA80-F22794F6505E}" type="slidenum">
              <a:rPr lang="pt-BR" sz="1300" b="0" strike="noStrike" spc="-1">
                <a:solidFill>
                  <a:srgbClr val="000000"/>
                </a:solidFill>
                <a:latin typeface="Times New Roman"/>
              </a:rPr>
              <a:t>6</a:t>
            </a:fld>
            <a:endParaRPr lang="pt-BR" sz="13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311400" y="391320"/>
            <a:ext cx="6764760" cy="299520"/>
          </a:xfrm>
          <a:prstGeom prst="rect">
            <a:avLst/>
          </a:prstGeom>
          <a:noFill/>
          <a:ln w="0">
            <a:noFill/>
          </a:ln>
        </p:spPr>
        <p:txBody>
          <a:bodyPr lIns="0" tIns="0" rIns="0" bIns="0" anchor="ctr">
            <a:noAutofit/>
          </a:bodyPr>
          <a:lstStyle/>
          <a:p>
            <a:pPr indent="0" algn="ctr">
              <a:buNone/>
            </a:pPr>
            <a:endParaRPr lang="pt-BR" sz="1800" b="0" strike="noStrike" spc="-1">
              <a:solidFill>
                <a:srgbClr val="000000"/>
              </a:solidFill>
              <a:latin typeface="Calibri"/>
            </a:endParaRPr>
          </a:p>
        </p:txBody>
      </p:sp>
      <p:sp>
        <p:nvSpPr>
          <p:cNvPr id="5" name="PlaceHolder 2"/>
          <p:cNvSpPr>
            <a:spLocks noGrp="1"/>
          </p:cNvSpPr>
          <p:nvPr>
            <p:ph/>
          </p:nvPr>
        </p:nvSpPr>
        <p:spPr>
          <a:xfrm>
            <a:off x="504360" y="1305720"/>
            <a:ext cx="9075240" cy="3746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rgbClr val="000000"/>
              </a:solidFill>
              <a:latin typeface="Calibri"/>
            </a:endParaRPr>
          </a:p>
        </p:txBody>
      </p:sp>
      <p:sp>
        <p:nvSpPr>
          <p:cNvPr id="2" name="PlaceHolder 3"/>
          <p:cNvSpPr>
            <a:spLocks noGrp="1"/>
          </p:cNvSpPr>
          <p:nvPr>
            <p:ph type="ftr" idx="1"/>
          </p:nvPr>
        </p:nvSpPr>
        <p:spPr/>
        <p:txBody>
          <a:bodyPr/>
          <a:lstStyle/>
          <a:p>
            <a:r>
              <a:t>Footer</a:t>
            </a:r>
          </a:p>
        </p:txBody>
      </p:sp>
      <p:sp>
        <p:nvSpPr>
          <p:cNvPr id="3" name="PlaceHolder 4"/>
          <p:cNvSpPr>
            <a:spLocks noGrp="1"/>
          </p:cNvSpPr>
          <p:nvPr>
            <p:ph type="sldNum" idx="3"/>
          </p:nvPr>
        </p:nvSpPr>
        <p:spPr/>
        <p:txBody>
          <a:bodyPr/>
          <a:lstStyle/>
          <a:p>
            <a:fld id="{45726430-103A-48B9-A5EB-4176CAD9CB8B}" type="slidenum">
              <a:t>‹nº›</a:t>
            </a:fld>
            <a:endParaRPr/>
          </a:p>
        </p:txBody>
      </p:sp>
      <p:sp>
        <p:nvSpPr>
          <p:cNvPr id="6" name="PlaceHolder 5"/>
          <p:cNvSpPr>
            <a:spLocks noGrp="1"/>
          </p:cNvSpPr>
          <p:nvPr>
            <p:ph type="dt" idx="2"/>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311400" y="391320"/>
            <a:ext cx="6764760" cy="299520"/>
          </a:xfrm>
          <a:prstGeom prst="rect">
            <a:avLst/>
          </a:prstGeom>
          <a:noFill/>
          <a:ln w="0">
            <a:noFill/>
          </a:ln>
        </p:spPr>
        <p:txBody>
          <a:bodyPr lIns="0" tIns="0" rIns="0" bIns="0" anchor="ctr">
            <a:noAutofit/>
          </a:bodyPr>
          <a:lstStyle/>
          <a:p>
            <a:pPr indent="0" algn="ctr">
              <a:buNone/>
            </a:pPr>
            <a:endParaRPr lang="pt-BR" sz="1800" b="0" strike="noStrike" spc="-1">
              <a:solidFill>
                <a:srgbClr val="000000"/>
              </a:solidFill>
              <a:latin typeface="Calibri"/>
            </a:endParaRPr>
          </a:p>
        </p:txBody>
      </p:sp>
      <p:sp>
        <p:nvSpPr>
          <p:cNvPr id="13" name="PlaceHolder 2"/>
          <p:cNvSpPr>
            <a:spLocks noGrp="1"/>
          </p:cNvSpPr>
          <p:nvPr>
            <p:ph/>
          </p:nvPr>
        </p:nvSpPr>
        <p:spPr>
          <a:xfrm>
            <a:off x="504360" y="1305720"/>
            <a:ext cx="9075240" cy="3746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rgbClr val="000000"/>
              </a:solidFill>
              <a:latin typeface="Calibri"/>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6"/>
          </p:nvPr>
        </p:nvSpPr>
        <p:spPr/>
        <p:txBody>
          <a:bodyPr/>
          <a:lstStyle/>
          <a:p>
            <a:fld id="{F089F36A-C5FB-4305-AD93-273B2F1C3FA8}" type="slidenum">
              <a:t>‹nº›</a:t>
            </a:fld>
            <a:endParaRPr/>
          </a:p>
        </p:txBody>
      </p:sp>
      <p:sp>
        <p:nvSpPr>
          <p:cNvPr id="6" name="PlaceHolder 5"/>
          <p:cNvSpPr>
            <a:spLocks noGrp="1"/>
          </p:cNvSpPr>
          <p:nvPr>
            <p:ph type="dt" idx="5"/>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311400" y="391320"/>
            <a:ext cx="6764760" cy="299520"/>
          </a:xfrm>
          <a:prstGeom prst="rect">
            <a:avLst/>
          </a:prstGeom>
          <a:noFill/>
          <a:ln w="0">
            <a:noFill/>
          </a:ln>
        </p:spPr>
        <p:txBody>
          <a:bodyPr lIns="0" tIns="0" rIns="0" bIns="0" anchor="ctr">
            <a:noAutofit/>
          </a:bodyPr>
          <a:lstStyle/>
          <a:p>
            <a:pPr indent="0" algn="ctr">
              <a:buNone/>
            </a:pPr>
            <a:endParaRPr lang="pt-BR" sz="1800" b="0" strike="noStrike" spc="-1">
              <a:solidFill>
                <a:srgbClr val="000000"/>
              </a:solidFill>
              <a:latin typeface="Calibri"/>
            </a:endParaRPr>
          </a:p>
        </p:txBody>
      </p:sp>
      <p:sp>
        <p:nvSpPr>
          <p:cNvPr id="21" name="PlaceHolder 2"/>
          <p:cNvSpPr>
            <a:spLocks noGrp="1"/>
          </p:cNvSpPr>
          <p:nvPr>
            <p:ph/>
          </p:nvPr>
        </p:nvSpPr>
        <p:spPr>
          <a:xfrm>
            <a:off x="504360" y="1305720"/>
            <a:ext cx="9075240" cy="3746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rgbClr val="000000"/>
              </a:solidFill>
              <a:latin typeface="Calibri"/>
            </a:endParaRPr>
          </a:p>
        </p:txBody>
      </p:sp>
      <p:sp>
        <p:nvSpPr>
          <p:cNvPr id="4" name="PlaceHolder 3"/>
          <p:cNvSpPr>
            <a:spLocks noGrp="1"/>
          </p:cNvSpPr>
          <p:nvPr>
            <p:ph type="ftr" idx="7"/>
          </p:nvPr>
        </p:nvSpPr>
        <p:spPr/>
        <p:txBody>
          <a:bodyPr/>
          <a:lstStyle/>
          <a:p>
            <a:r>
              <a:t>Footer</a:t>
            </a:r>
          </a:p>
        </p:txBody>
      </p:sp>
      <p:sp>
        <p:nvSpPr>
          <p:cNvPr id="5" name="PlaceHolder 4"/>
          <p:cNvSpPr>
            <a:spLocks noGrp="1"/>
          </p:cNvSpPr>
          <p:nvPr>
            <p:ph type="sldNum" idx="9"/>
          </p:nvPr>
        </p:nvSpPr>
        <p:spPr/>
        <p:txBody>
          <a:bodyPr/>
          <a:lstStyle/>
          <a:p>
            <a:fld id="{99FC6ACB-6F8A-4C84-9CC5-D1B87A0B250F}" type="slidenum">
              <a:t>‹nº›</a:t>
            </a:fld>
            <a:endParaRPr/>
          </a:p>
        </p:txBody>
      </p:sp>
      <p:sp>
        <p:nvSpPr>
          <p:cNvPr id="6" name="PlaceHolder 5"/>
          <p:cNvSpPr>
            <a:spLocks noGrp="1"/>
          </p:cNvSpPr>
          <p:nvPr>
            <p:ph type="dt" idx="8"/>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6" name="PlaceHolder 1"/>
          <p:cNvSpPr>
            <a:spLocks noGrp="1"/>
          </p:cNvSpPr>
          <p:nvPr>
            <p:ph type="title"/>
          </p:nvPr>
        </p:nvSpPr>
        <p:spPr>
          <a:xfrm>
            <a:off x="311400" y="391320"/>
            <a:ext cx="6764760" cy="299520"/>
          </a:xfrm>
          <a:prstGeom prst="rect">
            <a:avLst/>
          </a:prstGeom>
          <a:noFill/>
          <a:ln w="0">
            <a:noFill/>
          </a:ln>
        </p:spPr>
        <p:txBody>
          <a:bodyPr lIns="0" tIns="0" rIns="0" bIns="0" anchor="ctr">
            <a:noAutofit/>
          </a:bodyPr>
          <a:lstStyle/>
          <a:p>
            <a:pPr indent="0" algn="ctr">
              <a:buNone/>
            </a:pPr>
            <a:endParaRPr lang="pt-BR" sz="1800" b="0" strike="noStrike" spc="-1">
              <a:solidFill>
                <a:srgbClr val="000000"/>
              </a:solidFill>
              <a:latin typeface="Calibri"/>
            </a:endParaRPr>
          </a:p>
        </p:txBody>
      </p:sp>
      <p:sp>
        <p:nvSpPr>
          <p:cNvPr id="27" name="PlaceHolder 2"/>
          <p:cNvSpPr>
            <a:spLocks noGrp="1"/>
          </p:cNvSpPr>
          <p:nvPr>
            <p:ph/>
          </p:nvPr>
        </p:nvSpPr>
        <p:spPr>
          <a:xfrm>
            <a:off x="504360" y="1305720"/>
            <a:ext cx="9075240" cy="3746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rgbClr val="000000"/>
              </a:solidFill>
              <a:latin typeface="Calibri"/>
            </a:endParaRPr>
          </a:p>
        </p:txBody>
      </p:sp>
      <p:sp>
        <p:nvSpPr>
          <p:cNvPr id="4" name="PlaceHolder 3"/>
          <p:cNvSpPr>
            <a:spLocks noGrp="1"/>
          </p:cNvSpPr>
          <p:nvPr>
            <p:ph type="ftr" idx="10"/>
          </p:nvPr>
        </p:nvSpPr>
        <p:spPr/>
        <p:txBody>
          <a:bodyPr/>
          <a:lstStyle/>
          <a:p>
            <a:r>
              <a:t>Footer</a:t>
            </a:r>
          </a:p>
        </p:txBody>
      </p:sp>
      <p:sp>
        <p:nvSpPr>
          <p:cNvPr id="5" name="PlaceHolder 4"/>
          <p:cNvSpPr>
            <a:spLocks noGrp="1"/>
          </p:cNvSpPr>
          <p:nvPr>
            <p:ph type="sldNum" idx="12"/>
          </p:nvPr>
        </p:nvSpPr>
        <p:spPr/>
        <p:txBody>
          <a:bodyPr/>
          <a:lstStyle/>
          <a:p>
            <a:fld id="{4CDD9BB5-DCCC-4A34-9A7B-32658E6CAA6B}" type="slidenum">
              <a:t>‹nº›</a:t>
            </a:fld>
            <a:endParaRPr/>
          </a:p>
        </p:txBody>
      </p:sp>
      <p:sp>
        <p:nvSpPr>
          <p:cNvPr id="6" name="PlaceHolder 5"/>
          <p:cNvSpPr>
            <a:spLocks noGrp="1"/>
          </p:cNvSpPr>
          <p:nvPr>
            <p:ph type="dt" idx="1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33" name="PlaceHolder 1"/>
          <p:cNvSpPr>
            <a:spLocks noGrp="1"/>
          </p:cNvSpPr>
          <p:nvPr>
            <p:ph type="title"/>
          </p:nvPr>
        </p:nvSpPr>
        <p:spPr>
          <a:xfrm>
            <a:off x="311400" y="391320"/>
            <a:ext cx="6764760" cy="299520"/>
          </a:xfrm>
          <a:prstGeom prst="rect">
            <a:avLst/>
          </a:prstGeom>
          <a:noFill/>
          <a:ln w="0">
            <a:noFill/>
          </a:ln>
        </p:spPr>
        <p:txBody>
          <a:bodyPr lIns="0" tIns="0" rIns="0" bIns="0" anchor="ctr">
            <a:noAutofit/>
          </a:bodyPr>
          <a:lstStyle/>
          <a:p>
            <a:pPr indent="0" algn="ctr">
              <a:buNone/>
            </a:pPr>
            <a:endParaRPr lang="pt-BR" sz="1800" b="0" strike="noStrike" spc="-1">
              <a:solidFill>
                <a:srgbClr val="000000"/>
              </a:solidFill>
              <a:latin typeface="Calibri"/>
            </a:endParaRPr>
          </a:p>
        </p:txBody>
      </p:sp>
      <p:sp>
        <p:nvSpPr>
          <p:cNvPr id="34" name="PlaceHolder 2"/>
          <p:cNvSpPr>
            <a:spLocks noGrp="1"/>
          </p:cNvSpPr>
          <p:nvPr>
            <p:ph/>
          </p:nvPr>
        </p:nvSpPr>
        <p:spPr>
          <a:xfrm>
            <a:off x="504360" y="1305720"/>
            <a:ext cx="9075240" cy="3746520"/>
          </a:xfrm>
          <a:prstGeom prst="rect">
            <a:avLst/>
          </a:prstGeom>
          <a:noFill/>
          <a:ln w="0">
            <a:noFill/>
          </a:ln>
        </p:spPr>
        <p:txBody>
          <a:bodyPr lIns="0" tIns="0" rIns="0" bIns="0" anchor="t">
            <a:normAutofit/>
          </a:bodyPr>
          <a:lstStyle/>
          <a:p>
            <a:pPr indent="0">
              <a:spcBef>
                <a:spcPts val="1417"/>
              </a:spcBef>
              <a:buNone/>
            </a:pPr>
            <a:endParaRPr lang="pt-BR" sz="1800" b="0" strike="noStrike" spc="-1">
              <a:solidFill>
                <a:srgbClr val="000000"/>
              </a:solidFill>
              <a:latin typeface="Calibri"/>
            </a:endParaRPr>
          </a:p>
        </p:txBody>
      </p:sp>
      <p:sp>
        <p:nvSpPr>
          <p:cNvPr id="4" name="PlaceHolder 3"/>
          <p:cNvSpPr>
            <a:spLocks noGrp="1"/>
          </p:cNvSpPr>
          <p:nvPr>
            <p:ph type="ftr" idx="13"/>
          </p:nvPr>
        </p:nvSpPr>
        <p:spPr/>
        <p:txBody>
          <a:bodyPr/>
          <a:lstStyle/>
          <a:p>
            <a:r>
              <a:t>Footer</a:t>
            </a:r>
          </a:p>
        </p:txBody>
      </p:sp>
      <p:sp>
        <p:nvSpPr>
          <p:cNvPr id="5" name="PlaceHolder 4"/>
          <p:cNvSpPr>
            <a:spLocks noGrp="1"/>
          </p:cNvSpPr>
          <p:nvPr>
            <p:ph type="sldNum" idx="15"/>
          </p:nvPr>
        </p:nvSpPr>
        <p:spPr/>
        <p:txBody>
          <a:bodyPr/>
          <a:lstStyle/>
          <a:p>
            <a:fld id="{026732AD-409F-4B57-86B7-8FEBA1E37B53}" type="slidenum">
              <a:t>‹nº›</a:t>
            </a:fld>
            <a:endParaRPr/>
          </a:p>
        </p:txBody>
      </p:sp>
      <p:sp>
        <p:nvSpPr>
          <p:cNvPr id="6" name="PlaceHolder 5"/>
          <p:cNvSpPr>
            <a:spLocks noGrp="1"/>
          </p:cNvSpPr>
          <p:nvPr>
            <p:ph type="dt" idx="14"/>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756360" y="1759680"/>
            <a:ext cx="8570880" cy="947880"/>
          </a:xfrm>
          <a:prstGeom prst="rect">
            <a:avLst/>
          </a:prstGeom>
          <a:noFill/>
          <a:ln w="0">
            <a:noFill/>
          </a:ln>
        </p:spPr>
        <p:txBody>
          <a:bodyPr lIns="0" tIns="0" rIns="0" bIns="0" anchor="t">
            <a:noAutofit/>
          </a:bodyPr>
          <a:lstStyle/>
          <a:p>
            <a:pPr indent="0">
              <a:buNone/>
            </a:pPr>
            <a:r>
              <a:rPr lang="pt-BR" sz="1800" b="0" strike="noStrike" spc="-1">
                <a:solidFill>
                  <a:srgbClr val="000000"/>
                </a:solidFill>
                <a:latin typeface="Calibri"/>
              </a:rPr>
              <a:t>Clique para editar o formato do texto do título</a:t>
            </a:r>
          </a:p>
        </p:txBody>
      </p:sp>
      <p:sp>
        <p:nvSpPr>
          <p:cNvPr id="5" name="PlaceHolder 2"/>
          <p:cNvSpPr>
            <a:spLocks noGrp="1"/>
          </p:cNvSpPr>
          <p:nvPr>
            <p:ph type="ftr" idx="1"/>
          </p:nvPr>
        </p:nvSpPr>
        <p:spPr>
          <a:xfrm>
            <a:off x="3428640" y="5279400"/>
            <a:ext cx="3226320" cy="283320"/>
          </a:xfrm>
          <a:prstGeom prst="rect">
            <a:avLst/>
          </a:prstGeom>
          <a:noFill/>
          <a:ln w="0">
            <a:noFill/>
          </a:ln>
        </p:spPr>
        <p:txBody>
          <a:bodyPr lIns="0" tIns="0" rIns="0" bIns="0" anchor="t">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2" name="PlaceHolder 3"/>
          <p:cNvSpPr>
            <a:spLocks noGrp="1"/>
          </p:cNvSpPr>
          <p:nvPr>
            <p:ph type="dt" idx="2"/>
          </p:nvPr>
        </p:nvSpPr>
        <p:spPr>
          <a:xfrm>
            <a:off x="504360" y="5279400"/>
            <a:ext cx="2318760" cy="283320"/>
          </a:xfrm>
          <a:prstGeom prst="rect">
            <a:avLst/>
          </a:prstGeom>
          <a:noFill/>
          <a:ln w="0">
            <a:noFill/>
          </a:ln>
        </p:spPr>
        <p:txBody>
          <a:bodyPr lIns="0" tIns="0" rIns="0" bIns="0" anchor="t">
            <a:noAutofit/>
          </a:bodyPr>
          <a:lstStyle>
            <a:lvl1pPr indent="0">
              <a:lnSpc>
                <a:spcPct val="100000"/>
              </a:lnSpc>
              <a:buNone/>
              <a:defRPr lang="en-US" sz="1400" b="0" strike="noStrike" spc="-1">
                <a:solidFill>
                  <a:schemeClr val="dk1">
                    <a:tint val="75000"/>
                  </a:schemeClr>
                </a:solidFill>
                <a:latin typeface="Times New Roman"/>
              </a:defRPr>
            </a:lvl1pPr>
          </a:lstStyle>
          <a:p>
            <a:pPr indent="0">
              <a:lnSpc>
                <a:spcPct val="100000"/>
              </a:lnSpc>
              <a:buNone/>
            </a:pPr>
            <a:r>
              <a:rPr lang="en-US" sz="1400" b="0" strike="noStrike" spc="-1">
                <a:solidFill>
                  <a:schemeClr val="dk1">
                    <a:tint val="75000"/>
                  </a:schemeClr>
                </a:solidFill>
                <a:latin typeface="Times New Roman"/>
              </a:rPr>
              <a:t>&lt;data/hora&gt;</a:t>
            </a:r>
            <a:endParaRPr lang="pt-BR" sz="1400" b="0" strike="noStrike" spc="-1">
              <a:solidFill>
                <a:srgbClr val="000000"/>
              </a:solidFill>
              <a:latin typeface="Times New Roman"/>
            </a:endParaRPr>
          </a:p>
        </p:txBody>
      </p:sp>
      <p:sp>
        <p:nvSpPr>
          <p:cNvPr id="3" name="PlaceHolder 4"/>
          <p:cNvSpPr>
            <a:spLocks noGrp="1"/>
          </p:cNvSpPr>
          <p:nvPr>
            <p:ph type="sldNum" idx="3"/>
          </p:nvPr>
        </p:nvSpPr>
        <p:spPr>
          <a:xfrm>
            <a:off x="7260480" y="5279400"/>
            <a:ext cx="2318760" cy="283320"/>
          </a:xfrm>
          <a:prstGeom prst="rect">
            <a:avLst/>
          </a:prstGeom>
          <a:noFill/>
          <a:ln w="0">
            <a:noFill/>
          </a:ln>
        </p:spPr>
        <p:txBody>
          <a:bodyPr lIns="0" tIns="0" rIns="0" bIns="0" anchor="t">
            <a:noAutofit/>
          </a:bodyPr>
          <a:lstStyle>
            <a:lvl1pPr indent="0" algn="r">
              <a:lnSpc>
                <a:spcPct val="100000"/>
              </a:lnSpc>
              <a:buNone/>
              <a:defRPr lang="pt-BR" sz="1400" b="0" strike="noStrike" spc="-1">
                <a:solidFill>
                  <a:schemeClr val="dk1">
                    <a:tint val="75000"/>
                  </a:schemeClr>
                </a:solidFill>
                <a:latin typeface="Times New Roman"/>
              </a:defRPr>
            </a:lvl1pPr>
          </a:lstStyle>
          <a:p>
            <a:pPr indent="0" algn="r">
              <a:lnSpc>
                <a:spcPct val="100000"/>
              </a:lnSpc>
              <a:buNone/>
            </a:pPr>
            <a:fld id="{586A3AFF-58AA-489F-ABFF-82BDF661281A}" type="slidenum">
              <a:rPr lang="pt-BR" sz="1400" b="0" strike="noStrike" spc="-1">
                <a:solidFill>
                  <a:schemeClr val="dk1">
                    <a:tint val="75000"/>
                  </a:schemeClr>
                </a:solidFill>
                <a:latin typeface="Times New Roman"/>
              </a:rPr>
              <a:t>‹nº›</a:t>
            </a:fld>
            <a:endParaRPr lang="pt-BR"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pic>
        <p:nvPicPr>
          <p:cNvPr id="6" name="bg object 16"/>
          <p:cNvPicPr/>
          <p:nvPr/>
        </p:nvPicPr>
        <p:blipFill>
          <a:blip r:embed="rId3"/>
          <a:stretch/>
        </p:blipFill>
        <p:spPr>
          <a:xfrm>
            <a:off x="7281360" y="0"/>
            <a:ext cx="2798640" cy="5670360"/>
          </a:xfrm>
          <a:prstGeom prst="rect">
            <a:avLst/>
          </a:prstGeom>
          <a:ln w="0">
            <a:noFill/>
          </a:ln>
        </p:spPr>
      </p:pic>
      <p:sp>
        <p:nvSpPr>
          <p:cNvPr id="7" name="PlaceHolder 1"/>
          <p:cNvSpPr>
            <a:spLocks noGrp="1"/>
          </p:cNvSpPr>
          <p:nvPr>
            <p:ph type="title"/>
          </p:nvPr>
        </p:nvSpPr>
        <p:spPr>
          <a:xfrm>
            <a:off x="311400" y="391320"/>
            <a:ext cx="6764760" cy="299520"/>
          </a:xfrm>
          <a:prstGeom prst="rect">
            <a:avLst/>
          </a:prstGeom>
          <a:noFill/>
          <a:ln w="0">
            <a:noFill/>
          </a:ln>
        </p:spPr>
        <p:txBody>
          <a:bodyPr lIns="0" tIns="0" rIns="0" bIns="0" anchor="t">
            <a:noAutofit/>
          </a:bodyPr>
          <a:lstStyle/>
          <a:p>
            <a:pPr indent="0">
              <a:buNone/>
            </a:pPr>
            <a:r>
              <a:rPr lang="pt-BR" sz="1800" b="0" strike="noStrike" spc="-1">
                <a:solidFill>
                  <a:srgbClr val="000000"/>
                </a:solidFill>
                <a:latin typeface="Calibri"/>
              </a:rPr>
              <a:t>Clique para editar o formato do texto do título</a:t>
            </a:r>
          </a:p>
        </p:txBody>
      </p:sp>
      <p:sp>
        <p:nvSpPr>
          <p:cNvPr id="8" name="PlaceHolder 2"/>
          <p:cNvSpPr>
            <a:spLocks noGrp="1"/>
          </p:cNvSpPr>
          <p:nvPr>
            <p:ph type="body"/>
          </p:nvPr>
        </p:nvSpPr>
        <p:spPr>
          <a:xfrm>
            <a:off x="504360" y="1305720"/>
            <a:ext cx="9075240" cy="3746520"/>
          </a:xfrm>
          <a:prstGeom prst="rect">
            <a:avLst/>
          </a:prstGeom>
          <a:noFill/>
          <a:ln w="0">
            <a:noFill/>
          </a:ln>
        </p:spPr>
        <p:txBody>
          <a:bodyPr lIns="0" tIns="0" rIns="0" bIns="0" anchor="t">
            <a:noAutofit/>
          </a:bodyPr>
          <a:lstStyle/>
          <a:p>
            <a:pPr marL="432000" indent="-324000">
              <a:spcBef>
                <a:spcPts val="1417"/>
              </a:spcBef>
              <a:buClr>
                <a:srgbClr val="000000"/>
              </a:buClr>
              <a:buSzPct val="45000"/>
              <a:buFont typeface="Wingdings" charset="2"/>
              <a:buChar char=""/>
            </a:pPr>
            <a:r>
              <a:rPr lang="pt-BR" sz="1800" b="0" strike="noStrike" spc="-1">
                <a:solidFill>
                  <a:srgbClr val="000000"/>
                </a:solidFill>
                <a:latin typeface="Calibri"/>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rgbClr val="000000"/>
                </a:solidFill>
                <a:latin typeface="Calibri"/>
              </a:rPr>
              <a:t>2.º nível de tópicos</a:t>
            </a:r>
          </a:p>
          <a:p>
            <a:pPr marL="1296000" lvl="2" indent="-288000">
              <a:spcBef>
                <a:spcPts val="850"/>
              </a:spcBef>
              <a:buClr>
                <a:srgbClr val="000000"/>
              </a:buClr>
              <a:buSzPct val="45000"/>
              <a:buFont typeface="Wingdings" charset="2"/>
              <a:buChar char=""/>
            </a:pPr>
            <a:r>
              <a:rPr lang="pt-BR" sz="1800" b="0" strike="noStrike" spc="-1">
                <a:solidFill>
                  <a:srgbClr val="000000"/>
                </a:solidFill>
                <a:latin typeface="Calibri"/>
              </a:rPr>
              <a:t>3.º nível de tópicos</a:t>
            </a:r>
          </a:p>
          <a:p>
            <a:pPr marL="1728000" lvl="3" indent="-216000">
              <a:spcBef>
                <a:spcPts val="567"/>
              </a:spcBef>
              <a:buClr>
                <a:srgbClr val="000000"/>
              </a:buClr>
              <a:buSzPct val="75000"/>
              <a:buFont typeface="Symbol" charset="2"/>
              <a:buChar char=""/>
            </a:pPr>
            <a:r>
              <a:rPr lang="pt-BR" sz="1800" b="0" strike="noStrike" spc="-1">
                <a:solidFill>
                  <a:srgbClr val="000000"/>
                </a:solidFill>
                <a:latin typeface="Calibri"/>
              </a:rPr>
              <a:t>4.º nível de tópicos</a:t>
            </a:r>
          </a:p>
          <a:p>
            <a:pPr marL="2160000" lvl="4" indent="-216000">
              <a:spcBef>
                <a:spcPts val="283"/>
              </a:spcBef>
              <a:buClr>
                <a:srgbClr val="000000"/>
              </a:buClr>
              <a:buSzPct val="45000"/>
              <a:buFont typeface="Wingdings" charset="2"/>
              <a:buChar char=""/>
            </a:pPr>
            <a:r>
              <a:rPr lang="pt-BR" sz="1800" b="0" strike="noStrike" spc="-1">
                <a:solidFill>
                  <a:srgbClr val="000000"/>
                </a:solidFill>
                <a:latin typeface="Calibri"/>
              </a:rPr>
              <a:t>5.º nível de tópicos</a:t>
            </a:r>
          </a:p>
          <a:p>
            <a:pPr marL="2592000" lvl="5" indent="-216000">
              <a:spcBef>
                <a:spcPts val="283"/>
              </a:spcBef>
              <a:buClr>
                <a:srgbClr val="000000"/>
              </a:buClr>
              <a:buSzPct val="45000"/>
              <a:buFont typeface="Wingdings" charset="2"/>
              <a:buChar char=""/>
            </a:pPr>
            <a:r>
              <a:rPr lang="pt-BR" sz="1800" b="0" strike="noStrike" spc="-1">
                <a:solidFill>
                  <a:srgbClr val="000000"/>
                </a:solidFill>
                <a:latin typeface="Calibri"/>
              </a:rPr>
              <a:t>6.º nível de tópicos</a:t>
            </a:r>
          </a:p>
          <a:p>
            <a:pPr marL="3024000" lvl="6" indent="-216000">
              <a:spcBef>
                <a:spcPts val="283"/>
              </a:spcBef>
              <a:buClr>
                <a:srgbClr val="000000"/>
              </a:buClr>
              <a:buSzPct val="45000"/>
              <a:buFont typeface="Wingdings" charset="2"/>
              <a:buChar char=""/>
            </a:pPr>
            <a:r>
              <a:rPr lang="pt-BR" sz="1800" b="0" strike="noStrike" spc="-1">
                <a:solidFill>
                  <a:srgbClr val="000000"/>
                </a:solidFill>
                <a:latin typeface="Calibri"/>
              </a:rPr>
              <a:t>7.º nível de tópicos</a:t>
            </a:r>
          </a:p>
        </p:txBody>
      </p:sp>
      <p:sp>
        <p:nvSpPr>
          <p:cNvPr id="9" name="PlaceHolder 3"/>
          <p:cNvSpPr>
            <a:spLocks noGrp="1"/>
          </p:cNvSpPr>
          <p:nvPr>
            <p:ph type="ftr" idx="4"/>
          </p:nvPr>
        </p:nvSpPr>
        <p:spPr>
          <a:xfrm>
            <a:off x="3428640" y="5279400"/>
            <a:ext cx="3226320" cy="283320"/>
          </a:xfrm>
          <a:prstGeom prst="rect">
            <a:avLst/>
          </a:prstGeom>
          <a:noFill/>
          <a:ln w="0">
            <a:noFill/>
          </a:ln>
        </p:spPr>
        <p:txBody>
          <a:bodyPr lIns="0" tIns="0" rIns="0" bIns="0" anchor="t">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10" name="PlaceHolder 4"/>
          <p:cNvSpPr>
            <a:spLocks noGrp="1"/>
          </p:cNvSpPr>
          <p:nvPr>
            <p:ph type="dt" idx="5"/>
          </p:nvPr>
        </p:nvSpPr>
        <p:spPr>
          <a:xfrm>
            <a:off x="504360" y="5279400"/>
            <a:ext cx="2318760" cy="283320"/>
          </a:xfrm>
          <a:prstGeom prst="rect">
            <a:avLst/>
          </a:prstGeom>
          <a:noFill/>
          <a:ln w="0">
            <a:noFill/>
          </a:ln>
        </p:spPr>
        <p:txBody>
          <a:bodyPr lIns="0" tIns="0" rIns="0" bIns="0" anchor="t">
            <a:noAutofit/>
          </a:bodyPr>
          <a:lstStyle>
            <a:lvl1pPr indent="0">
              <a:lnSpc>
                <a:spcPct val="100000"/>
              </a:lnSpc>
              <a:buNone/>
              <a:defRPr lang="en-US" sz="1400" b="0" strike="noStrike" spc="-1">
                <a:solidFill>
                  <a:schemeClr val="dk1">
                    <a:tint val="75000"/>
                  </a:schemeClr>
                </a:solidFill>
                <a:latin typeface="Times New Roman"/>
              </a:defRPr>
            </a:lvl1pPr>
          </a:lstStyle>
          <a:p>
            <a:pPr indent="0">
              <a:lnSpc>
                <a:spcPct val="100000"/>
              </a:lnSpc>
              <a:buNone/>
            </a:pPr>
            <a:r>
              <a:rPr lang="en-US" sz="1400" b="0" strike="noStrike" spc="-1">
                <a:solidFill>
                  <a:schemeClr val="dk1">
                    <a:tint val="75000"/>
                  </a:schemeClr>
                </a:solidFill>
                <a:latin typeface="Times New Roman"/>
              </a:rPr>
              <a:t>&lt;data/hora&gt;</a:t>
            </a:r>
            <a:endParaRPr lang="pt-BR" sz="1400" b="0" strike="noStrike" spc="-1">
              <a:solidFill>
                <a:srgbClr val="000000"/>
              </a:solidFill>
              <a:latin typeface="Times New Roman"/>
            </a:endParaRPr>
          </a:p>
        </p:txBody>
      </p:sp>
      <p:sp>
        <p:nvSpPr>
          <p:cNvPr id="11" name="PlaceHolder 5"/>
          <p:cNvSpPr>
            <a:spLocks noGrp="1"/>
          </p:cNvSpPr>
          <p:nvPr>
            <p:ph type="sldNum" idx="6"/>
          </p:nvPr>
        </p:nvSpPr>
        <p:spPr>
          <a:xfrm>
            <a:off x="7260480" y="5279400"/>
            <a:ext cx="2318760" cy="283320"/>
          </a:xfrm>
          <a:prstGeom prst="rect">
            <a:avLst/>
          </a:prstGeom>
          <a:noFill/>
          <a:ln w="0">
            <a:noFill/>
          </a:ln>
        </p:spPr>
        <p:txBody>
          <a:bodyPr lIns="0" tIns="0" rIns="0" bIns="0" anchor="t">
            <a:noAutofit/>
          </a:bodyPr>
          <a:lstStyle>
            <a:lvl1pPr indent="0" algn="r">
              <a:lnSpc>
                <a:spcPct val="100000"/>
              </a:lnSpc>
              <a:buNone/>
              <a:defRPr lang="pt-BR" sz="1400" b="0" strike="noStrike" spc="-1">
                <a:solidFill>
                  <a:schemeClr val="dk1">
                    <a:tint val="75000"/>
                  </a:schemeClr>
                </a:solidFill>
                <a:latin typeface="Times New Roman"/>
              </a:defRPr>
            </a:lvl1pPr>
          </a:lstStyle>
          <a:p>
            <a:pPr indent="0" algn="r">
              <a:lnSpc>
                <a:spcPct val="100000"/>
              </a:lnSpc>
              <a:buNone/>
            </a:pPr>
            <a:fld id="{E534942F-2CAE-43D6-B22A-CB08F755231B}" type="slidenum">
              <a:rPr lang="pt-BR" sz="1400" b="0" strike="noStrike" spc="-1">
                <a:solidFill>
                  <a:schemeClr val="dk1">
                    <a:tint val="75000"/>
                  </a:schemeClr>
                </a:solidFill>
                <a:latin typeface="Times New Roman"/>
              </a:rPr>
              <a:t>‹nº›</a:t>
            </a:fld>
            <a:endParaRPr lang="pt-BR"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311400" y="391320"/>
            <a:ext cx="6764760" cy="299520"/>
          </a:xfrm>
          <a:prstGeom prst="rect">
            <a:avLst/>
          </a:prstGeom>
          <a:noFill/>
          <a:ln w="0">
            <a:noFill/>
          </a:ln>
        </p:spPr>
        <p:txBody>
          <a:bodyPr lIns="0" tIns="0" rIns="0" bIns="0" anchor="t">
            <a:noAutofit/>
          </a:bodyPr>
          <a:lstStyle/>
          <a:p>
            <a:pPr indent="0">
              <a:buNone/>
            </a:pPr>
            <a:r>
              <a:rPr lang="pt-BR" sz="1800" b="0" strike="noStrike" spc="-1">
                <a:solidFill>
                  <a:srgbClr val="000000"/>
                </a:solidFill>
                <a:latin typeface="Calibri"/>
              </a:rPr>
              <a:t>Clique para editar o formato do texto do título</a:t>
            </a:r>
          </a:p>
        </p:txBody>
      </p:sp>
      <p:sp>
        <p:nvSpPr>
          <p:cNvPr id="15" name="PlaceHolder 2"/>
          <p:cNvSpPr>
            <a:spLocks noGrp="1"/>
          </p:cNvSpPr>
          <p:nvPr>
            <p:ph type="body"/>
          </p:nvPr>
        </p:nvSpPr>
        <p:spPr>
          <a:xfrm>
            <a:off x="504360" y="1305720"/>
            <a:ext cx="4386240" cy="3292560"/>
          </a:xfrm>
          <a:prstGeom prst="rect">
            <a:avLst/>
          </a:prstGeom>
          <a:noFill/>
          <a:ln w="0">
            <a:noFill/>
          </a:ln>
        </p:spPr>
        <p:txBody>
          <a:bodyPr lIns="0" tIns="0" rIns="0" bIns="0" anchor="t">
            <a:noAutofit/>
          </a:bodyPr>
          <a:lstStyle/>
          <a:p>
            <a:pPr marL="432000" indent="-324000">
              <a:spcBef>
                <a:spcPts val="1417"/>
              </a:spcBef>
              <a:buClr>
                <a:srgbClr val="000000"/>
              </a:buClr>
              <a:buSzPct val="45000"/>
              <a:buFont typeface="Wingdings" charset="2"/>
              <a:buChar char=""/>
            </a:pPr>
            <a:r>
              <a:rPr lang="pt-BR" sz="1800" b="0" strike="noStrike" spc="-1">
                <a:solidFill>
                  <a:srgbClr val="000000"/>
                </a:solidFill>
                <a:latin typeface="Calibri"/>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rgbClr val="000000"/>
                </a:solidFill>
                <a:latin typeface="Calibri"/>
              </a:rPr>
              <a:t>2.º nível de tópicos</a:t>
            </a:r>
          </a:p>
          <a:p>
            <a:pPr marL="1296000" lvl="2" indent="-288000">
              <a:spcBef>
                <a:spcPts val="850"/>
              </a:spcBef>
              <a:buClr>
                <a:srgbClr val="000000"/>
              </a:buClr>
              <a:buSzPct val="45000"/>
              <a:buFont typeface="Wingdings" charset="2"/>
              <a:buChar char=""/>
            </a:pPr>
            <a:r>
              <a:rPr lang="pt-BR" sz="1800" b="0" strike="noStrike" spc="-1">
                <a:solidFill>
                  <a:srgbClr val="000000"/>
                </a:solidFill>
                <a:latin typeface="Calibri"/>
              </a:rPr>
              <a:t>3.º nível de tópicos</a:t>
            </a:r>
          </a:p>
          <a:p>
            <a:pPr marL="1728000" lvl="3" indent="-216000">
              <a:spcBef>
                <a:spcPts val="567"/>
              </a:spcBef>
              <a:buClr>
                <a:srgbClr val="000000"/>
              </a:buClr>
              <a:buSzPct val="75000"/>
              <a:buFont typeface="Symbol" charset="2"/>
              <a:buChar char=""/>
            </a:pPr>
            <a:r>
              <a:rPr lang="pt-BR" sz="1800" b="0" strike="noStrike" spc="-1">
                <a:solidFill>
                  <a:srgbClr val="000000"/>
                </a:solidFill>
                <a:latin typeface="Calibri"/>
              </a:rPr>
              <a:t>4.º nível de tópicos</a:t>
            </a:r>
          </a:p>
          <a:p>
            <a:pPr marL="2160000" lvl="4" indent="-216000">
              <a:spcBef>
                <a:spcPts val="283"/>
              </a:spcBef>
              <a:buClr>
                <a:srgbClr val="000000"/>
              </a:buClr>
              <a:buSzPct val="45000"/>
              <a:buFont typeface="Wingdings" charset="2"/>
              <a:buChar char=""/>
            </a:pPr>
            <a:r>
              <a:rPr lang="pt-BR" sz="1800" b="0" strike="noStrike" spc="-1">
                <a:solidFill>
                  <a:srgbClr val="000000"/>
                </a:solidFill>
                <a:latin typeface="Calibri"/>
              </a:rPr>
              <a:t>5.º nível de tópicos</a:t>
            </a:r>
          </a:p>
          <a:p>
            <a:pPr marL="2592000" lvl="5" indent="-216000">
              <a:spcBef>
                <a:spcPts val="283"/>
              </a:spcBef>
              <a:buClr>
                <a:srgbClr val="000000"/>
              </a:buClr>
              <a:buSzPct val="45000"/>
              <a:buFont typeface="Wingdings" charset="2"/>
              <a:buChar char=""/>
            </a:pPr>
            <a:r>
              <a:rPr lang="pt-BR" sz="1800" b="0" strike="noStrike" spc="-1">
                <a:solidFill>
                  <a:srgbClr val="000000"/>
                </a:solidFill>
                <a:latin typeface="Calibri"/>
              </a:rPr>
              <a:t>6.º nível de tópicos</a:t>
            </a:r>
          </a:p>
          <a:p>
            <a:pPr marL="3024000" lvl="6" indent="-216000">
              <a:spcBef>
                <a:spcPts val="283"/>
              </a:spcBef>
              <a:buClr>
                <a:srgbClr val="000000"/>
              </a:buClr>
              <a:buSzPct val="45000"/>
              <a:buFont typeface="Wingdings" charset="2"/>
              <a:buChar char=""/>
            </a:pPr>
            <a:r>
              <a:rPr lang="pt-BR" sz="1800" b="0" strike="noStrike" spc="-1">
                <a:solidFill>
                  <a:srgbClr val="000000"/>
                </a:solidFill>
                <a:latin typeface="Calibri"/>
              </a:rPr>
              <a:t>7.º nível de tópicos</a:t>
            </a:r>
          </a:p>
        </p:txBody>
      </p:sp>
      <p:sp>
        <p:nvSpPr>
          <p:cNvPr id="16" name="PlaceHolder 3"/>
          <p:cNvSpPr>
            <a:spLocks noGrp="1"/>
          </p:cNvSpPr>
          <p:nvPr>
            <p:ph type="body"/>
          </p:nvPr>
        </p:nvSpPr>
        <p:spPr>
          <a:xfrm>
            <a:off x="5193000" y="1305720"/>
            <a:ext cx="4386240" cy="3292560"/>
          </a:xfrm>
          <a:prstGeom prst="rect">
            <a:avLst/>
          </a:prstGeom>
          <a:noFill/>
          <a:ln w="0">
            <a:noFill/>
          </a:ln>
        </p:spPr>
        <p:txBody>
          <a:bodyPr lIns="0" tIns="0" rIns="0" bIns="0" anchor="t">
            <a:noAutofit/>
          </a:bodyPr>
          <a:lstStyle/>
          <a:p>
            <a:pPr marL="432000" indent="-324000">
              <a:spcBef>
                <a:spcPts val="1417"/>
              </a:spcBef>
              <a:buClr>
                <a:srgbClr val="000000"/>
              </a:buClr>
              <a:buSzPct val="45000"/>
              <a:buFont typeface="Wingdings" charset="2"/>
              <a:buChar char=""/>
            </a:pPr>
            <a:r>
              <a:rPr lang="pt-BR" sz="1800" b="0" strike="noStrike" spc="-1">
                <a:solidFill>
                  <a:srgbClr val="000000"/>
                </a:solidFill>
                <a:latin typeface="Calibri"/>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rgbClr val="000000"/>
                </a:solidFill>
                <a:latin typeface="Calibri"/>
              </a:rPr>
              <a:t>2.º nível de tópicos</a:t>
            </a:r>
          </a:p>
          <a:p>
            <a:pPr marL="1296000" lvl="2" indent="-288000">
              <a:spcBef>
                <a:spcPts val="850"/>
              </a:spcBef>
              <a:buClr>
                <a:srgbClr val="000000"/>
              </a:buClr>
              <a:buSzPct val="45000"/>
              <a:buFont typeface="Wingdings" charset="2"/>
              <a:buChar char=""/>
            </a:pPr>
            <a:r>
              <a:rPr lang="pt-BR" sz="1800" b="0" strike="noStrike" spc="-1">
                <a:solidFill>
                  <a:srgbClr val="000000"/>
                </a:solidFill>
                <a:latin typeface="Calibri"/>
              </a:rPr>
              <a:t>3.º nível de tópicos</a:t>
            </a:r>
          </a:p>
          <a:p>
            <a:pPr marL="1728000" lvl="3" indent="-216000">
              <a:spcBef>
                <a:spcPts val="567"/>
              </a:spcBef>
              <a:buClr>
                <a:srgbClr val="000000"/>
              </a:buClr>
              <a:buSzPct val="75000"/>
              <a:buFont typeface="Symbol" charset="2"/>
              <a:buChar char=""/>
            </a:pPr>
            <a:r>
              <a:rPr lang="pt-BR" sz="1800" b="0" strike="noStrike" spc="-1">
                <a:solidFill>
                  <a:srgbClr val="000000"/>
                </a:solidFill>
                <a:latin typeface="Calibri"/>
              </a:rPr>
              <a:t>4.º nível de tópicos</a:t>
            </a:r>
          </a:p>
          <a:p>
            <a:pPr marL="2160000" lvl="4" indent="-216000">
              <a:spcBef>
                <a:spcPts val="283"/>
              </a:spcBef>
              <a:buClr>
                <a:srgbClr val="000000"/>
              </a:buClr>
              <a:buSzPct val="45000"/>
              <a:buFont typeface="Wingdings" charset="2"/>
              <a:buChar char=""/>
            </a:pPr>
            <a:r>
              <a:rPr lang="pt-BR" sz="1800" b="0" strike="noStrike" spc="-1">
                <a:solidFill>
                  <a:srgbClr val="000000"/>
                </a:solidFill>
                <a:latin typeface="Calibri"/>
              </a:rPr>
              <a:t>5.º nível de tópicos</a:t>
            </a:r>
          </a:p>
          <a:p>
            <a:pPr marL="2592000" lvl="5" indent="-216000">
              <a:spcBef>
                <a:spcPts val="283"/>
              </a:spcBef>
              <a:buClr>
                <a:srgbClr val="000000"/>
              </a:buClr>
              <a:buSzPct val="45000"/>
              <a:buFont typeface="Wingdings" charset="2"/>
              <a:buChar char=""/>
            </a:pPr>
            <a:r>
              <a:rPr lang="pt-BR" sz="1800" b="0" strike="noStrike" spc="-1">
                <a:solidFill>
                  <a:srgbClr val="000000"/>
                </a:solidFill>
                <a:latin typeface="Calibri"/>
              </a:rPr>
              <a:t>6.º nível de tópicos</a:t>
            </a:r>
          </a:p>
          <a:p>
            <a:pPr marL="3024000" lvl="6" indent="-216000">
              <a:spcBef>
                <a:spcPts val="283"/>
              </a:spcBef>
              <a:buClr>
                <a:srgbClr val="000000"/>
              </a:buClr>
              <a:buSzPct val="45000"/>
              <a:buFont typeface="Wingdings" charset="2"/>
              <a:buChar char=""/>
            </a:pPr>
            <a:r>
              <a:rPr lang="pt-BR" sz="1800" b="0" strike="noStrike" spc="-1">
                <a:solidFill>
                  <a:srgbClr val="000000"/>
                </a:solidFill>
                <a:latin typeface="Calibri"/>
              </a:rPr>
              <a:t>7.º nível de tópicos</a:t>
            </a:r>
          </a:p>
        </p:txBody>
      </p:sp>
      <p:sp>
        <p:nvSpPr>
          <p:cNvPr id="17" name="PlaceHolder 4"/>
          <p:cNvSpPr>
            <a:spLocks noGrp="1"/>
          </p:cNvSpPr>
          <p:nvPr>
            <p:ph type="ftr" idx="7"/>
          </p:nvPr>
        </p:nvSpPr>
        <p:spPr>
          <a:xfrm>
            <a:off x="3428640" y="5279400"/>
            <a:ext cx="3226320" cy="283320"/>
          </a:xfrm>
          <a:prstGeom prst="rect">
            <a:avLst/>
          </a:prstGeom>
          <a:noFill/>
          <a:ln w="0">
            <a:noFill/>
          </a:ln>
        </p:spPr>
        <p:txBody>
          <a:bodyPr lIns="0" tIns="0" rIns="0" bIns="0" anchor="t">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18" name="PlaceHolder 5"/>
          <p:cNvSpPr>
            <a:spLocks noGrp="1"/>
          </p:cNvSpPr>
          <p:nvPr>
            <p:ph type="dt" idx="8"/>
          </p:nvPr>
        </p:nvSpPr>
        <p:spPr>
          <a:xfrm>
            <a:off x="504360" y="5279400"/>
            <a:ext cx="2318760" cy="283320"/>
          </a:xfrm>
          <a:prstGeom prst="rect">
            <a:avLst/>
          </a:prstGeom>
          <a:noFill/>
          <a:ln w="0">
            <a:noFill/>
          </a:ln>
        </p:spPr>
        <p:txBody>
          <a:bodyPr lIns="0" tIns="0" rIns="0" bIns="0" anchor="t">
            <a:noAutofit/>
          </a:bodyPr>
          <a:lstStyle>
            <a:lvl1pPr indent="0">
              <a:lnSpc>
                <a:spcPct val="100000"/>
              </a:lnSpc>
              <a:buNone/>
              <a:defRPr lang="en-US" sz="1400" b="0" strike="noStrike" spc="-1">
                <a:solidFill>
                  <a:schemeClr val="dk1">
                    <a:tint val="75000"/>
                  </a:schemeClr>
                </a:solidFill>
                <a:latin typeface="Times New Roman"/>
              </a:defRPr>
            </a:lvl1pPr>
          </a:lstStyle>
          <a:p>
            <a:pPr indent="0">
              <a:lnSpc>
                <a:spcPct val="100000"/>
              </a:lnSpc>
              <a:buNone/>
            </a:pPr>
            <a:r>
              <a:rPr lang="en-US" sz="1400" b="0" strike="noStrike" spc="-1">
                <a:solidFill>
                  <a:schemeClr val="dk1">
                    <a:tint val="75000"/>
                  </a:schemeClr>
                </a:solidFill>
                <a:latin typeface="Times New Roman"/>
              </a:rPr>
              <a:t>&lt;data/hora&gt;</a:t>
            </a:r>
            <a:endParaRPr lang="pt-BR" sz="1400" b="0" strike="noStrike" spc="-1">
              <a:solidFill>
                <a:srgbClr val="000000"/>
              </a:solidFill>
              <a:latin typeface="Times New Roman"/>
            </a:endParaRPr>
          </a:p>
        </p:txBody>
      </p:sp>
      <p:sp>
        <p:nvSpPr>
          <p:cNvPr id="19" name="PlaceHolder 6"/>
          <p:cNvSpPr>
            <a:spLocks noGrp="1"/>
          </p:cNvSpPr>
          <p:nvPr>
            <p:ph type="sldNum" idx="9"/>
          </p:nvPr>
        </p:nvSpPr>
        <p:spPr>
          <a:xfrm>
            <a:off x="7260480" y="5279400"/>
            <a:ext cx="2318760" cy="283320"/>
          </a:xfrm>
          <a:prstGeom prst="rect">
            <a:avLst/>
          </a:prstGeom>
          <a:noFill/>
          <a:ln w="0">
            <a:noFill/>
          </a:ln>
        </p:spPr>
        <p:txBody>
          <a:bodyPr lIns="0" tIns="0" rIns="0" bIns="0" anchor="t">
            <a:noAutofit/>
          </a:bodyPr>
          <a:lstStyle>
            <a:lvl1pPr indent="0" algn="r">
              <a:lnSpc>
                <a:spcPct val="100000"/>
              </a:lnSpc>
              <a:buNone/>
              <a:defRPr lang="pt-BR" sz="1400" b="0" strike="noStrike" spc="-1">
                <a:solidFill>
                  <a:schemeClr val="dk1">
                    <a:tint val="75000"/>
                  </a:schemeClr>
                </a:solidFill>
                <a:latin typeface="Times New Roman"/>
              </a:defRPr>
            </a:lvl1pPr>
          </a:lstStyle>
          <a:p>
            <a:pPr indent="0" algn="r">
              <a:lnSpc>
                <a:spcPct val="100000"/>
              </a:lnSpc>
              <a:buNone/>
            </a:pPr>
            <a:fld id="{ECE7572B-5A40-4E50-9E18-E05F415A45E7}" type="slidenum">
              <a:rPr lang="pt-BR" sz="1400" b="0" strike="noStrike" spc="-1">
                <a:solidFill>
                  <a:schemeClr val="dk1">
                    <a:tint val="75000"/>
                  </a:schemeClr>
                </a:solidFill>
                <a:latin typeface="Times New Roman"/>
              </a:rPr>
              <a:t>‹nº›</a:t>
            </a:fld>
            <a:endParaRPr lang="pt-BR"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11400" y="391320"/>
            <a:ext cx="6764760" cy="299520"/>
          </a:xfrm>
          <a:prstGeom prst="rect">
            <a:avLst/>
          </a:prstGeom>
          <a:noFill/>
          <a:ln w="0">
            <a:noFill/>
          </a:ln>
        </p:spPr>
        <p:txBody>
          <a:bodyPr lIns="0" tIns="0" rIns="0" bIns="0" anchor="t">
            <a:noAutofit/>
          </a:bodyPr>
          <a:lstStyle/>
          <a:p>
            <a:pPr indent="0">
              <a:buNone/>
            </a:pPr>
            <a:r>
              <a:rPr lang="pt-BR" sz="1800" b="0" strike="noStrike" spc="-1">
                <a:solidFill>
                  <a:srgbClr val="000000"/>
                </a:solidFill>
                <a:latin typeface="Calibri"/>
              </a:rPr>
              <a:t>Clique para editar o formato do texto do título</a:t>
            </a:r>
          </a:p>
        </p:txBody>
      </p:sp>
      <p:sp>
        <p:nvSpPr>
          <p:cNvPr id="23" name="PlaceHolder 2"/>
          <p:cNvSpPr>
            <a:spLocks noGrp="1"/>
          </p:cNvSpPr>
          <p:nvPr>
            <p:ph type="ftr" idx="10"/>
          </p:nvPr>
        </p:nvSpPr>
        <p:spPr>
          <a:xfrm>
            <a:off x="3428640" y="5279400"/>
            <a:ext cx="3226320" cy="283320"/>
          </a:xfrm>
          <a:prstGeom prst="rect">
            <a:avLst/>
          </a:prstGeom>
          <a:noFill/>
          <a:ln w="0">
            <a:noFill/>
          </a:ln>
        </p:spPr>
        <p:txBody>
          <a:bodyPr lIns="0" tIns="0" rIns="0" bIns="0" anchor="t">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24" name="PlaceHolder 3"/>
          <p:cNvSpPr>
            <a:spLocks noGrp="1"/>
          </p:cNvSpPr>
          <p:nvPr>
            <p:ph type="dt" idx="11"/>
          </p:nvPr>
        </p:nvSpPr>
        <p:spPr>
          <a:xfrm>
            <a:off x="504360" y="5279400"/>
            <a:ext cx="2318760" cy="283320"/>
          </a:xfrm>
          <a:prstGeom prst="rect">
            <a:avLst/>
          </a:prstGeom>
          <a:noFill/>
          <a:ln w="0">
            <a:noFill/>
          </a:ln>
        </p:spPr>
        <p:txBody>
          <a:bodyPr lIns="0" tIns="0" rIns="0" bIns="0" anchor="t">
            <a:noAutofit/>
          </a:bodyPr>
          <a:lstStyle>
            <a:lvl1pPr indent="0">
              <a:lnSpc>
                <a:spcPct val="100000"/>
              </a:lnSpc>
              <a:buNone/>
              <a:defRPr lang="en-US" sz="1400" b="0" strike="noStrike" spc="-1">
                <a:solidFill>
                  <a:schemeClr val="dk1">
                    <a:tint val="75000"/>
                  </a:schemeClr>
                </a:solidFill>
                <a:latin typeface="Times New Roman"/>
              </a:defRPr>
            </a:lvl1pPr>
          </a:lstStyle>
          <a:p>
            <a:pPr indent="0">
              <a:lnSpc>
                <a:spcPct val="100000"/>
              </a:lnSpc>
              <a:buNone/>
            </a:pPr>
            <a:r>
              <a:rPr lang="en-US" sz="1400" b="0" strike="noStrike" spc="-1">
                <a:solidFill>
                  <a:schemeClr val="dk1">
                    <a:tint val="75000"/>
                  </a:schemeClr>
                </a:solidFill>
                <a:latin typeface="Times New Roman"/>
              </a:rPr>
              <a:t>&lt;data/hora&gt;</a:t>
            </a:r>
            <a:endParaRPr lang="pt-BR" sz="1400" b="0" strike="noStrike" spc="-1">
              <a:solidFill>
                <a:srgbClr val="000000"/>
              </a:solidFill>
              <a:latin typeface="Times New Roman"/>
            </a:endParaRPr>
          </a:p>
        </p:txBody>
      </p:sp>
      <p:sp>
        <p:nvSpPr>
          <p:cNvPr id="25" name="PlaceHolder 4"/>
          <p:cNvSpPr>
            <a:spLocks noGrp="1"/>
          </p:cNvSpPr>
          <p:nvPr>
            <p:ph type="sldNum" idx="12"/>
          </p:nvPr>
        </p:nvSpPr>
        <p:spPr>
          <a:xfrm>
            <a:off x="7260480" y="5279400"/>
            <a:ext cx="2318760" cy="283320"/>
          </a:xfrm>
          <a:prstGeom prst="rect">
            <a:avLst/>
          </a:prstGeom>
          <a:noFill/>
          <a:ln w="0">
            <a:noFill/>
          </a:ln>
        </p:spPr>
        <p:txBody>
          <a:bodyPr lIns="0" tIns="0" rIns="0" bIns="0" anchor="t">
            <a:noAutofit/>
          </a:bodyPr>
          <a:lstStyle>
            <a:lvl1pPr indent="0" algn="r">
              <a:lnSpc>
                <a:spcPct val="100000"/>
              </a:lnSpc>
              <a:buNone/>
              <a:defRPr lang="pt-BR" sz="1400" b="0" strike="noStrike" spc="-1">
                <a:solidFill>
                  <a:schemeClr val="dk1">
                    <a:tint val="75000"/>
                  </a:schemeClr>
                </a:solidFill>
                <a:latin typeface="Times New Roman"/>
              </a:defRPr>
            </a:lvl1pPr>
          </a:lstStyle>
          <a:p>
            <a:pPr indent="0" algn="r">
              <a:lnSpc>
                <a:spcPct val="100000"/>
              </a:lnSpc>
              <a:buNone/>
            </a:pPr>
            <a:fld id="{F481303E-D1E2-47CD-9A0C-14BDDECB71E4}" type="slidenum">
              <a:rPr lang="pt-BR" sz="1400" b="0" strike="noStrike" spc="-1">
                <a:solidFill>
                  <a:schemeClr val="dk1">
                    <a:tint val="75000"/>
                  </a:schemeClr>
                </a:solidFill>
                <a:latin typeface="Times New Roman"/>
              </a:rPr>
              <a:t>‹nº›</a:t>
            </a:fld>
            <a:endParaRPr lang="pt-BR"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8" name="PlaceHolder 1"/>
          <p:cNvSpPr>
            <a:spLocks noGrp="1"/>
          </p:cNvSpPr>
          <p:nvPr>
            <p:ph type="ftr" idx="13"/>
          </p:nvPr>
        </p:nvSpPr>
        <p:spPr>
          <a:xfrm>
            <a:off x="3428640" y="5279400"/>
            <a:ext cx="3226320" cy="283320"/>
          </a:xfrm>
          <a:prstGeom prst="rect">
            <a:avLst/>
          </a:prstGeom>
          <a:noFill/>
          <a:ln w="0">
            <a:noFill/>
          </a:ln>
        </p:spPr>
        <p:txBody>
          <a:bodyPr lIns="0" tIns="0" rIns="0" bIns="0" anchor="t">
            <a:noAutofit/>
          </a:bodyPr>
          <a:lstStyle>
            <a:lvl1pPr indent="0" algn="ctr">
              <a:buNone/>
              <a:defRPr lang="pt-BR" sz="1400" b="0" strike="noStrike" spc="-1">
                <a:solidFill>
                  <a:srgbClr val="000000"/>
                </a:solidFill>
                <a:latin typeface="Times New Roman"/>
              </a:defRPr>
            </a:lvl1pPr>
          </a:lstStyle>
          <a:p>
            <a:pPr indent="0" algn="ctr">
              <a:buNone/>
            </a:pPr>
            <a:r>
              <a:rPr lang="pt-BR" sz="1400" b="0" strike="noStrike" spc="-1">
                <a:solidFill>
                  <a:srgbClr val="000000"/>
                </a:solidFill>
                <a:latin typeface="Times New Roman"/>
              </a:rPr>
              <a:t>&lt;rodapé&gt;</a:t>
            </a:r>
          </a:p>
        </p:txBody>
      </p:sp>
      <p:sp>
        <p:nvSpPr>
          <p:cNvPr id="29" name="PlaceHolder 2"/>
          <p:cNvSpPr>
            <a:spLocks noGrp="1"/>
          </p:cNvSpPr>
          <p:nvPr>
            <p:ph type="dt" idx="14"/>
          </p:nvPr>
        </p:nvSpPr>
        <p:spPr>
          <a:xfrm>
            <a:off x="504360" y="5279400"/>
            <a:ext cx="2318760" cy="283320"/>
          </a:xfrm>
          <a:prstGeom prst="rect">
            <a:avLst/>
          </a:prstGeom>
          <a:noFill/>
          <a:ln w="0">
            <a:noFill/>
          </a:ln>
        </p:spPr>
        <p:txBody>
          <a:bodyPr lIns="0" tIns="0" rIns="0" bIns="0" anchor="t">
            <a:noAutofit/>
          </a:bodyPr>
          <a:lstStyle>
            <a:lvl1pPr indent="0">
              <a:lnSpc>
                <a:spcPct val="100000"/>
              </a:lnSpc>
              <a:buNone/>
              <a:defRPr lang="en-US" sz="1400" b="0" strike="noStrike" spc="-1">
                <a:solidFill>
                  <a:schemeClr val="dk1">
                    <a:tint val="75000"/>
                  </a:schemeClr>
                </a:solidFill>
                <a:latin typeface="Times New Roman"/>
              </a:defRPr>
            </a:lvl1pPr>
          </a:lstStyle>
          <a:p>
            <a:pPr indent="0">
              <a:lnSpc>
                <a:spcPct val="100000"/>
              </a:lnSpc>
              <a:buNone/>
            </a:pPr>
            <a:r>
              <a:rPr lang="en-US" sz="1400" b="0" strike="noStrike" spc="-1">
                <a:solidFill>
                  <a:schemeClr val="dk1">
                    <a:tint val="75000"/>
                  </a:schemeClr>
                </a:solidFill>
                <a:latin typeface="Times New Roman"/>
              </a:rPr>
              <a:t>&lt;data/hora&gt;</a:t>
            </a:r>
            <a:endParaRPr lang="pt-BR" sz="1400" b="0" strike="noStrike" spc="-1">
              <a:solidFill>
                <a:srgbClr val="000000"/>
              </a:solidFill>
              <a:latin typeface="Times New Roman"/>
            </a:endParaRPr>
          </a:p>
        </p:txBody>
      </p:sp>
      <p:sp>
        <p:nvSpPr>
          <p:cNvPr id="30" name="PlaceHolder 3"/>
          <p:cNvSpPr>
            <a:spLocks noGrp="1"/>
          </p:cNvSpPr>
          <p:nvPr>
            <p:ph type="sldNum" idx="15"/>
          </p:nvPr>
        </p:nvSpPr>
        <p:spPr>
          <a:xfrm>
            <a:off x="7260480" y="5279400"/>
            <a:ext cx="2318760" cy="283320"/>
          </a:xfrm>
          <a:prstGeom prst="rect">
            <a:avLst/>
          </a:prstGeom>
          <a:noFill/>
          <a:ln w="0">
            <a:noFill/>
          </a:ln>
        </p:spPr>
        <p:txBody>
          <a:bodyPr lIns="0" tIns="0" rIns="0" bIns="0" anchor="t">
            <a:noAutofit/>
          </a:bodyPr>
          <a:lstStyle>
            <a:lvl1pPr indent="0" algn="r">
              <a:lnSpc>
                <a:spcPct val="100000"/>
              </a:lnSpc>
              <a:buNone/>
              <a:defRPr lang="pt-BR" sz="1400" b="0" strike="noStrike" spc="-1">
                <a:solidFill>
                  <a:schemeClr val="dk1">
                    <a:tint val="75000"/>
                  </a:schemeClr>
                </a:solidFill>
                <a:latin typeface="Times New Roman"/>
              </a:defRPr>
            </a:lvl1pPr>
          </a:lstStyle>
          <a:p>
            <a:pPr indent="0" algn="r">
              <a:lnSpc>
                <a:spcPct val="100000"/>
              </a:lnSpc>
              <a:buNone/>
            </a:pPr>
            <a:fld id="{50EFFFDB-9C2E-4D3B-AEDC-0839FC9EEBCE}" type="slidenum">
              <a:rPr lang="pt-BR" sz="1400" b="0" strike="noStrike" spc="-1">
                <a:solidFill>
                  <a:schemeClr val="dk1">
                    <a:tint val="75000"/>
                  </a:schemeClr>
                </a:solidFill>
                <a:latin typeface="Times New Roman"/>
              </a:rPr>
              <a:t>‹nº›</a:t>
            </a:fld>
            <a:endParaRPr lang="pt-BR" sz="1400" b="0" strike="noStrike" spc="-1">
              <a:solidFill>
                <a:srgbClr val="000000"/>
              </a:solidFill>
              <a:latin typeface="Times New Roman"/>
            </a:endParaRPr>
          </a:p>
        </p:txBody>
      </p:sp>
      <p:sp>
        <p:nvSpPr>
          <p:cNvPr id="31" name="PlaceHolder 4"/>
          <p:cNvSpPr>
            <a:spLocks noGrp="1"/>
          </p:cNvSpPr>
          <p:nvPr>
            <p:ph type="title"/>
          </p:nvPr>
        </p:nvSpPr>
        <p:spPr>
          <a:xfrm>
            <a:off x="504000" y="226440"/>
            <a:ext cx="9074880" cy="947520"/>
          </a:xfrm>
          <a:prstGeom prst="rect">
            <a:avLst/>
          </a:prstGeom>
          <a:noFill/>
          <a:ln w="0">
            <a:noFill/>
          </a:ln>
        </p:spPr>
        <p:txBody>
          <a:bodyPr lIns="0" tIns="0" rIns="0" bIns="0" anchor="ctr">
            <a:noAutofit/>
          </a:bodyPr>
          <a:lstStyle/>
          <a:p>
            <a:pPr indent="0" algn="ctr">
              <a:buNone/>
            </a:pPr>
            <a:r>
              <a:rPr lang="pt-BR" sz="1800" b="0" strike="noStrike" spc="-1">
                <a:solidFill>
                  <a:srgbClr val="000000"/>
                </a:solidFill>
                <a:latin typeface="Calibri"/>
              </a:rPr>
              <a:t>Clique para editar o formato do texto do título</a:t>
            </a:r>
          </a:p>
        </p:txBody>
      </p:sp>
      <p:sp>
        <p:nvSpPr>
          <p:cNvPr id="32" name="PlaceHolder 5"/>
          <p:cNvSpPr>
            <a:spLocks noGrp="1"/>
          </p:cNvSpPr>
          <p:nvPr>
            <p:ph type="body"/>
          </p:nvPr>
        </p:nvSpPr>
        <p:spPr>
          <a:xfrm>
            <a:off x="504000" y="1328040"/>
            <a:ext cx="9074880" cy="329220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1800" b="0" strike="noStrike" spc="-1">
                <a:solidFill>
                  <a:srgbClr val="000000"/>
                </a:solidFill>
                <a:latin typeface="Calibri"/>
              </a:rPr>
              <a:t>Clique para editar o formato de texto dos tópicos</a:t>
            </a:r>
          </a:p>
          <a:p>
            <a:pPr marL="864000" lvl="1" indent="-324000">
              <a:spcBef>
                <a:spcPts val="1134"/>
              </a:spcBef>
              <a:buClr>
                <a:srgbClr val="000000"/>
              </a:buClr>
              <a:buSzPct val="75000"/>
              <a:buFont typeface="Symbol" charset="2"/>
              <a:buChar char=""/>
            </a:pPr>
            <a:r>
              <a:rPr lang="pt-BR" sz="1800" b="0" strike="noStrike" spc="-1">
                <a:solidFill>
                  <a:srgbClr val="000000"/>
                </a:solidFill>
                <a:latin typeface="Calibri"/>
              </a:rPr>
              <a:t>2.º nível de tópicos</a:t>
            </a:r>
          </a:p>
          <a:p>
            <a:pPr marL="1296000" lvl="2" indent="-288000">
              <a:spcBef>
                <a:spcPts val="850"/>
              </a:spcBef>
              <a:buClr>
                <a:srgbClr val="000000"/>
              </a:buClr>
              <a:buSzPct val="45000"/>
              <a:buFont typeface="Wingdings" charset="2"/>
              <a:buChar char=""/>
            </a:pPr>
            <a:r>
              <a:rPr lang="pt-BR" sz="1800" b="0" strike="noStrike" spc="-1">
                <a:solidFill>
                  <a:srgbClr val="000000"/>
                </a:solidFill>
                <a:latin typeface="Calibri"/>
              </a:rPr>
              <a:t>3.º nível de tópicos</a:t>
            </a:r>
          </a:p>
          <a:p>
            <a:pPr marL="1728000" lvl="3" indent="-216000">
              <a:spcBef>
                <a:spcPts val="567"/>
              </a:spcBef>
              <a:buClr>
                <a:srgbClr val="000000"/>
              </a:buClr>
              <a:buSzPct val="75000"/>
              <a:buFont typeface="Symbol" charset="2"/>
              <a:buChar char=""/>
            </a:pPr>
            <a:r>
              <a:rPr lang="pt-BR" sz="1800" b="0" strike="noStrike" spc="-1">
                <a:solidFill>
                  <a:srgbClr val="000000"/>
                </a:solidFill>
                <a:latin typeface="Calibri"/>
              </a:rPr>
              <a:t>4.º nível de tópicos</a:t>
            </a:r>
          </a:p>
          <a:p>
            <a:pPr marL="2160000" lvl="4" indent="-216000">
              <a:spcBef>
                <a:spcPts val="283"/>
              </a:spcBef>
              <a:buClr>
                <a:srgbClr val="000000"/>
              </a:buClr>
              <a:buSzPct val="45000"/>
              <a:buFont typeface="Wingdings" charset="2"/>
              <a:buChar char=""/>
            </a:pPr>
            <a:r>
              <a:rPr lang="pt-BR" sz="2000" b="0" strike="noStrike" spc="-1">
                <a:solidFill>
                  <a:srgbClr val="000000"/>
                </a:solidFill>
                <a:latin typeface="Calibri"/>
              </a:rPr>
              <a:t>5.º nível de tópicos</a:t>
            </a:r>
          </a:p>
          <a:p>
            <a:pPr marL="2592000" lvl="5" indent="-216000">
              <a:spcBef>
                <a:spcPts val="283"/>
              </a:spcBef>
              <a:buClr>
                <a:srgbClr val="000000"/>
              </a:buClr>
              <a:buSzPct val="45000"/>
              <a:buFont typeface="Wingdings" charset="2"/>
              <a:buChar char=""/>
            </a:pPr>
            <a:r>
              <a:rPr lang="pt-BR" sz="2000" b="0" strike="noStrike" spc="-1">
                <a:solidFill>
                  <a:srgbClr val="000000"/>
                </a:solidFill>
                <a:latin typeface="Calibri"/>
              </a:rPr>
              <a:t>6.º nível de tópicos</a:t>
            </a:r>
          </a:p>
          <a:p>
            <a:pPr marL="3024000" lvl="6" indent="-216000">
              <a:spcBef>
                <a:spcPts val="283"/>
              </a:spcBef>
              <a:buClr>
                <a:srgbClr val="000000"/>
              </a:buClr>
              <a:buSzPct val="45000"/>
              <a:buFont typeface="Wingdings" charset="2"/>
              <a:buChar char=""/>
            </a:pPr>
            <a:r>
              <a:rPr lang="pt-BR" sz="2000" b="0" strike="noStrike" spc="-1">
                <a:solidFill>
                  <a:srgbClr val="000000"/>
                </a:solidFill>
                <a:latin typeface="Calibri"/>
              </a:rPr>
              <a:t>7.º nível de tópicos</a:t>
            </a:r>
          </a:p>
        </p:txBody>
      </p:sp>
    </p:spTree>
  </p:cSld>
  <p:clrMap bg1="lt1" tx1="dk1" bg2="lt2" tx2="dk2" accent1="accent1" accent2="accent2" accent3="accent3" accent4="accent4" accent5="accent5" accent6="accent6" hlink="hlink" folHlink="folHlink"/>
  <p:sldLayoutIdLst>
    <p:sldLayoutId id="214748365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object 2"/>
          <p:cNvPicPr/>
          <p:nvPr/>
        </p:nvPicPr>
        <p:blipFill>
          <a:blip r:embed="rId2"/>
          <a:stretch/>
        </p:blipFill>
        <p:spPr>
          <a:xfrm>
            <a:off x="0" y="0"/>
            <a:ext cx="10080360" cy="567036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PlaceHolder 1"/>
          <p:cNvSpPr>
            <a:spLocks noGrp="1"/>
          </p:cNvSpPr>
          <p:nvPr>
            <p:ph type="title"/>
          </p:nvPr>
        </p:nvSpPr>
        <p:spPr>
          <a:xfrm>
            <a:off x="311400" y="391320"/>
            <a:ext cx="6764760" cy="960480"/>
          </a:xfrm>
          <a:prstGeom prst="rect">
            <a:avLst/>
          </a:prstGeom>
          <a:noFill/>
          <a:ln w="0">
            <a:noFill/>
          </a:ln>
        </p:spPr>
        <p:txBody>
          <a:bodyPr lIns="0" tIns="12600" rIns="0" bIns="0" anchor="t">
            <a:noAutofit/>
          </a:bodyPr>
          <a:lstStyle/>
          <a:p>
            <a:pPr indent="0" algn="ctr">
              <a:lnSpc>
                <a:spcPct val="100000"/>
              </a:lnSpc>
              <a:buNone/>
            </a:pPr>
            <a:r>
              <a:rPr lang="pt-BR" sz="1000" b="1" strike="noStrike" spc="-1">
                <a:solidFill>
                  <a:schemeClr val="dk1"/>
                </a:solidFill>
                <a:latin typeface="Arial"/>
              </a:rPr>
              <a:t>Programa 56 -Desenvolvimento da Infraestrutura do Norte e Nordeste de Minas Gerais</a:t>
            </a:r>
            <a:br>
              <a:rPr sz="1000"/>
            </a:br>
            <a:r>
              <a:rPr lang="pt-BR" sz="1000" b="1" strike="noStrike" spc="-1">
                <a:solidFill>
                  <a:schemeClr val="dk1"/>
                </a:solidFill>
                <a:latin typeface="Arial"/>
              </a:rPr>
              <a:t>1025 – Promoção do acesso a equipamentos de armazenagem e distribuição de recursos hídricos do Norte e Nordeste de Minas Gerais: </a:t>
            </a:r>
            <a:br>
              <a:rPr sz="1100"/>
            </a:br>
            <a:endParaRPr lang="pt-BR" sz="1000" b="0" strike="noStrike" spc="-1">
              <a:solidFill>
                <a:srgbClr val="000000"/>
              </a:solidFill>
              <a:latin typeface="Calibri"/>
            </a:endParaRPr>
          </a:p>
        </p:txBody>
      </p:sp>
      <p:sp>
        <p:nvSpPr>
          <p:cNvPr id="82" name="Retângulo 5"/>
          <p:cNvSpPr/>
          <p:nvPr/>
        </p:nvSpPr>
        <p:spPr>
          <a:xfrm>
            <a:off x="311400" y="2305080"/>
            <a:ext cx="7467120" cy="29854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endParaRPr lang="pt-BR" sz="1800" b="0" strike="noStrike" spc="-1">
              <a:solidFill>
                <a:srgbClr val="000000"/>
              </a:solidFill>
              <a:latin typeface="Arial"/>
            </a:endParaRPr>
          </a:p>
          <a:p>
            <a:pPr algn="just">
              <a:lnSpc>
                <a:spcPct val="100000"/>
              </a:lnSpc>
            </a:pPr>
            <a:r>
              <a:rPr lang="pt-BR" sz="1800" b="0" strike="noStrike" spc="-1">
                <a:solidFill>
                  <a:srgbClr val="B71C1C"/>
                </a:solidFill>
                <a:latin typeface="Calibri"/>
              </a:rPr>
              <a:t>» </a:t>
            </a:r>
            <a:r>
              <a:rPr lang="pt-BR" sz="1800" b="1" strike="noStrike" spc="-1">
                <a:solidFill>
                  <a:srgbClr val="000000"/>
                </a:solidFill>
                <a:latin typeface="Calibri"/>
              </a:rPr>
              <a:t>Kit Irrigação: </a:t>
            </a:r>
            <a:endParaRPr lang="pt-BR" sz="1800" b="0" strike="noStrike" spc="-1">
              <a:solidFill>
                <a:srgbClr val="000000"/>
              </a:solidFill>
              <a:latin typeface="Arial"/>
            </a:endParaRPr>
          </a:p>
          <a:p>
            <a:pPr algn="just">
              <a:lnSpc>
                <a:spcPct val="100000"/>
              </a:lnSpc>
            </a:pPr>
            <a:endParaRPr lang="pt-BR" sz="1200" b="0" strike="noStrike" spc="-1">
              <a:solidFill>
                <a:srgbClr val="000000"/>
              </a:solidFill>
              <a:latin typeface="Arial"/>
            </a:endParaRPr>
          </a:p>
          <a:p>
            <a:pPr algn="just">
              <a:lnSpc>
                <a:spcPct val="100000"/>
              </a:lnSpc>
            </a:pPr>
            <a:r>
              <a:rPr lang="pt-BR" sz="1200" b="0" strike="noStrike" spc="-1">
                <a:solidFill>
                  <a:srgbClr val="000000"/>
                </a:solidFill>
                <a:latin typeface="Arial"/>
              </a:rPr>
              <a:t>	Distribuição de Kits de Irrigação para agricultores familiares dos municípios que compõem a área de abrangência do IDENE. </a:t>
            </a:r>
          </a:p>
          <a:p>
            <a:pPr algn="just">
              <a:lnSpc>
                <a:spcPct val="100000"/>
              </a:lnSpc>
            </a:pPr>
            <a:r>
              <a:rPr lang="pt-BR" sz="1400" b="0" strike="noStrike" spc="-1">
                <a:solidFill>
                  <a:srgbClr val="000000"/>
                </a:solidFill>
                <a:latin typeface="Arial"/>
              </a:rPr>
              <a:t>O  </a:t>
            </a:r>
            <a:r>
              <a:rPr lang="pt-BR" sz="1200" b="0" strike="noStrike" spc="-1">
                <a:solidFill>
                  <a:srgbClr val="000000"/>
                </a:solidFill>
                <a:latin typeface="Arial"/>
              </a:rPr>
              <a:t>é minimizar as dificuldades enfrentadas no processo produtivo da agricultura familiar, incentivando a produção de alimentos para o próprio consumo e para comercialização.</a:t>
            </a:r>
          </a:p>
          <a:p>
            <a:pPr algn="just">
              <a:lnSpc>
                <a:spcPct val="100000"/>
              </a:lnSpc>
            </a:pPr>
            <a:endParaRPr lang="pt-BR" sz="1200" b="0" strike="noStrike" spc="-1">
              <a:solidFill>
                <a:srgbClr val="000000"/>
              </a:solidFill>
              <a:latin typeface="Arial"/>
            </a:endParaRPr>
          </a:p>
          <a:p>
            <a:pPr algn="just">
              <a:lnSpc>
                <a:spcPct val="100000"/>
              </a:lnSpc>
            </a:pPr>
            <a:r>
              <a:rPr lang="pt-BR" sz="1800" b="0" strike="noStrike" spc="-1">
                <a:solidFill>
                  <a:srgbClr val="B71C1C"/>
                </a:solidFill>
                <a:latin typeface="Calibri"/>
              </a:rPr>
              <a:t>» </a:t>
            </a:r>
            <a:r>
              <a:rPr lang="pt-BR" sz="1800" b="1" strike="noStrike" spc="-1">
                <a:solidFill>
                  <a:srgbClr val="000000"/>
                </a:solidFill>
                <a:latin typeface="Calibri"/>
              </a:rPr>
              <a:t>Caixas e Tubos: </a:t>
            </a:r>
            <a:endParaRPr lang="pt-BR" sz="1800" b="0" strike="noStrike" spc="-1">
              <a:solidFill>
                <a:srgbClr val="000000"/>
              </a:solidFill>
              <a:latin typeface="Arial"/>
            </a:endParaRPr>
          </a:p>
          <a:p>
            <a:pPr>
              <a:lnSpc>
                <a:spcPct val="100000"/>
              </a:lnSpc>
            </a:pPr>
            <a:endParaRPr lang="pt-BR" sz="1200" b="0" strike="noStrike" spc="-1">
              <a:solidFill>
                <a:srgbClr val="000000"/>
              </a:solidFill>
              <a:latin typeface="Arial"/>
            </a:endParaRPr>
          </a:p>
          <a:p>
            <a:pPr algn="just">
              <a:lnSpc>
                <a:spcPct val="100000"/>
              </a:lnSpc>
            </a:pPr>
            <a:r>
              <a:rPr lang="pt-BR" sz="1200" b="0" strike="noStrike" spc="-1">
                <a:solidFill>
                  <a:srgbClr val="000000"/>
                </a:solidFill>
                <a:latin typeface="Arial"/>
              </a:rPr>
              <a:t>	O projeto consiste na aquisição de tubos e caixas d'água de PVC com o objetivo de mitigar os efeitos da seca/estiagem, nos municípios da área de abrangência do IDENE, contribuindo para a oferta de água para consumo das famílias e produção agroalimentar.</a:t>
            </a:r>
          </a:p>
          <a:p>
            <a:pPr>
              <a:lnSpc>
                <a:spcPct val="100000"/>
              </a:lnSpc>
            </a:pPr>
            <a:endParaRPr lang="pt-BR" sz="1400" b="0" strike="noStrike" spc="-1">
              <a:solidFill>
                <a:srgbClr val="000000"/>
              </a:solidFill>
              <a:latin typeface="Arial"/>
            </a:endParaRPr>
          </a:p>
        </p:txBody>
      </p:sp>
      <p:sp>
        <p:nvSpPr>
          <p:cNvPr id="83" name="Retângulo 2"/>
          <p:cNvSpPr/>
          <p:nvPr/>
        </p:nvSpPr>
        <p:spPr>
          <a:xfrm>
            <a:off x="311400" y="1154880"/>
            <a:ext cx="7397280" cy="806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br>
              <a:rPr sz="1100"/>
            </a:br>
            <a:r>
              <a:rPr lang="pt-BR" sz="1800" b="1" strike="noStrike" spc="-1">
                <a:solidFill>
                  <a:srgbClr val="C00000"/>
                </a:solidFill>
                <a:latin typeface="Calibri"/>
              </a:rPr>
              <a:t>PROMOÇÃO DE ACESSO A EQUIPAMENTOS DE ARMAZENAMENTO E DISTRIBUIÇÃO DE RECURSOS HÍDRICOS</a:t>
            </a:r>
            <a:endParaRPr lang="pt-BR" sz="1800" b="0" strike="noStrike" spc="-1">
              <a:solidFill>
                <a:srgbClr val="000000"/>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Retângulo 3"/>
          <p:cNvSpPr/>
          <p:nvPr/>
        </p:nvSpPr>
        <p:spPr>
          <a:xfrm>
            <a:off x="291960" y="247680"/>
            <a:ext cx="6940080" cy="760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pt-BR" sz="1100" b="1" strike="noStrike" spc="-1">
                <a:solidFill>
                  <a:schemeClr val="dk1"/>
                </a:solidFill>
                <a:latin typeface="Arial"/>
              </a:rPr>
              <a:t>Programa 56 - Desenvolvimento da Infraestrutura de armazenagem e distribuição de recursos hídricos do Norte e Nordeste de Minas Gerais</a:t>
            </a:r>
            <a:br>
              <a:rPr sz="1100"/>
            </a:br>
            <a:br>
              <a:rPr sz="1100"/>
            </a:br>
            <a:endParaRPr lang="pt-BR" sz="1100" b="0" strike="noStrike" spc="-1">
              <a:solidFill>
                <a:srgbClr val="000000"/>
              </a:solidFill>
              <a:latin typeface="Arial"/>
            </a:endParaRPr>
          </a:p>
        </p:txBody>
      </p:sp>
      <p:graphicFrame>
        <p:nvGraphicFramePr>
          <p:cNvPr id="85" name="Tabela 4"/>
          <p:cNvGraphicFramePr/>
          <p:nvPr/>
        </p:nvGraphicFramePr>
        <p:xfrm>
          <a:off x="291960" y="3524400"/>
          <a:ext cx="7416360" cy="1665960"/>
        </p:xfrm>
        <a:graphic>
          <a:graphicData uri="http://schemas.openxmlformats.org/drawingml/2006/table">
            <a:tbl>
              <a:tblPr/>
              <a:tblGrid>
                <a:gridCol w="2235240">
                  <a:extLst>
                    <a:ext uri="{9D8B030D-6E8A-4147-A177-3AD203B41FA5}">
                      <a16:colId xmlns:a16="http://schemas.microsoft.com/office/drawing/2014/main" val="20000"/>
                    </a:ext>
                  </a:extLst>
                </a:gridCol>
                <a:gridCol w="2819160">
                  <a:extLst>
                    <a:ext uri="{9D8B030D-6E8A-4147-A177-3AD203B41FA5}">
                      <a16:colId xmlns:a16="http://schemas.microsoft.com/office/drawing/2014/main" val="20001"/>
                    </a:ext>
                  </a:extLst>
                </a:gridCol>
                <a:gridCol w="2361960">
                  <a:extLst>
                    <a:ext uri="{9D8B030D-6E8A-4147-A177-3AD203B41FA5}">
                      <a16:colId xmlns:a16="http://schemas.microsoft.com/office/drawing/2014/main" val="20002"/>
                    </a:ext>
                  </a:extLst>
                </a:gridCol>
              </a:tblGrid>
              <a:tr h="838080">
                <a:tc gridSpan="3">
                  <a:txBody>
                    <a:bodyPr/>
                    <a:lstStyle/>
                    <a:p>
                      <a:pPr algn="ctr">
                        <a:lnSpc>
                          <a:spcPct val="100000"/>
                        </a:lnSpc>
                      </a:pPr>
                      <a:r>
                        <a:rPr lang="pt-BR" sz="1400" b="1" strike="noStrike" spc="-1">
                          <a:solidFill>
                            <a:srgbClr val="000000"/>
                          </a:solidFill>
                          <a:latin typeface="Calibri"/>
                        </a:rPr>
                        <a:t>AÇÃO 1025 - Promoção do acesso a equipamentos de armazenagem e distribuição de recursos hídricos no Norte e Nordeste de Minas Gerais</a:t>
                      </a:r>
                      <a:br>
                        <a:rPr sz="1400"/>
                      </a:br>
                      <a:endParaRPr lang="pt-BR" sz="14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hMerge="1">
                  <a:txBody>
                    <a:bodyPr/>
                    <a:lstStyle/>
                    <a:p>
                      <a:endParaRPr lang="pt-BR" sz="1800" b="0" strike="noStrike" spc="-1">
                        <a:solidFill>
                          <a:srgbClr val="000000"/>
                        </a:solidFill>
                        <a:latin typeface="Arial"/>
                      </a:endParaRPr>
                    </a:p>
                  </a:txBody>
                  <a:tcPr marL="90000" marR="90000">
                    <a:lnL>
                      <a:noFill/>
                    </a:lnL>
                    <a:lnR>
                      <a:noFill/>
                    </a:lnR>
                    <a:lnT>
                      <a:noFill/>
                    </a:lnT>
                    <a:lnB>
                      <a:noFill/>
                    </a:lnB>
                    <a:solidFill>
                      <a:srgbClr val="729FCF"/>
                    </a:solidFill>
                  </a:tcPr>
                </a:tc>
                <a:tc hMerge="1">
                  <a:txBody>
                    <a:bodyPr/>
                    <a:lstStyle/>
                    <a:p>
                      <a:endParaRPr lang="pt-BR"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0"/>
                  </a:ext>
                </a:extLst>
              </a:tr>
              <a:tr h="169200">
                <a:tc>
                  <a:txBody>
                    <a:bodyPr/>
                    <a:lstStyle/>
                    <a:p>
                      <a:pPr algn="ctr">
                        <a:lnSpc>
                          <a:spcPct val="100000"/>
                        </a:lnSpc>
                      </a:pPr>
                      <a:r>
                        <a:rPr lang="pt-BR" sz="1100" b="1" strike="noStrike" spc="-1">
                          <a:solidFill>
                            <a:srgbClr val="000000"/>
                          </a:solidFill>
                          <a:latin typeface="Calibri"/>
                        </a:rPr>
                        <a:t> </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a:txBody>
                    <a:bodyPr/>
                    <a:lstStyle/>
                    <a:p>
                      <a:pPr algn="ctr">
                        <a:lnSpc>
                          <a:spcPct val="100000"/>
                        </a:lnSpc>
                      </a:pPr>
                      <a:r>
                        <a:rPr lang="pt-BR" sz="1100" b="1" strike="noStrike" spc="-1">
                          <a:solidFill>
                            <a:srgbClr val="000000"/>
                          </a:solidFill>
                          <a:latin typeface="Calibri"/>
                        </a:rPr>
                        <a:t>Executado até set/25</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a:txBody>
                    <a:bodyPr/>
                    <a:lstStyle/>
                    <a:p>
                      <a:pPr algn="ctr">
                        <a:lnSpc>
                          <a:spcPct val="100000"/>
                        </a:lnSpc>
                      </a:pPr>
                      <a:r>
                        <a:rPr lang="pt-BR" sz="1100" b="1" strike="noStrike" spc="-1">
                          <a:solidFill>
                            <a:srgbClr val="000000"/>
                          </a:solidFill>
                          <a:latin typeface="Calibri"/>
                        </a:rPr>
                        <a:t>Previsão no ano de 2026</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extLst>
                  <a:ext uri="{0D108BD9-81ED-4DB2-BD59-A6C34878D82A}">
                    <a16:rowId xmlns:a16="http://schemas.microsoft.com/office/drawing/2014/main" val="10001"/>
                  </a:ext>
                </a:extLst>
              </a:tr>
              <a:tr h="568800">
                <a:tc>
                  <a:txBody>
                    <a:bodyPr/>
                    <a:lstStyle/>
                    <a:p>
                      <a:pPr algn="ctr">
                        <a:lnSpc>
                          <a:spcPct val="100000"/>
                        </a:lnSpc>
                      </a:pPr>
                      <a:r>
                        <a:rPr lang="pt-BR" sz="1100" b="1" strike="noStrike" spc="-1">
                          <a:solidFill>
                            <a:srgbClr val="000000"/>
                          </a:solidFill>
                          <a:latin typeface="Calibri"/>
                        </a:rPr>
                        <a:t>Recursos Estado</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a:txBody>
                    <a:bodyPr/>
                    <a:lstStyle/>
                    <a:p>
                      <a:pPr algn="ctr">
                        <a:lnSpc>
                          <a:spcPct val="100000"/>
                        </a:lnSpc>
                      </a:pPr>
                      <a:r>
                        <a:rPr lang="pt-BR" sz="1100" b="0" strike="noStrike" spc="-1">
                          <a:solidFill>
                            <a:schemeClr val="dk1"/>
                          </a:solidFill>
                          <a:latin typeface="Calibri"/>
                        </a:rPr>
                        <a:t>4.609 Caixas D’agua</a:t>
                      </a:r>
                      <a:endParaRPr lang="pt-BR" sz="1100" b="0" strike="noStrike" spc="-1">
                        <a:solidFill>
                          <a:srgbClr val="000000"/>
                        </a:solidFill>
                        <a:latin typeface="Arial"/>
                      </a:endParaRPr>
                    </a:p>
                    <a:p>
                      <a:pPr algn="ctr">
                        <a:lnSpc>
                          <a:spcPct val="100000"/>
                        </a:lnSpc>
                      </a:pPr>
                      <a:r>
                        <a:rPr lang="pt-BR" sz="1100" b="0" strike="noStrike" spc="-1">
                          <a:solidFill>
                            <a:schemeClr val="dk1"/>
                          </a:solidFill>
                          <a:latin typeface="Calibri"/>
                        </a:rPr>
                        <a:t>21.257 Tubos de PVC</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a:txBody>
                    <a:bodyPr/>
                    <a:lstStyle/>
                    <a:p>
                      <a:pPr algn="ctr">
                        <a:lnSpc>
                          <a:spcPct val="100000"/>
                        </a:lnSpc>
                      </a:pPr>
                      <a:r>
                        <a:rPr lang="pt-BR" sz="1100" b="0" strike="noStrike" spc="-1">
                          <a:solidFill>
                            <a:srgbClr val="000000"/>
                          </a:solidFill>
                          <a:latin typeface="Calibri"/>
                        </a:rPr>
                        <a:t> 3700 itens</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extLst>
                  <a:ext uri="{0D108BD9-81ED-4DB2-BD59-A6C34878D82A}">
                    <a16:rowId xmlns:a16="http://schemas.microsoft.com/office/drawing/2014/main" val="10002"/>
                  </a:ext>
                </a:extLst>
              </a:tr>
            </a:tbl>
          </a:graphicData>
        </a:graphic>
      </p:graphicFrame>
      <p:graphicFrame>
        <p:nvGraphicFramePr>
          <p:cNvPr id="86" name="Tabela 5"/>
          <p:cNvGraphicFramePr/>
          <p:nvPr/>
        </p:nvGraphicFramePr>
        <p:xfrm>
          <a:off x="291960" y="1238400"/>
          <a:ext cx="7340400" cy="1553040"/>
        </p:xfrm>
        <a:graphic>
          <a:graphicData uri="http://schemas.openxmlformats.org/drawingml/2006/table">
            <a:tbl>
              <a:tblPr/>
              <a:tblGrid>
                <a:gridCol w="223524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361960">
                  <a:extLst>
                    <a:ext uri="{9D8B030D-6E8A-4147-A177-3AD203B41FA5}">
                      <a16:colId xmlns:a16="http://schemas.microsoft.com/office/drawing/2014/main" val="20002"/>
                    </a:ext>
                  </a:extLst>
                </a:gridCol>
              </a:tblGrid>
              <a:tr h="570240">
                <a:tc gridSpan="3">
                  <a:txBody>
                    <a:bodyPr/>
                    <a:lstStyle/>
                    <a:p>
                      <a:pPr algn="ctr">
                        <a:lnSpc>
                          <a:spcPct val="100000"/>
                        </a:lnSpc>
                      </a:pPr>
                      <a:r>
                        <a:rPr lang="pt-BR" sz="1400" b="1" strike="noStrike" spc="-1">
                          <a:solidFill>
                            <a:srgbClr val="000000"/>
                          </a:solidFill>
                          <a:latin typeface="Calibri"/>
                        </a:rPr>
                        <a:t>AÇÃO 1028 - Energização de Poços e Sistemas de Abastecimento de Água</a:t>
                      </a:r>
                      <a:endParaRPr lang="pt-BR" sz="14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hMerge="1">
                  <a:txBody>
                    <a:bodyPr/>
                    <a:lstStyle/>
                    <a:p>
                      <a:endParaRPr lang="pt-BR" sz="1800" b="0" strike="noStrike" spc="-1">
                        <a:solidFill>
                          <a:srgbClr val="000000"/>
                        </a:solidFill>
                        <a:latin typeface="Arial"/>
                      </a:endParaRPr>
                    </a:p>
                  </a:txBody>
                  <a:tcPr marL="90000" marR="90000">
                    <a:lnL>
                      <a:noFill/>
                    </a:lnL>
                    <a:lnR>
                      <a:noFill/>
                    </a:lnR>
                    <a:lnT>
                      <a:noFill/>
                    </a:lnT>
                    <a:lnB>
                      <a:noFill/>
                    </a:lnB>
                    <a:solidFill>
                      <a:srgbClr val="729FCF"/>
                    </a:solidFill>
                  </a:tcPr>
                </a:tc>
                <a:tc hMerge="1">
                  <a:txBody>
                    <a:bodyPr/>
                    <a:lstStyle/>
                    <a:p>
                      <a:endParaRPr lang="pt-BR"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0"/>
                  </a:ext>
                </a:extLst>
              </a:tr>
              <a:tr h="368640">
                <a:tc>
                  <a:txBody>
                    <a:bodyPr/>
                    <a:lstStyle/>
                    <a:p>
                      <a:pPr algn="ctr">
                        <a:lnSpc>
                          <a:spcPct val="100000"/>
                        </a:lnSpc>
                      </a:pPr>
                      <a:r>
                        <a:rPr lang="pt-BR" sz="1100" b="1" strike="noStrike" spc="-1">
                          <a:solidFill>
                            <a:srgbClr val="000000"/>
                          </a:solidFill>
                          <a:latin typeface="Calibri"/>
                        </a:rPr>
                        <a:t> </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a:txBody>
                    <a:bodyPr/>
                    <a:lstStyle/>
                    <a:p>
                      <a:pPr algn="ctr">
                        <a:lnSpc>
                          <a:spcPct val="100000"/>
                        </a:lnSpc>
                      </a:pPr>
                      <a:r>
                        <a:rPr lang="pt-BR" sz="1100" b="1" strike="noStrike" spc="-1">
                          <a:solidFill>
                            <a:srgbClr val="000000"/>
                          </a:solidFill>
                          <a:latin typeface="Calibri"/>
                        </a:rPr>
                        <a:t>Executado até set/25</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a:txBody>
                    <a:bodyPr/>
                    <a:lstStyle/>
                    <a:p>
                      <a:pPr algn="ctr">
                        <a:lnSpc>
                          <a:spcPct val="100000"/>
                        </a:lnSpc>
                      </a:pPr>
                      <a:r>
                        <a:rPr lang="pt-BR" sz="1100" b="1" strike="noStrike" spc="-1">
                          <a:solidFill>
                            <a:srgbClr val="000000"/>
                          </a:solidFill>
                          <a:latin typeface="Calibri"/>
                        </a:rPr>
                        <a:t>Previsão no ano de 2026</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extLst>
                  <a:ext uri="{0D108BD9-81ED-4DB2-BD59-A6C34878D82A}">
                    <a16:rowId xmlns:a16="http://schemas.microsoft.com/office/drawing/2014/main" val="10001"/>
                  </a:ext>
                </a:extLst>
              </a:tr>
              <a:tr h="614160">
                <a:tc>
                  <a:txBody>
                    <a:bodyPr/>
                    <a:lstStyle/>
                    <a:p>
                      <a:pPr algn="ctr">
                        <a:lnSpc>
                          <a:spcPct val="100000"/>
                        </a:lnSpc>
                      </a:pPr>
                      <a:r>
                        <a:rPr lang="pt-BR" sz="1100" b="1" strike="noStrike" spc="-1">
                          <a:solidFill>
                            <a:srgbClr val="000000"/>
                          </a:solidFill>
                          <a:latin typeface="Calibri"/>
                        </a:rPr>
                        <a:t>Recursos Estado</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a:txBody>
                    <a:bodyPr/>
                    <a:lstStyle/>
                    <a:p>
                      <a:pPr algn="ctr">
                        <a:lnSpc>
                          <a:spcPct val="100000"/>
                        </a:lnSpc>
                      </a:pPr>
                      <a:r>
                        <a:rPr lang="pt-BR" sz="1100" b="0" strike="noStrike" spc="-1">
                          <a:solidFill>
                            <a:srgbClr val="000000"/>
                          </a:solidFill>
                          <a:latin typeface="Calibri"/>
                        </a:rPr>
                        <a:t>7 kit fotovoltaicos </a:t>
                      </a:r>
                      <a:endParaRPr lang="pt-BR" sz="1100" b="0" strike="noStrike" spc="-1">
                        <a:solidFill>
                          <a:srgbClr val="000000"/>
                        </a:solidFill>
                        <a:latin typeface="Arial"/>
                      </a:endParaRPr>
                    </a:p>
                    <a:p>
                      <a:pPr algn="ctr">
                        <a:lnSpc>
                          <a:spcPct val="100000"/>
                        </a:lnSpc>
                      </a:pPr>
                      <a:r>
                        <a:rPr lang="pt-BR" sz="1100" b="0" strike="noStrike" spc="-1">
                          <a:solidFill>
                            <a:srgbClr val="000000"/>
                          </a:solidFill>
                          <a:latin typeface="Calibri"/>
                        </a:rPr>
                        <a:t>4 SSAA em execução</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tc>
                  <a:txBody>
                    <a:bodyPr/>
                    <a:lstStyle/>
                    <a:p>
                      <a:pPr algn="ctr">
                        <a:lnSpc>
                          <a:spcPct val="100000"/>
                        </a:lnSpc>
                      </a:pPr>
                      <a:r>
                        <a:rPr lang="pt-BR" sz="1100" b="0" strike="noStrike" spc="-1">
                          <a:solidFill>
                            <a:srgbClr val="000000"/>
                          </a:solidFill>
                          <a:latin typeface="Calibri"/>
                        </a:rPr>
                        <a:t> 6 poços artesianos</a:t>
                      </a:r>
                      <a:br>
                        <a:rPr sz="1100"/>
                      </a:br>
                      <a:r>
                        <a:rPr lang="pt-BR" sz="1100" b="0" strike="noStrike" spc="-1">
                          <a:solidFill>
                            <a:srgbClr val="000000"/>
                          </a:solidFill>
                          <a:latin typeface="Calibri"/>
                        </a:rPr>
                        <a:t>42 kits fotovoltaicos</a:t>
                      </a:r>
                      <a:endParaRPr lang="pt-BR" sz="1100" b="0" strike="noStrike" spc="-1">
                        <a:solidFill>
                          <a:srgbClr val="000000"/>
                        </a:solidFill>
                        <a:latin typeface="Arial"/>
                      </a:endParaRPr>
                    </a:p>
                  </a:txBody>
                  <a:tcPr marL="7560" marR="7560"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9ECF3"/>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PlaceHolder 1"/>
          <p:cNvSpPr>
            <a:spLocks noGrp="1"/>
          </p:cNvSpPr>
          <p:nvPr>
            <p:ph type="title"/>
          </p:nvPr>
        </p:nvSpPr>
        <p:spPr>
          <a:xfrm>
            <a:off x="851040" y="1178280"/>
            <a:ext cx="6669278" cy="414304"/>
          </a:xfrm>
          <a:prstGeom prst="rect">
            <a:avLst/>
          </a:prstGeom>
          <a:noFill/>
          <a:ln w="0">
            <a:noFill/>
          </a:ln>
        </p:spPr>
        <p:txBody>
          <a:bodyPr lIns="0" tIns="0" rIns="0" bIns="0" anchor="t">
            <a:noAutofit/>
          </a:bodyPr>
          <a:lstStyle/>
          <a:p>
            <a:pPr indent="0">
              <a:lnSpc>
                <a:spcPct val="115000"/>
              </a:lnSpc>
              <a:buNone/>
              <a:tabLst>
                <a:tab pos="0" algn="l"/>
              </a:tabLst>
            </a:pPr>
            <a:r>
              <a:rPr lang="pt-BR" sz="1800" b="1" i="1" strike="noStrike" spc="-1">
                <a:solidFill>
                  <a:srgbClr val="C00000"/>
                </a:solidFill>
                <a:latin typeface="Calibri"/>
                <a:ea typeface="Calibri"/>
              </a:rPr>
              <a:t>Programa de Aquisição de Alimentos - modalidade Leite (PAA-Leite)</a:t>
            </a:r>
            <a:endParaRPr lang="pt-BR" sz="1800" b="0" strike="noStrike" spc="-1">
              <a:solidFill>
                <a:srgbClr val="000000"/>
              </a:solidFill>
              <a:latin typeface="Calibri"/>
            </a:endParaRPr>
          </a:p>
        </p:txBody>
      </p:sp>
      <p:sp>
        <p:nvSpPr>
          <p:cNvPr id="45" name="PlaceHolder 2"/>
          <p:cNvSpPr>
            <a:spLocks noGrp="1"/>
          </p:cNvSpPr>
          <p:nvPr>
            <p:ph/>
          </p:nvPr>
        </p:nvSpPr>
        <p:spPr>
          <a:xfrm>
            <a:off x="249979" y="2098016"/>
            <a:ext cx="7410270" cy="1951358"/>
          </a:xfrm>
          <a:prstGeom prst="rect">
            <a:avLst/>
          </a:prstGeom>
          <a:noFill/>
          <a:ln w="0">
            <a:noFill/>
          </a:ln>
        </p:spPr>
        <p:txBody>
          <a:bodyPr lIns="0" tIns="0" rIns="0" bIns="0" anchor="t">
            <a:noAutofit/>
          </a:bodyPr>
          <a:lstStyle/>
          <a:p>
            <a:pPr indent="0" algn="just">
              <a:lnSpc>
                <a:spcPct val="100000"/>
              </a:lnSpc>
              <a:buNone/>
            </a:pPr>
            <a:r>
              <a:rPr lang="pt-BR" sz="1600" b="0" strike="noStrike" spc="-1">
                <a:solidFill>
                  <a:srgbClr val="000000"/>
                </a:solidFill>
                <a:latin typeface="Calibri"/>
              </a:rPr>
              <a:t>O </a:t>
            </a:r>
            <a:r>
              <a:rPr lang="pt-BR" sz="1600" b="1" strike="noStrike" spc="-1">
                <a:solidFill>
                  <a:srgbClr val="000000"/>
                </a:solidFill>
                <a:latin typeface="Calibri"/>
              </a:rPr>
              <a:t>PAA-Leite</a:t>
            </a:r>
            <a:r>
              <a:rPr lang="pt-BR" sz="1600" b="0" strike="noStrike" spc="-1">
                <a:solidFill>
                  <a:srgbClr val="000000"/>
                </a:solidFill>
                <a:latin typeface="Calibri"/>
              </a:rPr>
              <a:t> é um Programa voltado à segurança alimentar e nutricional, que tem como principal objetivo distribuir gratuitamente leite bovino pasteurizado a famílias em situação de vulnerabilidade social.</a:t>
            </a:r>
            <a:endParaRPr lang="pt-BR" sz="1600" b="0" strike="noStrike" spc="-1">
              <a:solidFill>
                <a:srgbClr val="000000"/>
              </a:solidFill>
              <a:latin typeface="Calibri"/>
              <a:ea typeface="Calibri"/>
              <a:cs typeface="Calibri"/>
            </a:endParaRPr>
          </a:p>
          <a:p>
            <a:pPr indent="0" algn="just">
              <a:lnSpc>
                <a:spcPct val="100000"/>
              </a:lnSpc>
              <a:buNone/>
            </a:pPr>
            <a:endParaRPr lang="pt-BR" sz="1600" b="0" strike="noStrike" spc="-1">
              <a:solidFill>
                <a:srgbClr val="000000"/>
              </a:solidFill>
              <a:latin typeface="Calibri"/>
              <a:ea typeface="Calibri"/>
              <a:cs typeface="Calibri"/>
            </a:endParaRPr>
          </a:p>
          <a:p>
            <a:pPr indent="0" algn="just">
              <a:lnSpc>
                <a:spcPct val="100000"/>
              </a:lnSpc>
              <a:buNone/>
            </a:pPr>
            <a:r>
              <a:rPr lang="pt-BR" sz="1600" b="0" strike="noStrike" spc="-1">
                <a:solidFill>
                  <a:srgbClr val="000000"/>
                </a:solidFill>
                <a:latin typeface="Calibri"/>
              </a:rPr>
              <a:t>Além do aspecto social, o programa possui um eixo de fortalecimento produtivo, ao adquirir o leite diretamente de agricultores familiares, promovendo </a:t>
            </a:r>
            <a:r>
              <a:rPr lang="pt-BR" sz="1600" b="0" strike="noStrike" spc="-1">
                <a:solidFill>
                  <a:schemeClr val="dk1"/>
                </a:solidFill>
                <a:latin typeface="Calibri"/>
              </a:rPr>
              <a:t>o fortalecimento da cadeia produtiva do leite e a geração de renda no meio rural.</a:t>
            </a:r>
            <a:endParaRPr lang="pt-BR" sz="1600" b="0" strike="noStrike" spc="-1">
              <a:solidFill>
                <a:schemeClr val="dk1"/>
              </a:solidFill>
              <a:latin typeface="Calibri"/>
              <a:ea typeface="Calibri"/>
              <a:cs typeface="Calibri"/>
            </a:endParaRPr>
          </a:p>
          <a:p>
            <a:pPr indent="0">
              <a:lnSpc>
                <a:spcPct val="100000"/>
              </a:lnSpc>
              <a:buNone/>
            </a:pPr>
            <a:endParaRPr lang="pt-BR" sz="1600" b="0" strike="noStrike" spc="-1">
              <a:solidFill>
                <a:srgbClr val="000000"/>
              </a:solidFill>
              <a:latin typeface="Calibri"/>
            </a:endParaRPr>
          </a:p>
          <a:p>
            <a:pPr indent="0">
              <a:lnSpc>
                <a:spcPct val="100000"/>
              </a:lnSpc>
              <a:buNone/>
            </a:pPr>
            <a:endParaRPr lang="pt-BR" sz="1600" b="0" strike="noStrike" spc="-1">
              <a:solidFill>
                <a:srgbClr val="000000"/>
              </a:solidFill>
              <a:latin typeface="Calibri"/>
            </a:endParaRPr>
          </a:p>
          <a:p>
            <a:pPr indent="0">
              <a:lnSpc>
                <a:spcPct val="100000"/>
              </a:lnSpc>
              <a:buNone/>
            </a:pPr>
            <a:endParaRPr lang="pt-BR" sz="1600" b="0" strike="noStrike" spc="-1">
              <a:solidFill>
                <a:srgbClr val="000000"/>
              </a:solidFill>
              <a:latin typeface="Calibri"/>
            </a:endParaRPr>
          </a:p>
          <a:p>
            <a:pPr indent="0" algn="just">
              <a:lnSpc>
                <a:spcPct val="100000"/>
              </a:lnSpc>
              <a:buNone/>
            </a:pPr>
            <a:endParaRPr lang="pt-BR" sz="2230" b="0" strike="noStrike" spc="-1">
              <a:solidFill>
                <a:srgbClr val="000000"/>
              </a:solidFill>
              <a:latin typeface="Calibri"/>
            </a:endParaRPr>
          </a:p>
        </p:txBody>
      </p:sp>
      <p:sp>
        <p:nvSpPr>
          <p:cNvPr id="46" name="Título 3"/>
          <p:cNvSpPr/>
          <p:nvPr/>
        </p:nvSpPr>
        <p:spPr>
          <a:xfrm>
            <a:off x="249060" y="247680"/>
            <a:ext cx="6971040" cy="567463"/>
          </a:xfrm>
          <a:prstGeom prst="rect">
            <a:avLst/>
          </a:prstGeom>
          <a:noFill/>
          <a:ln w="0">
            <a:noFill/>
          </a:ln>
        </p:spPr>
        <p:style>
          <a:lnRef idx="0">
            <a:scrgbClr r="0" g="0" b="0"/>
          </a:lnRef>
          <a:fillRef idx="0">
            <a:scrgbClr r="0" g="0" b="0"/>
          </a:fillRef>
          <a:effectRef idx="0">
            <a:scrgbClr r="0" g="0" b="0"/>
          </a:effectRef>
          <a:fontRef idx="minor"/>
        </p:style>
        <p:txBody>
          <a:bodyPr wrap="square" lIns="0" tIns="0" rIns="0" bIns="0" anchor="t">
            <a:spAutoFit/>
          </a:bodyPr>
          <a:lstStyle/>
          <a:p>
            <a:pPr>
              <a:lnSpc>
                <a:spcPct val="115000"/>
              </a:lnSpc>
              <a:tabLst>
                <a:tab pos="0" algn="l"/>
              </a:tabLst>
            </a:pPr>
            <a:r>
              <a:rPr lang="pt-BR" sz="1100" b="1" strike="noStrike" spc="-1">
                <a:solidFill>
                  <a:srgbClr val="FF0000"/>
                </a:solidFill>
                <a:latin typeface="Arial"/>
                <a:ea typeface="Calibri"/>
              </a:rPr>
              <a:t>Programa 124- Promoção do Desenvolvimento do Norte e Nordeste de Minas Gerais</a:t>
            </a:r>
            <a:endParaRPr lang="pt-BR" sz="1100" b="0" strike="noStrike" spc="-1">
              <a:solidFill>
                <a:srgbClr val="FF0000"/>
              </a:solidFill>
              <a:latin typeface="Arial"/>
              <a:cs typeface="Arial"/>
            </a:endParaRPr>
          </a:p>
          <a:p>
            <a:pPr>
              <a:lnSpc>
                <a:spcPct val="115000"/>
              </a:lnSpc>
              <a:tabLst>
                <a:tab pos="0" algn="l"/>
              </a:tabLst>
            </a:pPr>
            <a:r>
              <a:rPr lang="pt-BR" sz="1100" b="1" strike="noStrike" spc="-1">
                <a:solidFill>
                  <a:schemeClr val="dk1"/>
                </a:solidFill>
                <a:latin typeface="Arial"/>
                <a:ea typeface="Calibri"/>
              </a:rPr>
              <a:t>Ação 4320: Distribuição de Leite Adquirido da Agricultura Familiar, Para Beneficiários em Insegurança Alimentar</a:t>
            </a:r>
            <a:endParaRPr lang="pt-BR" sz="1100" b="0" strike="noStrike" spc="-1">
              <a:solidFill>
                <a:schemeClr val="dk1"/>
              </a:solidFill>
              <a:latin typeface="Arial"/>
              <a:cs typeface="Arial"/>
            </a:endParaRPr>
          </a:p>
        </p:txBody>
      </p:sp>
    </p:spTree>
    <p:extLst>
      <p:ext uri="{BB962C8B-B14F-4D97-AF65-F5344CB8AC3E}">
        <p14:creationId xmlns:p14="http://schemas.microsoft.com/office/powerpoint/2010/main" val="3723054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55BE6-4275-B1E6-3A8E-A6C2DAC02B1B}"/>
            </a:ext>
          </a:extLst>
        </p:cNvPr>
        <p:cNvGrpSpPr/>
        <p:nvPr/>
      </p:nvGrpSpPr>
      <p:grpSpPr>
        <a:xfrm>
          <a:off x="0" y="0"/>
          <a:ext cx="0" cy="0"/>
          <a:chOff x="0" y="0"/>
          <a:chExt cx="0" cy="0"/>
        </a:xfrm>
      </p:grpSpPr>
      <p:sp>
        <p:nvSpPr>
          <p:cNvPr id="36" name="Retângulo 4">
            <a:extLst>
              <a:ext uri="{FF2B5EF4-FFF2-40B4-BE49-F238E27FC236}">
                <a16:creationId xmlns:a16="http://schemas.microsoft.com/office/drawing/2014/main" id="{9D48A53A-0EAA-61A1-1145-FFA064316E75}"/>
              </a:ext>
            </a:extLst>
          </p:cNvPr>
          <p:cNvSpPr/>
          <p:nvPr/>
        </p:nvSpPr>
        <p:spPr>
          <a:xfrm>
            <a:off x="265992" y="219034"/>
            <a:ext cx="6951968" cy="59871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pPr>
            <a:r>
              <a:rPr lang="pt-BR" sz="1100" b="1" strike="noStrike" spc="-1" dirty="0">
                <a:solidFill>
                  <a:srgbClr val="FF0000"/>
                </a:solidFill>
                <a:latin typeface="Arial"/>
              </a:rPr>
              <a:t>Programa 0124 - Desenvolvimento da Infraestrutura do Norte e Nordeste de Minas Gerais</a:t>
            </a:r>
            <a:endParaRPr lang="pt-BR" sz="1100" strike="noStrike" spc="-1" dirty="0">
              <a:solidFill>
                <a:srgbClr val="000000"/>
              </a:solidFill>
              <a:latin typeface="Arial"/>
              <a:cs typeface="Arial"/>
            </a:endParaRPr>
          </a:p>
          <a:p>
            <a:r>
              <a:rPr lang="pt-BR" sz="1100" b="1" spc="-1" dirty="0">
                <a:solidFill>
                  <a:schemeClr val="dk1"/>
                </a:solidFill>
                <a:latin typeface="Arial"/>
                <a:ea typeface="Calibri"/>
                <a:cs typeface="Arial"/>
              </a:rPr>
              <a:t>Ação 4320: Distribuição de Leite Adquirido da Agricultura Familiar, Para Beneficiários em Insegurança Alimentar</a:t>
            </a:r>
            <a:endParaRPr lang="pt-BR" dirty="0">
              <a:solidFill>
                <a:schemeClr val="dk1"/>
              </a:solidFill>
            </a:endParaRPr>
          </a:p>
        </p:txBody>
      </p:sp>
      <p:sp>
        <p:nvSpPr>
          <p:cNvPr id="37" name="Retângulo 5">
            <a:extLst>
              <a:ext uri="{FF2B5EF4-FFF2-40B4-BE49-F238E27FC236}">
                <a16:creationId xmlns:a16="http://schemas.microsoft.com/office/drawing/2014/main" id="{7D2534BD-438F-8A9C-EC7A-80E2B0775494}"/>
              </a:ext>
            </a:extLst>
          </p:cNvPr>
          <p:cNvSpPr/>
          <p:nvPr/>
        </p:nvSpPr>
        <p:spPr>
          <a:xfrm>
            <a:off x="89241" y="1133434"/>
            <a:ext cx="7627393" cy="386114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r>
              <a:rPr lang="pt-BR" b="1" i="1" spc="-1">
                <a:solidFill>
                  <a:srgbClr val="C00000"/>
                </a:solidFill>
                <a:latin typeface="Calibri"/>
                <a:ea typeface="Calibri"/>
                <a:cs typeface="Calibri"/>
              </a:rPr>
              <a:t>Programa de Aquisição de Alimentos - modalidade Leite (PAA-Leite)</a:t>
            </a:r>
            <a:endParaRPr lang="pt-BR"/>
          </a:p>
          <a:p>
            <a:pPr algn="ctr"/>
            <a:endParaRPr lang="pt-BR" b="1" spc="-1">
              <a:solidFill>
                <a:srgbClr val="000000"/>
              </a:solidFill>
              <a:latin typeface="Calibri"/>
              <a:ea typeface="Calibri"/>
              <a:cs typeface="Arial"/>
            </a:endParaRPr>
          </a:p>
          <a:p>
            <a:pPr algn="just"/>
            <a:endParaRPr lang="pt-BR" b="1" spc="-1">
              <a:solidFill>
                <a:srgbClr val="000000"/>
              </a:solidFill>
              <a:latin typeface="Calibri"/>
              <a:ea typeface="Calibri"/>
              <a:cs typeface="Arial"/>
            </a:endParaRPr>
          </a:p>
          <a:p>
            <a:pPr algn="just"/>
            <a:r>
              <a:rPr lang="pt-BR" spc="-1">
                <a:solidFill>
                  <a:srgbClr val="B71C1C"/>
                </a:solidFill>
                <a:latin typeface="Calibri"/>
                <a:ea typeface="Calibri"/>
                <a:cs typeface="Calibri"/>
              </a:rPr>
              <a:t>» </a:t>
            </a:r>
            <a:r>
              <a:rPr lang="pt-BR" b="1" spc="-1">
                <a:solidFill>
                  <a:schemeClr val="dk1"/>
                </a:solidFill>
                <a:latin typeface="Calibri"/>
                <a:ea typeface="Calibri"/>
                <a:cs typeface="Calibri"/>
              </a:rPr>
              <a:t>Objetivo:</a:t>
            </a:r>
            <a:r>
              <a:rPr lang="pt-BR" b="1" spc="-1">
                <a:solidFill>
                  <a:srgbClr val="CC0000"/>
                </a:solidFill>
                <a:latin typeface="Calibri"/>
                <a:ea typeface="Calibri"/>
                <a:cs typeface="Calibri"/>
              </a:rPr>
              <a:t> </a:t>
            </a:r>
            <a:endParaRPr lang="pt-BR"/>
          </a:p>
          <a:p>
            <a:pPr algn="just">
              <a:lnSpc>
                <a:spcPct val="100000"/>
              </a:lnSpc>
            </a:pPr>
            <a:endParaRPr lang="pt-BR" b="1" strike="noStrike" spc="-1">
              <a:solidFill>
                <a:srgbClr val="CC0000"/>
              </a:solidFill>
              <a:latin typeface="Calibri"/>
              <a:ea typeface="Calibri"/>
              <a:cs typeface="Calibri"/>
            </a:endParaRPr>
          </a:p>
          <a:p>
            <a:pPr algn="just"/>
            <a:r>
              <a:rPr lang="pt-BR" sz="1400" spc="-1">
                <a:solidFill>
                  <a:srgbClr val="000000"/>
                </a:solidFill>
                <a:latin typeface="Calibri"/>
                <a:ea typeface="+mn-lt"/>
                <a:cs typeface="+mn-lt"/>
              </a:rPr>
              <a:t>     </a:t>
            </a:r>
            <a:r>
              <a:rPr lang="pt-BR" sz="1600" spc="-1">
                <a:solidFill>
                  <a:srgbClr val="000000"/>
                </a:solidFill>
                <a:latin typeface="Calibri"/>
                <a:ea typeface="+mn-lt"/>
                <a:cs typeface="+mn-lt"/>
              </a:rPr>
              <a:t>Garantir acesso ao leite a famílias em situação de insegurança alimentar e nutricional, ao mesmo tempo em que apoia e fortalece a agricultura familiar produtora de leite.</a:t>
            </a:r>
            <a:endParaRPr lang="pt-BR" sz="1400" spc="-1">
              <a:latin typeface="Calibri"/>
              <a:ea typeface="Calibri"/>
              <a:cs typeface="Calibri"/>
            </a:endParaRPr>
          </a:p>
          <a:p>
            <a:pPr>
              <a:lnSpc>
                <a:spcPct val="100000"/>
              </a:lnSpc>
            </a:pPr>
            <a:endParaRPr lang="pt-BR" sz="1400" b="0" strike="noStrike" spc="-1">
              <a:solidFill>
                <a:srgbClr val="000000"/>
              </a:solidFill>
              <a:latin typeface="Arial"/>
              <a:cs typeface="Arial"/>
            </a:endParaRPr>
          </a:p>
          <a:p>
            <a:r>
              <a:rPr lang="pt-BR" spc="-1">
                <a:solidFill>
                  <a:srgbClr val="B71C1C"/>
                </a:solidFill>
                <a:latin typeface="Calibri"/>
                <a:ea typeface="Calibri"/>
                <a:cs typeface="Calibri"/>
              </a:rPr>
              <a:t>» </a:t>
            </a:r>
            <a:r>
              <a:rPr lang="pt-BR" b="1" spc="-1">
                <a:solidFill>
                  <a:schemeClr val="dk1"/>
                </a:solidFill>
                <a:latin typeface="Calibri"/>
                <a:ea typeface="Calibri"/>
                <a:cs typeface="Calibri"/>
              </a:rPr>
              <a:t>Público Alvo:</a:t>
            </a:r>
            <a:r>
              <a:rPr lang="pt-BR" b="1" spc="-1">
                <a:solidFill>
                  <a:srgbClr val="CC0000"/>
                </a:solidFill>
                <a:latin typeface="Calibri"/>
                <a:ea typeface="Calibri"/>
                <a:cs typeface="Calibri"/>
              </a:rPr>
              <a:t> </a:t>
            </a:r>
          </a:p>
          <a:p>
            <a:pPr algn="just"/>
            <a:endParaRPr lang="pt-BR" sz="1100" spc="-1">
              <a:solidFill>
                <a:srgbClr val="000000"/>
              </a:solidFill>
              <a:ea typeface="Calibri"/>
              <a:cs typeface="Calibri"/>
            </a:endParaRPr>
          </a:p>
          <a:p>
            <a:pPr algn="just"/>
            <a:r>
              <a:rPr lang="pt-BR" sz="1400" spc="-1">
                <a:solidFill>
                  <a:srgbClr val="000000"/>
                </a:solidFill>
                <a:ea typeface="Calibri"/>
                <a:cs typeface="Calibri"/>
              </a:rPr>
              <a:t>     </a:t>
            </a:r>
            <a:r>
              <a:rPr lang="pt-BR" sz="1600" spc="-1">
                <a:solidFill>
                  <a:srgbClr val="000000"/>
                </a:solidFill>
                <a:ea typeface="Calibri"/>
                <a:cs typeface="Calibri"/>
              </a:rPr>
              <a:t>As famílias beneficiadas devem ser constituídas de pessoas em situação de insegurança alimentar e nutricional com registro no Sistema </a:t>
            </a:r>
            <a:r>
              <a:rPr lang="pt-BR" sz="1600" spc="-1" err="1">
                <a:solidFill>
                  <a:srgbClr val="000000"/>
                </a:solidFill>
                <a:ea typeface="Calibri"/>
                <a:cs typeface="Calibri"/>
              </a:rPr>
              <a:t>CadÚnico</a:t>
            </a:r>
            <a:r>
              <a:rPr lang="pt-BR" sz="1600" spc="-1">
                <a:solidFill>
                  <a:srgbClr val="000000"/>
                </a:solidFill>
                <a:ea typeface="Calibri"/>
                <a:cs typeface="Calibri"/>
              </a:rPr>
              <a:t>, com prioridade àquelas com o perfil do Bolsa Família. </a:t>
            </a:r>
            <a:endParaRPr lang="pt-BR" sz="1600" spc="-1">
              <a:solidFill>
                <a:srgbClr val="000000"/>
              </a:solidFill>
              <a:latin typeface="Calibri"/>
              <a:ea typeface="Calibri"/>
              <a:cs typeface="Calibri"/>
            </a:endParaRPr>
          </a:p>
          <a:p>
            <a:pPr algn="just"/>
            <a:endParaRPr lang="pt-BR" sz="1600" spc="-1">
              <a:solidFill>
                <a:srgbClr val="000000"/>
              </a:solidFill>
              <a:ea typeface="Calibri"/>
              <a:cs typeface="Calibri"/>
            </a:endParaRPr>
          </a:p>
        </p:txBody>
      </p:sp>
    </p:spTree>
    <p:extLst>
      <p:ext uri="{BB962C8B-B14F-4D97-AF65-F5344CB8AC3E}">
        <p14:creationId xmlns:p14="http://schemas.microsoft.com/office/powerpoint/2010/main" val="4043374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F2906-482A-5653-1BC5-CBEC10DDA23C}"/>
            </a:ext>
          </a:extLst>
        </p:cNvPr>
        <p:cNvGrpSpPr/>
        <p:nvPr/>
      </p:nvGrpSpPr>
      <p:grpSpPr>
        <a:xfrm>
          <a:off x="0" y="0"/>
          <a:ext cx="0" cy="0"/>
          <a:chOff x="0" y="0"/>
          <a:chExt cx="0" cy="0"/>
        </a:xfrm>
      </p:grpSpPr>
      <p:sp>
        <p:nvSpPr>
          <p:cNvPr id="44" name="PlaceHolder 1">
            <a:extLst>
              <a:ext uri="{FF2B5EF4-FFF2-40B4-BE49-F238E27FC236}">
                <a16:creationId xmlns:a16="http://schemas.microsoft.com/office/drawing/2014/main" id="{A55D8F1E-F112-F73B-D5D8-03349EB51CAF}"/>
              </a:ext>
            </a:extLst>
          </p:cNvPr>
          <p:cNvSpPr>
            <a:spLocks noGrp="1"/>
          </p:cNvSpPr>
          <p:nvPr>
            <p:ph type="title"/>
          </p:nvPr>
        </p:nvSpPr>
        <p:spPr>
          <a:xfrm>
            <a:off x="851040" y="1178280"/>
            <a:ext cx="6669278" cy="414304"/>
          </a:xfrm>
          <a:prstGeom prst="rect">
            <a:avLst/>
          </a:prstGeom>
          <a:noFill/>
          <a:ln w="0">
            <a:noFill/>
          </a:ln>
        </p:spPr>
        <p:txBody>
          <a:bodyPr lIns="0" tIns="0" rIns="0" bIns="0" anchor="t">
            <a:noAutofit/>
          </a:bodyPr>
          <a:lstStyle/>
          <a:p>
            <a:pPr algn="ctr">
              <a:lnSpc>
                <a:spcPct val="114999"/>
              </a:lnSpc>
              <a:tabLst>
                <a:tab pos="0" algn="l"/>
              </a:tabLst>
            </a:pPr>
            <a:r>
              <a:rPr lang="pt-BR" sz="1800" b="1" spc="-1">
                <a:solidFill>
                  <a:srgbClr val="C00000"/>
                </a:solidFill>
                <a:latin typeface="Calibri"/>
                <a:ea typeface="Calibri"/>
                <a:cs typeface="Calibri"/>
              </a:rPr>
              <a:t>Programa Leite para a Primeira Infância</a:t>
            </a:r>
            <a:endParaRPr lang="pt-BR">
              <a:ea typeface="Calibri"/>
              <a:cs typeface="Calibri"/>
            </a:endParaRPr>
          </a:p>
        </p:txBody>
      </p:sp>
      <p:sp>
        <p:nvSpPr>
          <p:cNvPr id="45" name="PlaceHolder 2">
            <a:extLst>
              <a:ext uri="{FF2B5EF4-FFF2-40B4-BE49-F238E27FC236}">
                <a16:creationId xmlns:a16="http://schemas.microsoft.com/office/drawing/2014/main" id="{19DBAA13-6C88-985B-5755-F5D93BC30948}"/>
              </a:ext>
            </a:extLst>
          </p:cNvPr>
          <p:cNvSpPr>
            <a:spLocks noGrp="1"/>
          </p:cNvSpPr>
          <p:nvPr>
            <p:ph/>
          </p:nvPr>
        </p:nvSpPr>
        <p:spPr>
          <a:xfrm>
            <a:off x="249979" y="2098016"/>
            <a:ext cx="7410270" cy="1951358"/>
          </a:xfrm>
          <a:prstGeom prst="rect">
            <a:avLst/>
          </a:prstGeom>
          <a:noFill/>
          <a:ln w="0">
            <a:noFill/>
          </a:ln>
        </p:spPr>
        <p:txBody>
          <a:bodyPr lIns="0" tIns="0" rIns="0" bIns="0" anchor="t">
            <a:noAutofit/>
          </a:bodyPr>
          <a:lstStyle/>
          <a:p>
            <a:pPr algn="just">
              <a:lnSpc>
                <a:spcPct val="100000"/>
              </a:lnSpc>
            </a:pPr>
            <a:r>
              <a:rPr lang="pt-BR" sz="1600" spc="-1">
                <a:solidFill>
                  <a:schemeClr val="dk1"/>
                </a:solidFill>
                <a:latin typeface="Calibri"/>
                <a:ea typeface="Calibri"/>
                <a:cs typeface="Calibri"/>
              </a:rPr>
              <a:t>O Programa Leite para a Primeira Infância é uma iniciativa do Governo de Minas Gerais que tem como objetivo garantir segurança alimentar e nutricional a crianças de 2 a 6 anos em situação de vulnerabilidade social.</a:t>
            </a:r>
            <a:endParaRPr lang="en-US" sz="1600" spc="-1">
              <a:solidFill>
                <a:schemeClr val="dk1"/>
              </a:solidFill>
              <a:latin typeface="Calibri"/>
              <a:ea typeface="Calibri"/>
              <a:cs typeface="Calibri"/>
            </a:endParaRPr>
          </a:p>
          <a:p>
            <a:pPr algn="just">
              <a:lnSpc>
                <a:spcPct val="100000"/>
              </a:lnSpc>
            </a:pPr>
            <a:endParaRPr lang="pt-BR" sz="1600" spc="-1">
              <a:solidFill>
                <a:schemeClr val="dk1"/>
              </a:solidFill>
              <a:latin typeface="Calibri"/>
              <a:ea typeface="Calibri"/>
              <a:cs typeface="Calibri"/>
            </a:endParaRPr>
          </a:p>
          <a:p>
            <a:pPr algn="just">
              <a:lnSpc>
                <a:spcPct val="100000"/>
              </a:lnSpc>
            </a:pPr>
            <a:r>
              <a:rPr lang="pt-BR" sz="1600" spc="-1">
                <a:solidFill>
                  <a:schemeClr val="dk1"/>
                </a:solidFill>
                <a:latin typeface="Calibri"/>
                <a:ea typeface="Calibri"/>
                <a:cs typeface="Calibri"/>
              </a:rPr>
              <a:t>Por meio da distribuição gratuita de leite bovino pasteurizado, o programa contribui para o crescimento saudável e o desenvolvimento integral das crianças, ao mesmo tempo em que fortalece a agricultura familiar e gera renda no meio rural, comprando o leite de produtores locais e cooperativas regionais.</a:t>
            </a:r>
            <a:endParaRPr lang="pt-BR">
              <a:solidFill>
                <a:schemeClr val="dk1"/>
              </a:solidFill>
            </a:endParaRPr>
          </a:p>
          <a:p>
            <a:pPr indent="0">
              <a:lnSpc>
                <a:spcPct val="100000"/>
              </a:lnSpc>
              <a:buNone/>
            </a:pPr>
            <a:endParaRPr lang="pt-BR" sz="1600" b="0" strike="noStrike" spc="-1">
              <a:solidFill>
                <a:srgbClr val="000000"/>
              </a:solidFill>
              <a:latin typeface="Calibri"/>
            </a:endParaRPr>
          </a:p>
          <a:p>
            <a:pPr indent="0">
              <a:lnSpc>
                <a:spcPct val="100000"/>
              </a:lnSpc>
              <a:buNone/>
            </a:pPr>
            <a:endParaRPr lang="pt-BR" sz="1600" b="0" strike="noStrike" spc="-1">
              <a:solidFill>
                <a:srgbClr val="000000"/>
              </a:solidFill>
              <a:latin typeface="Calibri"/>
            </a:endParaRPr>
          </a:p>
          <a:p>
            <a:pPr indent="0">
              <a:lnSpc>
                <a:spcPct val="100000"/>
              </a:lnSpc>
              <a:buNone/>
            </a:pPr>
            <a:endParaRPr lang="pt-BR" sz="1600" b="0" strike="noStrike" spc="-1">
              <a:solidFill>
                <a:srgbClr val="000000"/>
              </a:solidFill>
              <a:latin typeface="Calibri"/>
            </a:endParaRPr>
          </a:p>
          <a:p>
            <a:pPr indent="0" algn="just">
              <a:lnSpc>
                <a:spcPct val="100000"/>
              </a:lnSpc>
              <a:buNone/>
            </a:pPr>
            <a:endParaRPr lang="pt-BR" sz="2230" b="0" strike="noStrike" spc="-1">
              <a:solidFill>
                <a:srgbClr val="000000"/>
              </a:solidFill>
              <a:latin typeface="Calibri"/>
            </a:endParaRPr>
          </a:p>
        </p:txBody>
      </p:sp>
      <p:sp>
        <p:nvSpPr>
          <p:cNvPr id="46" name="Título 3">
            <a:extLst>
              <a:ext uri="{FF2B5EF4-FFF2-40B4-BE49-F238E27FC236}">
                <a16:creationId xmlns:a16="http://schemas.microsoft.com/office/drawing/2014/main" id="{258FEF8B-8A99-DBA1-B91B-A44032F0FD33}"/>
              </a:ext>
            </a:extLst>
          </p:cNvPr>
          <p:cNvSpPr/>
          <p:nvPr/>
        </p:nvSpPr>
        <p:spPr>
          <a:xfrm>
            <a:off x="249060" y="326404"/>
            <a:ext cx="6971040" cy="567463"/>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nSpc>
                <a:spcPct val="115000"/>
              </a:lnSpc>
              <a:tabLst>
                <a:tab pos="0" algn="l"/>
              </a:tabLst>
            </a:pPr>
            <a:r>
              <a:rPr lang="pt-BR" sz="1100" b="1" strike="noStrike" spc="-1">
                <a:solidFill>
                  <a:srgbClr val="FF0000"/>
                </a:solidFill>
                <a:latin typeface="Arial"/>
                <a:ea typeface="Calibri"/>
              </a:rPr>
              <a:t>Programa 124- Promoção do Desenvolvimento do Norte e Nordeste de Minas Gerais</a:t>
            </a:r>
            <a:endParaRPr lang="pt-BR" sz="1100" b="0" strike="noStrike" spc="-1">
              <a:solidFill>
                <a:srgbClr val="FF0000"/>
              </a:solidFill>
              <a:latin typeface="Arial"/>
              <a:cs typeface="Arial"/>
            </a:endParaRPr>
          </a:p>
          <a:p>
            <a:pPr>
              <a:lnSpc>
                <a:spcPct val="115000"/>
              </a:lnSpc>
              <a:tabLst>
                <a:tab pos="0" algn="l"/>
              </a:tabLst>
            </a:pPr>
            <a:r>
              <a:rPr lang="pt-BR" sz="1100" b="1" strike="noStrike" spc="-1">
                <a:solidFill>
                  <a:schemeClr val="dk1"/>
                </a:solidFill>
                <a:latin typeface="Arial"/>
                <a:ea typeface="Calibri"/>
              </a:rPr>
              <a:t>Ação 4320: Distribuição de Leite Adquirido da Agricultura Familiar, Para Beneficiários em Insegurança Alimentar</a:t>
            </a:r>
            <a:endParaRPr lang="pt-BR" sz="1100" b="0" strike="noStrike" spc="-1">
              <a:solidFill>
                <a:schemeClr val="dk1"/>
              </a:solidFill>
              <a:latin typeface="Arial"/>
              <a:cs typeface="Arial"/>
            </a:endParaRPr>
          </a:p>
        </p:txBody>
      </p:sp>
    </p:spTree>
    <p:extLst>
      <p:ext uri="{BB962C8B-B14F-4D97-AF65-F5344CB8AC3E}">
        <p14:creationId xmlns:p14="http://schemas.microsoft.com/office/powerpoint/2010/main" val="252878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02323-4F4B-BB21-B74C-D4FA84E463A2}"/>
            </a:ext>
          </a:extLst>
        </p:cNvPr>
        <p:cNvGrpSpPr/>
        <p:nvPr/>
      </p:nvGrpSpPr>
      <p:grpSpPr>
        <a:xfrm>
          <a:off x="0" y="0"/>
          <a:ext cx="0" cy="0"/>
          <a:chOff x="0" y="0"/>
          <a:chExt cx="0" cy="0"/>
        </a:xfrm>
      </p:grpSpPr>
      <p:sp>
        <p:nvSpPr>
          <p:cNvPr id="36" name="Retângulo 4">
            <a:extLst>
              <a:ext uri="{FF2B5EF4-FFF2-40B4-BE49-F238E27FC236}">
                <a16:creationId xmlns:a16="http://schemas.microsoft.com/office/drawing/2014/main" id="{2F244F34-23B3-A556-7BA3-B6E3035A2846}"/>
              </a:ext>
            </a:extLst>
          </p:cNvPr>
          <p:cNvSpPr/>
          <p:nvPr/>
        </p:nvSpPr>
        <p:spPr>
          <a:xfrm>
            <a:off x="88920" y="324000"/>
            <a:ext cx="7251480" cy="59871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100" b="1" strike="noStrike" spc="-1" dirty="0">
                <a:solidFill>
                  <a:srgbClr val="FF0000"/>
                </a:solidFill>
                <a:latin typeface="Arial"/>
              </a:rPr>
              <a:t>Programa 0124 - Desenvolvimento da Infraestrutura do Norte e Nordeste de Minas Gerais</a:t>
            </a:r>
            <a:endParaRPr lang="pt-BR" sz="1100" strike="noStrike" spc="-1" dirty="0">
              <a:solidFill>
                <a:srgbClr val="000000"/>
              </a:solidFill>
              <a:latin typeface="Arial"/>
              <a:cs typeface="Arial"/>
            </a:endParaRPr>
          </a:p>
          <a:p>
            <a:r>
              <a:rPr lang="pt-BR" sz="1100" b="1" spc="-1" dirty="0">
                <a:solidFill>
                  <a:schemeClr val="dk1"/>
                </a:solidFill>
                <a:latin typeface="Arial"/>
                <a:ea typeface="Calibri"/>
                <a:cs typeface="Arial"/>
              </a:rPr>
              <a:t>Ação 4320: Distribuição de Leite Adquirido da Agricultura Familiar, Para Beneficiários em Insegurança Alimentar</a:t>
            </a:r>
            <a:endParaRPr lang="pt-BR" dirty="0">
              <a:solidFill>
                <a:schemeClr val="dk1"/>
              </a:solidFill>
            </a:endParaRPr>
          </a:p>
        </p:txBody>
      </p:sp>
      <p:sp>
        <p:nvSpPr>
          <p:cNvPr id="37" name="Retângulo 5">
            <a:extLst>
              <a:ext uri="{FF2B5EF4-FFF2-40B4-BE49-F238E27FC236}">
                <a16:creationId xmlns:a16="http://schemas.microsoft.com/office/drawing/2014/main" id="{9A428096-0FFC-1C44-5096-CE93E3D9D9FA}"/>
              </a:ext>
            </a:extLst>
          </p:cNvPr>
          <p:cNvSpPr/>
          <p:nvPr/>
        </p:nvSpPr>
        <p:spPr>
          <a:xfrm>
            <a:off x="89241" y="1133434"/>
            <a:ext cx="7627393" cy="386114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r>
              <a:rPr lang="pt-BR" b="1" spc="-1">
                <a:solidFill>
                  <a:srgbClr val="C00000"/>
                </a:solidFill>
                <a:ea typeface="Calibri"/>
                <a:cs typeface="Calibri"/>
              </a:rPr>
              <a:t>Programa Leite para a Primeira Infância</a:t>
            </a:r>
            <a:endParaRPr lang="pt-BR"/>
          </a:p>
          <a:p>
            <a:pPr algn="ctr"/>
            <a:endParaRPr lang="pt-BR" b="1" spc="-1">
              <a:solidFill>
                <a:srgbClr val="000000"/>
              </a:solidFill>
              <a:latin typeface="Calibri"/>
              <a:ea typeface="Calibri"/>
              <a:cs typeface="Arial"/>
            </a:endParaRPr>
          </a:p>
          <a:p>
            <a:pPr algn="just"/>
            <a:endParaRPr lang="pt-BR" b="1" spc="-1">
              <a:solidFill>
                <a:srgbClr val="000000"/>
              </a:solidFill>
              <a:latin typeface="Calibri"/>
              <a:ea typeface="Calibri"/>
              <a:cs typeface="Arial"/>
            </a:endParaRPr>
          </a:p>
          <a:p>
            <a:pPr algn="just"/>
            <a:r>
              <a:rPr lang="pt-BR" spc="-1">
                <a:solidFill>
                  <a:srgbClr val="B71C1C"/>
                </a:solidFill>
                <a:latin typeface="Calibri"/>
                <a:ea typeface="Calibri"/>
                <a:cs typeface="Calibri"/>
              </a:rPr>
              <a:t>» </a:t>
            </a:r>
            <a:r>
              <a:rPr lang="pt-BR" b="1" spc="-1">
                <a:solidFill>
                  <a:schemeClr val="dk1"/>
                </a:solidFill>
                <a:latin typeface="Calibri"/>
                <a:ea typeface="Calibri"/>
                <a:cs typeface="Calibri"/>
              </a:rPr>
              <a:t>Objetivo:</a:t>
            </a:r>
            <a:r>
              <a:rPr lang="pt-BR" b="1" spc="-1">
                <a:solidFill>
                  <a:srgbClr val="CC0000"/>
                </a:solidFill>
                <a:latin typeface="Calibri"/>
                <a:ea typeface="Calibri"/>
                <a:cs typeface="Calibri"/>
              </a:rPr>
              <a:t> </a:t>
            </a:r>
            <a:endParaRPr lang="pt-BR"/>
          </a:p>
          <a:p>
            <a:pPr algn="just">
              <a:lnSpc>
                <a:spcPct val="100000"/>
              </a:lnSpc>
            </a:pPr>
            <a:endParaRPr lang="pt-BR" b="1" strike="noStrike" spc="-1">
              <a:solidFill>
                <a:srgbClr val="CC0000"/>
              </a:solidFill>
              <a:latin typeface="Calibri"/>
              <a:ea typeface="Calibri"/>
              <a:cs typeface="Calibri"/>
            </a:endParaRPr>
          </a:p>
          <a:p>
            <a:pPr algn="just"/>
            <a:r>
              <a:rPr lang="pt-BR" sz="1400" spc="-1">
                <a:solidFill>
                  <a:srgbClr val="000000"/>
                </a:solidFill>
                <a:latin typeface="Calibri"/>
                <a:ea typeface="+mn-lt"/>
                <a:cs typeface="+mn-lt"/>
              </a:rPr>
              <a:t>     </a:t>
            </a:r>
            <a:r>
              <a:rPr lang="pt-BR" sz="1600" spc="-1">
                <a:solidFill>
                  <a:srgbClr val="000000"/>
                </a:solidFill>
                <a:latin typeface="Calibri"/>
                <a:ea typeface="+mn-lt"/>
                <a:cs typeface="+mn-lt"/>
              </a:rPr>
              <a:t>Garantir segurança alimentar e nutricional a crianças de 2 a 6 anos em situação de vulnerabilidade social, por meio da distribuição gratuita de leite bovino pasteurizado, contribuindo para o crescimento saudável e o desenvolvimento integral na primeira infância.</a:t>
            </a:r>
            <a:endParaRPr lang="pt-BR" sz="1600" spc="-1">
              <a:latin typeface="Calibri"/>
              <a:ea typeface="Calibri"/>
              <a:cs typeface="Calibri"/>
            </a:endParaRPr>
          </a:p>
          <a:p>
            <a:pPr>
              <a:lnSpc>
                <a:spcPct val="100000"/>
              </a:lnSpc>
            </a:pPr>
            <a:endParaRPr lang="pt-BR" sz="1400" b="0" strike="noStrike" spc="-1">
              <a:solidFill>
                <a:srgbClr val="000000"/>
              </a:solidFill>
              <a:latin typeface="Arial"/>
              <a:cs typeface="Arial"/>
            </a:endParaRPr>
          </a:p>
          <a:p>
            <a:r>
              <a:rPr lang="pt-BR" spc="-1">
                <a:solidFill>
                  <a:srgbClr val="B71C1C"/>
                </a:solidFill>
                <a:latin typeface="Calibri"/>
                <a:ea typeface="Calibri"/>
                <a:cs typeface="Calibri"/>
              </a:rPr>
              <a:t>» </a:t>
            </a:r>
            <a:r>
              <a:rPr lang="pt-BR" b="1" spc="-1">
                <a:solidFill>
                  <a:schemeClr val="dk1"/>
                </a:solidFill>
                <a:latin typeface="Calibri"/>
                <a:ea typeface="Calibri"/>
                <a:cs typeface="Calibri"/>
              </a:rPr>
              <a:t>Público Alvo:</a:t>
            </a:r>
            <a:r>
              <a:rPr lang="pt-BR" b="1" spc="-1">
                <a:solidFill>
                  <a:srgbClr val="CC0000"/>
                </a:solidFill>
                <a:latin typeface="Calibri"/>
                <a:ea typeface="Calibri"/>
                <a:cs typeface="Calibri"/>
              </a:rPr>
              <a:t> </a:t>
            </a:r>
          </a:p>
          <a:p>
            <a:pPr algn="just"/>
            <a:endParaRPr lang="pt-BR" sz="1100" spc="-1">
              <a:solidFill>
                <a:srgbClr val="000000"/>
              </a:solidFill>
              <a:ea typeface="Calibri"/>
              <a:cs typeface="Calibri"/>
            </a:endParaRPr>
          </a:p>
          <a:p>
            <a:pPr algn="just"/>
            <a:r>
              <a:rPr lang="pt-BR" sz="1400" spc="-1">
                <a:solidFill>
                  <a:srgbClr val="000000"/>
                </a:solidFill>
                <a:ea typeface="Calibri"/>
                <a:cs typeface="Calibri"/>
              </a:rPr>
              <a:t>     </a:t>
            </a:r>
            <a:r>
              <a:rPr lang="pt-BR" sz="1600" spc="-1">
                <a:solidFill>
                  <a:srgbClr val="000000"/>
                </a:solidFill>
                <a:ea typeface="Calibri"/>
                <a:cs typeface="Calibri"/>
              </a:rPr>
              <a:t>Famílias monoparentais femininas com crianças entre 2 (dois) e 6 (seis) anos completos de idade.</a:t>
            </a:r>
            <a:endParaRPr lang="pt-BR" sz="1600" spc="-1">
              <a:solidFill>
                <a:srgbClr val="000000"/>
              </a:solidFill>
              <a:latin typeface="Calibri"/>
              <a:ea typeface="Calibri"/>
              <a:cs typeface="Calibri"/>
            </a:endParaRPr>
          </a:p>
          <a:p>
            <a:pPr algn="just"/>
            <a:endParaRPr lang="pt-BR" sz="1600" spc="-1">
              <a:solidFill>
                <a:srgbClr val="000000"/>
              </a:solidFill>
              <a:ea typeface="Calibri"/>
              <a:cs typeface="Calibri"/>
            </a:endParaRPr>
          </a:p>
        </p:txBody>
      </p:sp>
    </p:spTree>
    <p:extLst>
      <p:ext uri="{BB962C8B-B14F-4D97-AF65-F5344CB8AC3E}">
        <p14:creationId xmlns:p14="http://schemas.microsoft.com/office/powerpoint/2010/main" val="286694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2A48A-795C-DDE5-E3C9-4E024AD85D34}"/>
            </a:ext>
          </a:extLst>
        </p:cNvPr>
        <p:cNvGrpSpPr/>
        <p:nvPr/>
      </p:nvGrpSpPr>
      <p:grpSpPr>
        <a:xfrm>
          <a:off x="0" y="0"/>
          <a:ext cx="0" cy="0"/>
          <a:chOff x="0" y="0"/>
          <a:chExt cx="0" cy="0"/>
        </a:xfrm>
      </p:grpSpPr>
      <p:sp>
        <p:nvSpPr>
          <p:cNvPr id="36" name="Retângulo 4">
            <a:extLst>
              <a:ext uri="{FF2B5EF4-FFF2-40B4-BE49-F238E27FC236}">
                <a16:creationId xmlns:a16="http://schemas.microsoft.com/office/drawing/2014/main" id="{D9D1DC86-23E5-FB05-99D2-BA7681CC7650}"/>
              </a:ext>
            </a:extLst>
          </p:cNvPr>
          <p:cNvSpPr/>
          <p:nvPr/>
        </p:nvSpPr>
        <p:spPr>
          <a:xfrm>
            <a:off x="88920" y="324000"/>
            <a:ext cx="7251480" cy="59871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100" b="1" strike="noStrike" spc="-1" dirty="0">
                <a:solidFill>
                  <a:srgbClr val="FF0000"/>
                </a:solidFill>
                <a:latin typeface="Arial"/>
              </a:rPr>
              <a:t>Programa 0124 - Desenvolvimento da Infraestrutura do Norte e Nordeste de Minas Gerais</a:t>
            </a:r>
            <a:endParaRPr lang="pt-BR" sz="1100" strike="noStrike" spc="-1" dirty="0">
              <a:solidFill>
                <a:srgbClr val="000000"/>
              </a:solidFill>
              <a:latin typeface="Arial"/>
              <a:cs typeface="Arial"/>
            </a:endParaRPr>
          </a:p>
          <a:p>
            <a:r>
              <a:rPr lang="pt-BR" sz="1100" b="1" spc="-1" dirty="0">
                <a:solidFill>
                  <a:schemeClr val="dk1"/>
                </a:solidFill>
                <a:latin typeface="Arial"/>
                <a:ea typeface="Calibri"/>
                <a:cs typeface="Arial"/>
              </a:rPr>
              <a:t>Ação 4320: Distribuição de Leite Adquirido da Agricultura Familiar, Para Beneficiários em Insegurança Alimentar</a:t>
            </a:r>
            <a:endParaRPr lang="pt-BR" dirty="0">
              <a:solidFill>
                <a:schemeClr val="dk1"/>
              </a:solidFill>
            </a:endParaRPr>
          </a:p>
        </p:txBody>
      </p:sp>
      <p:graphicFrame>
        <p:nvGraphicFramePr>
          <p:cNvPr id="3" name="Tabela 2">
            <a:extLst>
              <a:ext uri="{FF2B5EF4-FFF2-40B4-BE49-F238E27FC236}">
                <a16:creationId xmlns:a16="http://schemas.microsoft.com/office/drawing/2014/main" id="{7CE05515-8C6B-4A3F-460C-FA402A18D66C}"/>
              </a:ext>
            </a:extLst>
          </p:cNvPr>
          <p:cNvGraphicFramePr>
            <a:graphicFrameLocks noGrp="1"/>
          </p:cNvGraphicFramePr>
          <p:nvPr/>
        </p:nvGraphicFramePr>
        <p:xfrm>
          <a:off x="248889" y="2165217"/>
          <a:ext cx="7610591" cy="2296098"/>
        </p:xfrm>
        <a:graphic>
          <a:graphicData uri="http://schemas.openxmlformats.org/drawingml/2006/table">
            <a:tbl>
              <a:tblPr bandRow="1">
                <a:tableStyleId>{5C22544A-7EE6-4342-B048-85BDC9FD1C3A}</a:tableStyleId>
              </a:tblPr>
              <a:tblGrid>
                <a:gridCol w="2147094">
                  <a:extLst>
                    <a:ext uri="{9D8B030D-6E8A-4147-A177-3AD203B41FA5}">
                      <a16:colId xmlns:a16="http://schemas.microsoft.com/office/drawing/2014/main" val="3810277549"/>
                    </a:ext>
                  </a:extLst>
                </a:gridCol>
                <a:gridCol w="2560384">
                  <a:extLst>
                    <a:ext uri="{9D8B030D-6E8A-4147-A177-3AD203B41FA5}">
                      <a16:colId xmlns:a16="http://schemas.microsoft.com/office/drawing/2014/main" val="5034743"/>
                    </a:ext>
                  </a:extLst>
                </a:gridCol>
                <a:gridCol w="2903113">
                  <a:extLst>
                    <a:ext uri="{9D8B030D-6E8A-4147-A177-3AD203B41FA5}">
                      <a16:colId xmlns:a16="http://schemas.microsoft.com/office/drawing/2014/main" val="543261549"/>
                    </a:ext>
                  </a:extLst>
                </a:gridCol>
              </a:tblGrid>
              <a:tr h="371475">
                <a:tc gridSpan="3">
                  <a:txBody>
                    <a:bodyPr/>
                    <a:lstStyle/>
                    <a:p>
                      <a:pPr algn="ctr" fontAlgn="base">
                        <a:lnSpc>
                          <a:spcPts val="1650"/>
                        </a:lnSpc>
                        <a:buNone/>
                      </a:pPr>
                      <a:r>
                        <a:rPr lang="pt-BR" sz="1400" b="1">
                          <a:effectLst/>
                          <a:latin typeface="Arial"/>
                        </a:rPr>
                        <a:t>AÇÃO 4320 - Distribuição de leite adquirido da agricultura familiar, para beneficiários em insegurança alimentar</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3974411676"/>
                  </a:ext>
                </a:extLst>
              </a:tr>
              <a:tr h="561975">
                <a:tc>
                  <a:txBody>
                    <a:bodyPr/>
                    <a:lstStyle/>
                    <a:p>
                      <a:pPr algn="ctr" fontAlgn="base">
                        <a:lnSpc>
                          <a:spcPts val="1350"/>
                        </a:lnSpc>
                        <a:buNone/>
                      </a:pP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b="1">
                          <a:effectLst/>
                          <a:latin typeface="Arial"/>
                        </a:rPr>
                        <a:t>Executado até set/25</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b="1">
                          <a:effectLst/>
                          <a:latin typeface="Arial"/>
                        </a:rPr>
                        <a:t>Previsão no ano de 2026</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681461713"/>
                  </a:ext>
                </a:extLst>
              </a:tr>
              <a:tr h="561975">
                <a:tc>
                  <a:txBody>
                    <a:bodyPr/>
                    <a:lstStyle/>
                    <a:p>
                      <a:pPr algn="ctr" fontAlgn="base">
                        <a:lnSpc>
                          <a:spcPts val="1350"/>
                        </a:lnSpc>
                        <a:buNone/>
                      </a:pPr>
                      <a:r>
                        <a:rPr lang="pt-BR" sz="1100" b="1">
                          <a:effectLst/>
                          <a:latin typeface="Arial"/>
                        </a:rPr>
                        <a:t>Recursos Estado</a:t>
                      </a:r>
                    </a:p>
                    <a:p>
                      <a:pPr lvl="0" algn="ctr">
                        <a:lnSpc>
                          <a:spcPts val="1350"/>
                        </a:lnSpc>
                        <a:buNone/>
                      </a:pPr>
                      <a:endParaRPr lang="pt-BR" sz="1100" b="1">
                        <a:effectLst/>
                        <a:latin typeface="Arial"/>
                      </a:endParaRPr>
                    </a:p>
                    <a:p>
                      <a:pPr lvl="0" algn="ctr">
                        <a:lnSpc>
                          <a:spcPts val="1350"/>
                        </a:lnSpc>
                        <a:buNone/>
                      </a:pPr>
                      <a:r>
                        <a:rPr lang="pt-BR" sz="1100" b="1">
                          <a:effectLst/>
                          <a:latin typeface="Arial"/>
                        </a:rPr>
                        <a:t>PAA-Leite</a:t>
                      </a: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364.925 litros</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1.540.000 litros</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297624792"/>
                  </a:ext>
                </a:extLst>
              </a:tr>
              <a:tr h="561975">
                <a:tc>
                  <a:txBody>
                    <a:bodyPr/>
                    <a:lstStyle/>
                    <a:p>
                      <a:pPr algn="ctr" fontAlgn="base">
                        <a:lnSpc>
                          <a:spcPts val="1350"/>
                        </a:lnSpc>
                        <a:buNone/>
                      </a:pPr>
                      <a:r>
                        <a:rPr lang="pt-BR" sz="1100" b="1">
                          <a:effectLst/>
                          <a:latin typeface="Arial"/>
                        </a:rPr>
                        <a:t>Recurso Federal</a:t>
                      </a:r>
                    </a:p>
                    <a:p>
                      <a:pPr lvl="0" algn="ctr">
                        <a:lnSpc>
                          <a:spcPts val="1350"/>
                        </a:lnSpc>
                        <a:buNone/>
                      </a:pPr>
                      <a:endParaRPr lang="pt-BR" sz="1100" b="1">
                        <a:effectLst/>
                        <a:latin typeface="Arial"/>
                      </a:endParaRPr>
                    </a:p>
                    <a:p>
                      <a:pPr lvl="0" algn="ctr">
                        <a:lnSpc>
                          <a:spcPts val="1350"/>
                        </a:lnSpc>
                        <a:buNone/>
                      </a:pPr>
                      <a:r>
                        <a:rPr lang="pt-BR" sz="1100" b="1">
                          <a:effectLst/>
                          <a:latin typeface="Arial"/>
                        </a:rPr>
                        <a:t>Leite Primeira Infância</a:t>
                      </a: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2.948.502 litros</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lvl="0" algn="ctr">
                        <a:lnSpc>
                          <a:spcPts val="1350"/>
                        </a:lnSpc>
                        <a:buNone/>
                      </a:pPr>
                      <a:r>
                        <a:rPr lang="pt-BR" sz="1100" b="0" i="0" u="none" strike="noStrike" baseline="0" noProof="0">
                          <a:solidFill>
                            <a:srgbClr val="000000"/>
                          </a:solidFill>
                          <a:effectLst/>
                          <a:latin typeface="Arial"/>
                        </a:rPr>
                        <a:t>1.275.420 </a:t>
                      </a:r>
                      <a:r>
                        <a:rPr lang="pt-BR" sz="1100">
                          <a:effectLst/>
                          <a:latin typeface="Arial"/>
                        </a:rPr>
                        <a:t> litros</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4167663417"/>
                  </a:ext>
                </a:extLst>
              </a:tr>
            </a:tbl>
          </a:graphicData>
        </a:graphic>
      </p:graphicFrame>
    </p:spTree>
    <p:extLst>
      <p:ext uri="{BB962C8B-B14F-4D97-AF65-F5344CB8AC3E}">
        <p14:creationId xmlns:p14="http://schemas.microsoft.com/office/powerpoint/2010/main" val="3603821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D2766-8276-FDFC-96FB-3A2FD6D66759}"/>
            </a:ext>
          </a:extLst>
        </p:cNvPr>
        <p:cNvGrpSpPr/>
        <p:nvPr/>
      </p:nvGrpSpPr>
      <p:grpSpPr>
        <a:xfrm>
          <a:off x="0" y="0"/>
          <a:ext cx="0" cy="0"/>
          <a:chOff x="0" y="0"/>
          <a:chExt cx="0" cy="0"/>
        </a:xfrm>
      </p:grpSpPr>
      <p:sp>
        <p:nvSpPr>
          <p:cNvPr id="36" name="Retângulo 4">
            <a:extLst>
              <a:ext uri="{FF2B5EF4-FFF2-40B4-BE49-F238E27FC236}">
                <a16:creationId xmlns:a16="http://schemas.microsoft.com/office/drawing/2014/main" id="{A137CD9F-4B7E-5DDE-93B4-1A932BE769D7}"/>
              </a:ext>
            </a:extLst>
          </p:cNvPr>
          <p:cNvSpPr/>
          <p:nvPr/>
        </p:nvSpPr>
        <p:spPr>
          <a:xfrm>
            <a:off x="88920" y="324000"/>
            <a:ext cx="7251480" cy="42943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100" b="1" strike="noStrike" spc="-1">
                <a:solidFill>
                  <a:srgbClr val="FF0000"/>
                </a:solidFill>
                <a:latin typeface="Arial"/>
              </a:rPr>
              <a:t>Programa 0124 - Desenvolvimento da Infraestrutura do Norte e Nordeste de Minas Gerais</a:t>
            </a:r>
            <a:endParaRPr lang="pt-BR" sz="1100" strike="noStrike" spc="-1">
              <a:solidFill>
                <a:srgbClr val="000000"/>
              </a:solidFill>
              <a:latin typeface="Arial"/>
              <a:cs typeface="Arial"/>
            </a:endParaRPr>
          </a:p>
          <a:p>
            <a:r>
              <a:rPr lang="pt-BR" sz="1100" b="1" spc="-1">
                <a:latin typeface="Arial"/>
                <a:ea typeface="+mn-lt"/>
                <a:cs typeface="Arial"/>
              </a:rPr>
              <a:t>Ação 4323 – Apoio às feiras livres para ampliar a geração de renda e desenvolvimento econômico local</a:t>
            </a:r>
            <a:endParaRPr lang="pt-BR"/>
          </a:p>
        </p:txBody>
      </p:sp>
      <p:sp>
        <p:nvSpPr>
          <p:cNvPr id="37" name="Retângulo 5">
            <a:extLst>
              <a:ext uri="{FF2B5EF4-FFF2-40B4-BE49-F238E27FC236}">
                <a16:creationId xmlns:a16="http://schemas.microsoft.com/office/drawing/2014/main" id="{93D30021-C0A6-BCE6-C4BE-F2CC15409A8F}"/>
              </a:ext>
            </a:extLst>
          </p:cNvPr>
          <p:cNvSpPr/>
          <p:nvPr/>
        </p:nvSpPr>
        <p:spPr>
          <a:xfrm>
            <a:off x="89241" y="1133434"/>
            <a:ext cx="7627393" cy="32609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r>
              <a:rPr lang="pt-BR" b="1" spc="-1">
                <a:solidFill>
                  <a:srgbClr val="C00000"/>
                </a:solidFill>
                <a:latin typeface="Calibri"/>
                <a:ea typeface="Calibri"/>
                <a:cs typeface="Arial"/>
              </a:rPr>
              <a:t>Aquisição e doação de Kits Feira Livre</a:t>
            </a:r>
            <a:endParaRPr lang="pt-BR" b="1" spc="-1">
              <a:latin typeface="Calibri"/>
              <a:ea typeface="Calibri"/>
              <a:cs typeface="Arial"/>
            </a:endParaRPr>
          </a:p>
          <a:p>
            <a:pPr algn="ctr"/>
            <a:endParaRPr lang="pt-BR" b="1" spc="-1">
              <a:solidFill>
                <a:srgbClr val="000000"/>
              </a:solidFill>
              <a:latin typeface="Calibri"/>
              <a:ea typeface="Calibri"/>
              <a:cs typeface="Arial"/>
            </a:endParaRPr>
          </a:p>
          <a:p>
            <a:pPr algn="just"/>
            <a:endParaRPr lang="pt-BR" b="1" spc="-1">
              <a:solidFill>
                <a:srgbClr val="000000"/>
              </a:solidFill>
              <a:latin typeface="Calibri"/>
              <a:ea typeface="Calibri"/>
              <a:cs typeface="Arial"/>
            </a:endParaRPr>
          </a:p>
          <a:p>
            <a:pPr algn="just"/>
            <a:endParaRPr lang="pt-BR" spc="-1">
              <a:solidFill>
                <a:srgbClr val="B71C1C"/>
              </a:solidFill>
              <a:latin typeface="Calibri"/>
              <a:ea typeface="Calibri"/>
              <a:cs typeface="Calibri"/>
            </a:endParaRPr>
          </a:p>
          <a:p>
            <a:pPr algn="just"/>
            <a:endParaRPr lang="pt-BR" spc="-1">
              <a:solidFill>
                <a:srgbClr val="B71C1C"/>
              </a:solidFill>
              <a:latin typeface="Calibri"/>
              <a:ea typeface="Calibri"/>
              <a:cs typeface="Calibri"/>
            </a:endParaRPr>
          </a:p>
          <a:p>
            <a:pPr algn="just"/>
            <a:r>
              <a:rPr lang="pt-BR" spc="-1">
                <a:solidFill>
                  <a:srgbClr val="B71C1C"/>
                </a:solidFill>
                <a:latin typeface="Calibri"/>
                <a:ea typeface="Calibri"/>
                <a:cs typeface="Calibri"/>
              </a:rPr>
              <a:t>» </a:t>
            </a:r>
            <a:r>
              <a:rPr lang="pt-BR" b="1" spc="-1">
                <a:solidFill>
                  <a:schemeClr val="dk1"/>
                </a:solidFill>
                <a:latin typeface="Calibri"/>
                <a:ea typeface="Calibri"/>
                <a:cs typeface="Calibri"/>
              </a:rPr>
              <a:t>Objetivo:</a:t>
            </a:r>
            <a:r>
              <a:rPr lang="pt-BR" b="1" spc="-1">
                <a:solidFill>
                  <a:srgbClr val="CC0000"/>
                </a:solidFill>
                <a:latin typeface="Calibri"/>
                <a:ea typeface="Calibri"/>
                <a:cs typeface="Calibri"/>
              </a:rPr>
              <a:t> </a:t>
            </a:r>
            <a:endParaRPr lang="pt-BR">
              <a:ea typeface="Calibri"/>
              <a:cs typeface="Calibri"/>
            </a:endParaRPr>
          </a:p>
          <a:p>
            <a:pPr algn="just">
              <a:lnSpc>
                <a:spcPct val="100000"/>
              </a:lnSpc>
            </a:pPr>
            <a:endParaRPr lang="pt-BR" b="1" strike="noStrike" spc="-1">
              <a:solidFill>
                <a:srgbClr val="CC0000"/>
              </a:solidFill>
              <a:latin typeface="Calibri"/>
              <a:ea typeface="Calibri"/>
              <a:cs typeface="Calibri"/>
            </a:endParaRPr>
          </a:p>
          <a:p>
            <a:pPr algn="just"/>
            <a:endParaRPr lang="pt-BR" b="1" spc="-1">
              <a:solidFill>
                <a:srgbClr val="CC0000"/>
              </a:solidFill>
              <a:ea typeface="+mn-lt"/>
              <a:cs typeface="+mn-lt"/>
            </a:endParaRPr>
          </a:p>
          <a:p>
            <a:pPr algn="just"/>
            <a:r>
              <a:rPr lang="pt-BR" sz="1600" spc="-1">
                <a:solidFill>
                  <a:srgbClr val="000000"/>
                </a:solidFill>
                <a:latin typeface="Calibri"/>
                <a:ea typeface="+mn-lt"/>
                <a:cs typeface="+mn-lt"/>
              </a:rPr>
              <a:t>    Aquisição e distribuição de Kits de Feira Livre, a fim de fortalecer a agricultura familiar, gerando renda e desenvolvimento econômico dos municípios, por meio da comercialização de produtos locais.</a:t>
            </a:r>
            <a:endParaRPr lang="pt-BR" sz="1600" spc="-1">
              <a:latin typeface="Calibri"/>
              <a:ea typeface="Calibri"/>
              <a:cs typeface="Calibri"/>
            </a:endParaRPr>
          </a:p>
          <a:p>
            <a:pPr>
              <a:lnSpc>
                <a:spcPct val="100000"/>
              </a:lnSpc>
            </a:pPr>
            <a:endParaRPr lang="pt-BR" sz="1400" b="0" strike="noStrike" spc="-1">
              <a:solidFill>
                <a:srgbClr val="000000"/>
              </a:solidFill>
              <a:latin typeface="Arial"/>
              <a:cs typeface="Arial"/>
            </a:endParaRPr>
          </a:p>
        </p:txBody>
      </p:sp>
    </p:spTree>
    <p:extLst>
      <p:ext uri="{BB962C8B-B14F-4D97-AF65-F5344CB8AC3E}">
        <p14:creationId xmlns:p14="http://schemas.microsoft.com/office/powerpoint/2010/main" val="2548150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E7122-6D44-1507-EDA5-D779F8538CDC}"/>
            </a:ext>
          </a:extLst>
        </p:cNvPr>
        <p:cNvGrpSpPr/>
        <p:nvPr/>
      </p:nvGrpSpPr>
      <p:grpSpPr>
        <a:xfrm>
          <a:off x="0" y="0"/>
          <a:ext cx="0" cy="0"/>
          <a:chOff x="0" y="0"/>
          <a:chExt cx="0" cy="0"/>
        </a:xfrm>
      </p:grpSpPr>
      <p:sp>
        <p:nvSpPr>
          <p:cNvPr id="36" name="Retângulo 4">
            <a:extLst>
              <a:ext uri="{FF2B5EF4-FFF2-40B4-BE49-F238E27FC236}">
                <a16:creationId xmlns:a16="http://schemas.microsoft.com/office/drawing/2014/main" id="{F59387FD-2065-8009-C88D-4073421A672D}"/>
              </a:ext>
            </a:extLst>
          </p:cNvPr>
          <p:cNvSpPr/>
          <p:nvPr/>
        </p:nvSpPr>
        <p:spPr>
          <a:xfrm>
            <a:off x="88920" y="324000"/>
            <a:ext cx="7251480" cy="42943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100" b="1" strike="noStrike" spc="-1">
                <a:solidFill>
                  <a:srgbClr val="FF0000"/>
                </a:solidFill>
                <a:latin typeface="Arial"/>
              </a:rPr>
              <a:t>Programa 0124 - Desenvolvimento da Infraestrutura do Norte e Nordeste de Minas Gerais</a:t>
            </a:r>
            <a:endParaRPr lang="pt-BR" sz="1100" strike="noStrike" spc="-1">
              <a:solidFill>
                <a:srgbClr val="000000"/>
              </a:solidFill>
              <a:latin typeface="Arial"/>
              <a:cs typeface="Arial"/>
            </a:endParaRPr>
          </a:p>
          <a:p>
            <a:r>
              <a:rPr lang="pt-BR" sz="1100" b="1" spc="-1">
                <a:latin typeface="Arial"/>
                <a:ea typeface="Calibri"/>
                <a:cs typeface="Arial"/>
              </a:rPr>
              <a:t>Ação 4323 – Apoio às feiras livres para ampliar a geração de renda e desenvolvimento econômico local</a:t>
            </a:r>
            <a:endParaRPr lang="pt-BR"/>
          </a:p>
        </p:txBody>
      </p:sp>
      <p:sp>
        <p:nvSpPr>
          <p:cNvPr id="37" name="Retângulo 5">
            <a:extLst>
              <a:ext uri="{FF2B5EF4-FFF2-40B4-BE49-F238E27FC236}">
                <a16:creationId xmlns:a16="http://schemas.microsoft.com/office/drawing/2014/main" id="{5EBC4F93-1527-2B38-1F88-7A0942081182}"/>
              </a:ext>
            </a:extLst>
          </p:cNvPr>
          <p:cNvSpPr/>
          <p:nvPr/>
        </p:nvSpPr>
        <p:spPr>
          <a:xfrm>
            <a:off x="89241" y="1133434"/>
            <a:ext cx="7627393" cy="3678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endParaRPr lang="pt-BR" b="1" spc="-1" dirty="0">
              <a:solidFill>
                <a:srgbClr val="C00000"/>
              </a:solidFill>
              <a:latin typeface="Calibri"/>
              <a:ea typeface="Calibri"/>
              <a:cs typeface="Arial"/>
            </a:endParaRPr>
          </a:p>
        </p:txBody>
      </p:sp>
      <p:graphicFrame>
        <p:nvGraphicFramePr>
          <p:cNvPr id="4" name="Tabela 3">
            <a:extLst>
              <a:ext uri="{FF2B5EF4-FFF2-40B4-BE49-F238E27FC236}">
                <a16:creationId xmlns:a16="http://schemas.microsoft.com/office/drawing/2014/main" id="{A0FA53E6-741E-888C-A532-91429E474059}"/>
              </a:ext>
            </a:extLst>
          </p:cNvPr>
          <p:cNvGraphicFramePr>
            <a:graphicFrameLocks noGrp="1"/>
          </p:cNvGraphicFramePr>
          <p:nvPr/>
        </p:nvGraphicFramePr>
        <p:xfrm>
          <a:off x="166168" y="2624144"/>
          <a:ext cx="7636074" cy="1806485"/>
        </p:xfrm>
        <a:graphic>
          <a:graphicData uri="http://schemas.openxmlformats.org/drawingml/2006/table">
            <a:tbl>
              <a:tblPr bandRow="1">
                <a:tableStyleId>{5C22544A-7EE6-4342-B048-85BDC9FD1C3A}</a:tableStyleId>
              </a:tblPr>
              <a:tblGrid>
                <a:gridCol w="2573880">
                  <a:extLst>
                    <a:ext uri="{9D8B030D-6E8A-4147-A177-3AD203B41FA5}">
                      <a16:colId xmlns:a16="http://schemas.microsoft.com/office/drawing/2014/main" val="2810451328"/>
                    </a:ext>
                  </a:extLst>
                </a:gridCol>
                <a:gridCol w="2531097">
                  <a:extLst>
                    <a:ext uri="{9D8B030D-6E8A-4147-A177-3AD203B41FA5}">
                      <a16:colId xmlns:a16="http://schemas.microsoft.com/office/drawing/2014/main" val="1581909874"/>
                    </a:ext>
                  </a:extLst>
                </a:gridCol>
                <a:gridCol w="2531097">
                  <a:extLst>
                    <a:ext uri="{9D8B030D-6E8A-4147-A177-3AD203B41FA5}">
                      <a16:colId xmlns:a16="http://schemas.microsoft.com/office/drawing/2014/main" val="1786868643"/>
                    </a:ext>
                  </a:extLst>
                </a:gridCol>
              </a:tblGrid>
              <a:tr h="841658">
                <a:tc gridSpan="3">
                  <a:txBody>
                    <a:bodyPr/>
                    <a:lstStyle/>
                    <a:p>
                      <a:pPr algn="ctr" fontAlgn="base">
                        <a:lnSpc>
                          <a:spcPts val="1650"/>
                        </a:lnSpc>
                        <a:buNone/>
                      </a:pPr>
                      <a:r>
                        <a:rPr lang="pt-BR" sz="1400" b="1">
                          <a:effectLst/>
                          <a:latin typeface="Arial" panose="020B0604020202020204" pitchFamily="34" charset="0"/>
                        </a:rPr>
                        <a:t>AÇÃO 4323 - Apoio às feiras livres para ampliar a geração de renda e desenvolvimento econômico local</a:t>
                      </a:r>
                      <a:br>
                        <a:rPr lang="pt-BR" sz="1400">
                          <a:effectLst/>
                          <a:latin typeface="Arial" panose="020B0604020202020204" pitchFamily="34" charset="0"/>
                        </a:rPr>
                      </a:br>
                      <a:endParaRPr lang="pt-BR">
                        <a:effectLst/>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29694005"/>
                  </a:ext>
                </a:extLst>
              </a:tr>
              <a:tr h="307923">
                <a:tc>
                  <a:txBody>
                    <a:bodyPr/>
                    <a:lstStyle/>
                    <a:p>
                      <a:pPr algn="ctr" fontAlgn="base">
                        <a:lnSpc>
                          <a:spcPts val="1350"/>
                        </a:lnSpc>
                        <a:buNone/>
                      </a:pPr>
                      <a:r>
                        <a:rPr lang="pt-BR" sz="1100" b="1">
                          <a:effectLst/>
                          <a:latin typeface="Arial" panose="020B0604020202020204" pitchFamily="34" charset="0"/>
                        </a:rPr>
                        <a:t> </a:t>
                      </a:r>
                      <a:endParaRPr lang="pt-BR">
                        <a:effectLst/>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b="1">
                          <a:effectLst/>
                          <a:latin typeface="Arial" panose="020B0604020202020204" pitchFamily="34" charset="0"/>
                        </a:rPr>
                        <a:t>Executado até set/25</a:t>
                      </a:r>
                      <a:endParaRPr lang="pt-BR">
                        <a:effectLst/>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b="1">
                          <a:effectLst/>
                          <a:latin typeface="Arial" panose="020B0604020202020204" pitchFamily="34" charset="0"/>
                        </a:rPr>
                        <a:t>Previsão no ano de 2026</a:t>
                      </a:r>
                      <a:endParaRPr lang="pt-BR">
                        <a:effectLst/>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313444052"/>
                  </a:ext>
                </a:extLst>
              </a:tr>
              <a:tr h="656904">
                <a:tc>
                  <a:txBody>
                    <a:bodyPr/>
                    <a:lstStyle/>
                    <a:p>
                      <a:pPr algn="ctr" fontAlgn="base">
                        <a:lnSpc>
                          <a:spcPts val="1350"/>
                        </a:lnSpc>
                        <a:buNone/>
                      </a:pPr>
                      <a:r>
                        <a:rPr lang="pt-BR" sz="1100" b="1">
                          <a:effectLst/>
                          <a:latin typeface="Arial" panose="020B0604020202020204" pitchFamily="34" charset="0"/>
                        </a:rPr>
                        <a:t>Recursos Estado</a:t>
                      </a:r>
                      <a:endParaRPr lang="pt-BR">
                        <a:effectLst/>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panose="020B0604020202020204" pitchFamily="34" charset="0"/>
                        </a:rPr>
                        <a:t>463 itens</a:t>
                      </a:r>
                      <a:endParaRPr lang="pt-BR">
                        <a:effectLst/>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panose="020B0604020202020204" pitchFamily="34" charset="0"/>
                        </a:rPr>
                        <a:t> 570 itens</a:t>
                      </a:r>
                      <a:endParaRPr lang="pt-BR">
                        <a:effectLst/>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971404037"/>
                  </a:ext>
                </a:extLst>
              </a:tr>
            </a:tbl>
          </a:graphicData>
        </a:graphic>
      </p:graphicFrame>
    </p:spTree>
    <p:extLst>
      <p:ext uri="{BB962C8B-B14F-4D97-AF65-F5344CB8AC3E}">
        <p14:creationId xmlns:p14="http://schemas.microsoft.com/office/powerpoint/2010/main" val="4112012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B922E-3FC9-93A1-E29E-3C1E5386FD37}"/>
            </a:ext>
          </a:extLst>
        </p:cNvPr>
        <p:cNvGrpSpPr/>
        <p:nvPr/>
      </p:nvGrpSpPr>
      <p:grpSpPr>
        <a:xfrm>
          <a:off x="0" y="0"/>
          <a:ext cx="0" cy="0"/>
          <a:chOff x="0" y="0"/>
          <a:chExt cx="0" cy="0"/>
        </a:xfrm>
      </p:grpSpPr>
      <p:sp>
        <p:nvSpPr>
          <p:cNvPr id="36" name="Retângulo 4">
            <a:extLst>
              <a:ext uri="{FF2B5EF4-FFF2-40B4-BE49-F238E27FC236}">
                <a16:creationId xmlns:a16="http://schemas.microsoft.com/office/drawing/2014/main" id="{8E8B9A88-92D5-A833-96CD-8E3865186A66}"/>
              </a:ext>
            </a:extLst>
          </p:cNvPr>
          <p:cNvSpPr/>
          <p:nvPr/>
        </p:nvSpPr>
        <p:spPr>
          <a:xfrm>
            <a:off x="88920" y="324000"/>
            <a:ext cx="7251480" cy="42943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100" b="1" strike="noStrike" spc="-1">
                <a:solidFill>
                  <a:srgbClr val="FF0000"/>
                </a:solidFill>
                <a:latin typeface="Arial"/>
              </a:rPr>
              <a:t>Programa 0124 - Desenvolvimento da Infraestrutura do Norte e Nordeste de Minas Gerais</a:t>
            </a:r>
            <a:endParaRPr lang="pt-BR" sz="1100" strike="noStrike" spc="-1">
              <a:solidFill>
                <a:srgbClr val="000000"/>
              </a:solidFill>
              <a:latin typeface="Arial"/>
              <a:cs typeface="Arial"/>
            </a:endParaRPr>
          </a:p>
          <a:p>
            <a:r>
              <a:rPr lang="pt-BR" sz="1100" b="1" spc="-1">
                <a:solidFill>
                  <a:srgbClr val="000000"/>
                </a:solidFill>
                <a:latin typeface="Arial"/>
                <a:ea typeface="Calibri"/>
                <a:cs typeface="Calibri"/>
              </a:rPr>
              <a:t>Ação 4325 – Promoção do desenvolvimento socioeconômico do Norte e Nordeste de Minas Gerais</a:t>
            </a:r>
            <a:endParaRPr lang="pt-BR" sz="1100">
              <a:latin typeface="Arial"/>
            </a:endParaRPr>
          </a:p>
        </p:txBody>
      </p:sp>
      <p:sp>
        <p:nvSpPr>
          <p:cNvPr id="37" name="Retângulo 5">
            <a:extLst>
              <a:ext uri="{FF2B5EF4-FFF2-40B4-BE49-F238E27FC236}">
                <a16:creationId xmlns:a16="http://schemas.microsoft.com/office/drawing/2014/main" id="{248D749E-AE36-07F4-0BFD-0E6C2C159CC2}"/>
              </a:ext>
            </a:extLst>
          </p:cNvPr>
          <p:cNvSpPr/>
          <p:nvPr/>
        </p:nvSpPr>
        <p:spPr>
          <a:xfrm>
            <a:off x="89241" y="1133434"/>
            <a:ext cx="7627393" cy="3507199"/>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r>
              <a:rPr lang="pt-BR" b="1" spc="-1">
                <a:solidFill>
                  <a:srgbClr val="C00000"/>
                </a:solidFill>
                <a:latin typeface="Calibri"/>
                <a:ea typeface="Calibri"/>
                <a:cs typeface="Arial"/>
              </a:rPr>
              <a:t>Aquisição e doação de Kits de Apicultura</a:t>
            </a:r>
            <a:endParaRPr lang="pt-BR" b="1" spc="-1">
              <a:latin typeface="Calibri"/>
              <a:ea typeface="Calibri"/>
              <a:cs typeface="Arial"/>
            </a:endParaRPr>
          </a:p>
          <a:p>
            <a:pPr algn="ctr"/>
            <a:endParaRPr lang="pt-BR" b="1" spc="-1">
              <a:solidFill>
                <a:srgbClr val="000000"/>
              </a:solidFill>
              <a:latin typeface="Calibri"/>
              <a:ea typeface="Calibri"/>
              <a:cs typeface="Arial"/>
            </a:endParaRPr>
          </a:p>
          <a:p>
            <a:pPr algn="just"/>
            <a:endParaRPr lang="pt-BR" b="1" spc="-1">
              <a:solidFill>
                <a:srgbClr val="000000"/>
              </a:solidFill>
              <a:latin typeface="Calibri"/>
              <a:ea typeface="Calibri"/>
              <a:cs typeface="Arial"/>
            </a:endParaRPr>
          </a:p>
          <a:p>
            <a:pPr algn="just"/>
            <a:endParaRPr lang="pt-BR" spc="-1">
              <a:solidFill>
                <a:srgbClr val="B71C1C"/>
              </a:solidFill>
              <a:latin typeface="Calibri"/>
              <a:ea typeface="Calibri"/>
              <a:cs typeface="Calibri"/>
            </a:endParaRPr>
          </a:p>
          <a:p>
            <a:pPr algn="just"/>
            <a:endParaRPr lang="pt-BR" spc="-1">
              <a:solidFill>
                <a:srgbClr val="B71C1C"/>
              </a:solidFill>
              <a:latin typeface="Calibri"/>
              <a:ea typeface="Calibri"/>
              <a:cs typeface="Calibri"/>
            </a:endParaRPr>
          </a:p>
          <a:p>
            <a:pPr algn="just"/>
            <a:r>
              <a:rPr lang="pt-BR" spc="-1">
                <a:solidFill>
                  <a:srgbClr val="B71C1C"/>
                </a:solidFill>
                <a:latin typeface="Calibri"/>
                <a:ea typeface="Calibri"/>
                <a:cs typeface="Calibri"/>
              </a:rPr>
              <a:t>» </a:t>
            </a:r>
            <a:r>
              <a:rPr lang="pt-BR" b="1" spc="-1">
                <a:solidFill>
                  <a:schemeClr val="dk1"/>
                </a:solidFill>
                <a:latin typeface="Calibri"/>
                <a:ea typeface="Calibri"/>
                <a:cs typeface="Calibri"/>
              </a:rPr>
              <a:t>Objetivo:</a:t>
            </a:r>
            <a:r>
              <a:rPr lang="pt-BR" b="1" spc="-1">
                <a:solidFill>
                  <a:srgbClr val="CC0000"/>
                </a:solidFill>
                <a:latin typeface="Calibri"/>
                <a:ea typeface="Calibri"/>
                <a:cs typeface="Calibri"/>
              </a:rPr>
              <a:t> </a:t>
            </a:r>
            <a:endParaRPr lang="pt-BR">
              <a:ea typeface="Calibri"/>
              <a:cs typeface="Calibri"/>
            </a:endParaRPr>
          </a:p>
          <a:p>
            <a:pPr algn="just">
              <a:lnSpc>
                <a:spcPct val="100000"/>
              </a:lnSpc>
            </a:pPr>
            <a:endParaRPr lang="pt-BR" b="1" strike="noStrike" spc="-1">
              <a:solidFill>
                <a:srgbClr val="CC0000"/>
              </a:solidFill>
              <a:latin typeface="Calibri"/>
              <a:ea typeface="Calibri"/>
              <a:cs typeface="Calibri"/>
            </a:endParaRPr>
          </a:p>
          <a:p>
            <a:pPr algn="just"/>
            <a:endParaRPr lang="pt-BR" b="1" spc="-1">
              <a:solidFill>
                <a:srgbClr val="CC0000"/>
              </a:solidFill>
              <a:ea typeface="+mn-lt"/>
              <a:cs typeface="+mn-lt"/>
            </a:endParaRPr>
          </a:p>
          <a:p>
            <a:pPr algn="just"/>
            <a:r>
              <a:rPr lang="pt-BR" sz="1600" spc="-1">
                <a:solidFill>
                  <a:srgbClr val="000000"/>
                </a:solidFill>
                <a:latin typeface="Calibri"/>
                <a:ea typeface="+mn-lt"/>
                <a:cs typeface="+mn-lt"/>
              </a:rPr>
              <a:t>    Aquisição e doação de "Kits de Apicultura" para apicultores do Norte e Nordeste de Minas Gerais com o objetivo de fomentar esta cadeia produtiva, promovendo maior geração de renda, através do aumento da produtividade e da agregação de valor à cadeia apícola da área de abrangência do IDENE.</a:t>
            </a:r>
            <a:endParaRPr lang="pt-BR" sz="1600">
              <a:latin typeface="Calibri"/>
              <a:ea typeface="Calibri"/>
              <a:cs typeface="Arial"/>
            </a:endParaRPr>
          </a:p>
          <a:p>
            <a:pPr>
              <a:lnSpc>
                <a:spcPct val="100000"/>
              </a:lnSpc>
            </a:pPr>
            <a:endParaRPr lang="pt-BR" sz="1400" b="0" strike="noStrike" spc="-1">
              <a:solidFill>
                <a:srgbClr val="000000"/>
              </a:solidFill>
              <a:latin typeface="Arial"/>
              <a:cs typeface="Arial"/>
            </a:endParaRPr>
          </a:p>
        </p:txBody>
      </p:sp>
    </p:spTree>
    <p:extLst>
      <p:ext uri="{BB962C8B-B14F-4D97-AF65-F5344CB8AC3E}">
        <p14:creationId xmlns:p14="http://schemas.microsoft.com/office/powerpoint/2010/main" val="4244611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PlaceHolder 1"/>
          <p:cNvSpPr>
            <a:spLocks noGrp="1"/>
          </p:cNvSpPr>
          <p:nvPr>
            <p:ph type="title"/>
          </p:nvPr>
        </p:nvSpPr>
        <p:spPr>
          <a:xfrm>
            <a:off x="622440" y="852480"/>
            <a:ext cx="6765480" cy="947880"/>
          </a:xfrm>
          <a:prstGeom prst="rect">
            <a:avLst/>
          </a:prstGeom>
          <a:noFill/>
          <a:ln w="0">
            <a:noFill/>
          </a:ln>
        </p:spPr>
        <p:txBody>
          <a:bodyPr lIns="0" tIns="0" rIns="0" bIns="0" anchor="t">
            <a:noAutofit/>
          </a:bodyPr>
          <a:lstStyle/>
          <a:p>
            <a:pPr indent="0" algn="ctr">
              <a:lnSpc>
                <a:spcPct val="100000"/>
              </a:lnSpc>
              <a:buNone/>
            </a:pPr>
            <a:r>
              <a:rPr lang="pt-BR" sz="1800" b="1" strike="noStrike" spc="-1">
                <a:solidFill>
                  <a:srgbClr val="C00000"/>
                </a:solidFill>
                <a:latin typeface="Calibri"/>
              </a:rPr>
              <a:t>KITS FOTOVOLTAICOS PARA ENERGIZAÇÃO DE POÇOS E SISTEMAS DE ABASTECIMENTO DE ÁGUA</a:t>
            </a:r>
            <a:endParaRPr lang="pt-BR" sz="1800" b="0" strike="noStrike" spc="-1">
              <a:solidFill>
                <a:srgbClr val="000000"/>
              </a:solidFill>
              <a:latin typeface="Calibri"/>
            </a:endParaRPr>
          </a:p>
        </p:txBody>
      </p:sp>
      <p:sp>
        <p:nvSpPr>
          <p:cNvPr id="43" name="PlaceHolder 2"/>
          <p:cNvSpPr>
            <a:spLocks noGrp="1"/>
          </p:cNvSpPr>
          <p:nvPr>
            <p:ph/>
          </p:nvPr>
        </p:nvSpPr>
        <p:spPr>
          <a:xfrm>
            <a:off x="622440" y="2152800"/>
            <a:ext cx="7162560" cy="3202200"/>
          </a:xfrm>
          <a:prstGeom prst="rect">
            <a:avLst/>
          </a:prstGeom>
          <a:noFill/>
          <a:ln w="0">
            <a:noFill/>
          </a:ln>
        </p:spPr>
        <p:txBody>
          <a:bodyPr lIns="0" tIns="0" rIns="0" bIns="0" anchor="t">
            <a:noAutofit/>
          </a:bodyPr>
          <a:lstStyle/>
          <a:p>
            <a:pPr indent="0" algn="just">
              <a:lnSpc>
                <a:spcPct val="150000"/>
              </a:lnSpc>
              <a:buNone/>
            </a:pPr>
            <a:r>
              <a:rPr lang="pt-BR" sz="1200" b="0" strike="noStrike" spc="-1">
                <a:solidFill>
                  <a:srgbClr val="000000"/>
                </a:solidFill>
                <a:latin typeface="Arial"/>
              </a:rPr>
              <a:t>A Instalação de Kits Fotovoltaicos tem como objetivo garantir o acesso contínuo e sustentável à água nas comunidades da área de atuação do IDENE, por meio da modernização da infraestrutura energética com sistemas de energia solar. </a:t>
            </a:r>
            <a:endParaRPr lang="pt-BR" sz="1200" b="0" strike="noStrike" spc="-1">
              <a:solidFill>
                <a:srgbClr val="000000"/>
              </a:solidFill>
              <a:latin typeface="Calibri"/>
            </a:endParaRPr>
          </a:p>
          <a:p>
            <a:pPr indent="0" algn="just">
              <a:lnSpc>
                <a:spcPct val="150000"/>
              </a:lnSpc>
              <a:buNone/>
            </a:pPr>
            <a:endParaRPr lang="pt-BR" sz="1200" b="0" strike="noStrike" spc="-1">
              <a:solidFill>
                <a:srgbClr val="000000"/>
              </a:solidFill>
              <a:latin typeface="Calibri"/>
            </a:endParaRPr>
          </a:p>
          <a:p>
            <a:pPr indent="0" algn="just">
              <a:lnSpc>
                <a:spcPct val="150000"/>
              </a:lnSpc>
              <a:buNone/>
            </a:pPr>
            <a:r>
              <a:rPr lang="pt-BR" sz="1200" b="0" strike="noStrike" spc="-1">
                <a:solidFill>
                  <a:srgbClr val="000000"/>
                </a:solidFill>
                <a:latin typeface="Arial"/>
              </a:rPr>
              <a:t>Os kits fotovoltaicos acionam as bombas dos poços artesianos, assegurando o abastecimento de água para consumo humano, animal e irrigação. A iniciativa promove o desenvolvimento econômico e social das comunidades e reduz os impactos ambientais, ao utilizar uma fonte limpa e renovável de energia.</a:t>
            </a:r>
            <a:endParaRPr lang="pt-BR" sz="1200" b="0" strike="noStrike" spc="-1">
              <a:solidFill>
                <a:srgbClr val="000000"/>
              </a:solidFill>
              <a:latin typeface="Calibri"/>
            </a:endParaRPr>
          </a:p>
        </p:txBody>
      </p:sp>
      <p:sp>
        <p:nvSpPr>
          <p:cNvPr id="44" name="Título 3"/>
          <p:cNvSpPr/>
          <p:nvPr/>
        </p:nvSpPr>
        <p:spPr>
          <a:xfrm>
            <a:off x="-444600" y="171360"/>
            <a:ext cx="8464320" cy="366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ctr">
              <a:lnSpc>
                <a:spcPct val="100000"/>
              </a:lnSpc>
            </a:pPr>
            <a:r>
              <a:rPr lang="pt-BR" sz="1200" b="1" strike="noStrike" spc="-1">
                <a:solidFill>
                  <a:schemeClr val="dk1"/>
                </a:solidFill>
                <a:latin typeface="Calibri"/>
              </a:rPr>
              <a:t>Programa 56 - Desenvolvimento da Infraestrutura do Norte e Nordeste de Minas Gerais</a:t>
            </a:r>
            <a:endParaRPr lang="pt-BR" sz="1200" b="0" strike="noStrike" spc="-1">
              <a:solidFill>
                <a:srgbClr val="000000"/>
              </a:solidFill>
              <a:latin typeface="Arial"/>
            </a:endParaRPr>
          </a:p>
          <a:p>
            <a:pPr algn="ctr">
              <a:lnSpc>
                <a:spcPct val="100000"/>
              </a:lnSpc>
            </a:pPr>
            <a:r>
              <a:rPr lang="pt-BR" sz="1200" b="1" strike="noStrike" spc="-1">
                <a:solidFill>
                  <a:schemeClr val="dk1"/>
                </a:solidFill>
                <a:latin typeface="Calibri"/>
              </a:rPr>
              <a:t> Ação 1028 -  Energização de Poços e Sistemas de Abastecimento de Água (Kits Fotovoltaicos)</a:t>
            </a:r>
            <a:endParaRPr lang="pt-BR" sz="1200" b="0" strike="noStrike" spc="-1">
              <a:solidFill>
                <a:srgbClr val="000000"/>
              </a:solidFill>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tângulo 4"/>
          <p:cNvSpPr/>
          <p:nvPr/>
        </p:nvSpPr>
        <p:spPr>
          <a:xfrm>
            <a:off x="88920" y="324000"/>
            <a:ext cx="7251480" cy="42943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r>
              <a:rPr lang="pt-BR" sz="1100" b="1" spc="-1">
                <a:solidFill>
                  <a:srgbClr val="FF0000"/>
                </a:solidFill>
                <a:latin typeface="Arial"/>
                <a:cs typeface="Arial"/>
              </a:rPr>
              <a:t>Programa 0124 - Desenvolvimento da Infraestrutura do Norte e Nordeste de Minas Gerais</a:t>
            </a:r>
            <a:endParaRPr lang="pt-BR" sz="1100" spc="-1">
              <a:latin typeface="Arial"/>
              <a:cs typeface="Arial"/>
            </a:endParaRPr>
          </a:p>
          <a:p>
            <a:r>
              <a:rPr lang="pt-BR" sz="1100" b="1" spc="-1">
                <a:latin typeface="Arial"/>
                <a:ea typeface="Calibri"/>
                <a:cs typeface="Calibri"/>
              </a:rPr>
              <a:t>Ação 4325 – Promoção do desenvolvimento socioeconômico do Norte e Nordeste de Minas Gerais</a:t>
            </a:r>
            <a:endParaRPr lang="pt-BR">
              <a:latin typeface="Arial"/>
              <a:ea typeface="Calibri"/>
              <a:cs typeface="Calibri"/>
            </a:endParaRPr>
          </a:p>
        </p:txBody>
      </p:sp>
      <p:sp>
        <p:nvSpPr>
          <p:cNvPr id="2" name="CaixaDeTexto 1">
            <a:extLst>
              <a:ext uri="{FF2B5EF4-FFF2-40B4-BE49-F238E27FC236}">
                <a16:creationId xmlns:a16="http://schemas.microsoft.com/office/drawing/2014/main" id="{E396EC0C-EC3C-CB53-3ACE-48D33DE75852}"/>
              </a:ext>
            </a:extLst>
          </p:cNvPr>
          <p:cNvSpPr txBox="1"/>
          <p:nvPr/>
        </p:nvSpPr>
        <p:spPr>
          <a:xfrm>
            <a:off x="90638" y="927687"/>
            <a:ext cx="7590081" cy="41575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ts val="2325"/>
              </a:lnSpc>
            </a:pPr>
            <a:r>
              <a:rPr lang="pt-BR" sz="1800" b="1" baseline="0">
                <a:solidFill>
                  <a:srgbClr val="C00000"/>
                </a:solidFill>
                <a:latin typeface="Calibri"/>
                <a:ea typeface="Segoe UI"/>
                <a:cs typeface="Segoe UI"/>
              </a:rPr>
              <a:t>Aquisição e </a:t>
            </a:r>
            <a:r>
              <a:rPr lang="pt-BR" b="1">
                <a:solidFill>
                  <a:srgbClr val="C00000"/>
                </a:solidFill>
                <a:latin typeface="Calibri"/>
                <a:ea typeface="Segoe UI"/>
                <a:cs typeface="Segoe UI"/>
              </a:rPr>
              <a:t>Doação de Espaços em Feiras e Eventos para Expositores do Norte e Nordeste de Minas Gerais</a:t>
            </a:r>
            <a:endParaRPr lang="pt-BR">
              <a:cs typeface="Segoe UI"/>
            </a:endParaRPr>
          </a:p>
          <a:p>
            <a:pPr algn="ctr">
              <a:lnSpc>
                <a:spcPts val="2325"/>
              </a:lnSpc>
            </a:pPr>
            <a:endParaRPr lang="pt-BR">
              <a:solidFill>
                <a:srgbClr val="000000"/>
              </a:solidFill>
              <a:latin typeface="Calibri"/>
              <a:ea typeface="Segoe UI"/>
              <a:cs typeface="Segoe UI"/>
            </a:endParaRPr>
          </a:p>
          <a:p>
            <a:pPr algn="just">
              <a:lnSpc>
                <a:spcPts val="2325"/>
              </a:lnSpc>
            </a:pPr>
            <a:endParaRPr lang="pt-BR">
              <a:solidFill>
                <a:srgbClr val="B71C1C"/>
              </a:solidFill>
              <a:latin typeface="Calibri"/>
              <a:ea typeface="Segoe UI"/>
              <a:cs typeface="Segoe UI"/>
            </a:endParaRPr>
          </a:p>
          <a:p>
            <a:pPr algn="just">
              <a:lnSpc>
                <a:spcPts val="2325"/>
              </a:lnSpc>
            </a:pPr>
            <a:endParaRPr lang="pt-BR">
              <a:solidFill>
                <a:srgbClr val="B71C1C"/>
              </a:solidFill>
              <a:latin typeface="Calibri"/>
              <a:ea typeface="Segoe UI"/>
              <a:cs typeface="Segoe UI"/>
            </a:endParaRPr>
          </a:p>
          <a:p>
            <a:pPr algn="just">
              <a:lnSpc>
                <a:spcPts val="2325"/>
              </a:lnSpc>
            </a:pPr>
            <a:r>
              <a:rPr lang="pt-BR" sz="1800" baseline="0">
                <a:solidFill>
                  <a:srgbClr val="B71C1C"/>
                </a:solidFill>
                <a:latin typeface="Calibri"/>
                <a:ea typeface="Segoe UI"/>
                <a:cs typeface="Segoe UI"/>
              </a:rPr>
              <a:t>» </a:t>
            </a:r>
            <a:r>
              <a:rPr lang="pt-BR" sz="1800" b="1" baseline="0">
                <a:latin typeface="Calibri"/>
                <a:ea typeface="Segoe UI"/>
                <a:cs typeface="Segoe UI"/>
              </a:rPr>
              <a:t>Objetivo:</a:t>
            </a:r>
            <a:r>
              <a:rPr lang="pt-BR" sz="1800" b="1" baseline="0">
                <a:solidFill>
                  <a:srgbClr val="CC0000"/>
                </a:solidFill>
                <a:latin typeface="Calibri"/>
                <a:ea typeface="Segoe UI"/>
                <a:cs typeface="Segoe UI"/>
              </a:rPr>
              <a:t> </a:t>
            </a:r>
            <a:r>
              <a:rPr lang="pt-BR" sz="1800">
                <a:latin typeface="Calibri"/>
                <a:ea typeface="Segoe UI"/>
                <a:cs typeface="Segoe UI"/>
              </a:rPr>
              <a:t>​</a:t>
            </a:r>
            <a:endParaRPr lang="pt-BR">
              <a:ea typeface="Calibri"/>
              <a:cs typeface="Calibri"/>
            </a:endParaRPr>
          </a:p>
          <a:p>
            <a:pPr algn="just">
              <a:lnSpc>
                <a:spcPts val="2325"/>
              </a:lnSpc>
            </a:pPr>
            <a:endParaRPr lang="pt-BR" sz="1400">
              <a:latin typeface="Calibri"/>
              <a:ea typeface="Segoe UI"/>
              <a:cs typeface="Segoe UI"/>
            </a:endParaRPr>
          </a:p>
          <a:p>
            <a:pPr algn="just"/>
            <a:r>
              <a:rPr lang="pt-BR" sz="1600">
                <a:latin typeface="Calibri"/>
                <a:ea typeface="+mn-lt"/>
                <a:cs typeface="+mn-lt"/>
              </a:rPr>
              <a:t>    A iniciativa tem como finalidade a </a:t>
            </a:r>
            <a:r>
              <a:rPr lang="pt-BR" sz="1600" b="1">
                <a:latin typeface="Calibri"/>
                <a:ea typeface="+mn-lt"/>
                <a:cs typeface="+mn-lt"/>
              </a:rPr>
              <a:t>aquisição de espaços físicos (estandes)</a:t>
            </a:r>
            <a:r>
              <a:rPr lang="pt-BR" sz="1600">
                <a:latin typeface="Calibri"/>
                <a:ea typeface="+mn-lt"/>
                <a:cs typeface="+mn-lt"/>
              </a:rPr>
              <a:t> em feiras e eventos, com a posterior </a:t>
            </a:r>
            <a:r>
              <a:rPr lang="pt-BR" sz="1600" b="1">
                <a:latin typeface="Calibri"/>
                <a:ea typeface="+mn-lt"/>
                <a:cs typeface="+mn-lt"/>
              </a:rPr>
              <a:t>doação desses espaços a expositores das regiões Norte e Nordeste de Minas Gerais</a:t>
            </a:r>
            <a:r>
              <a:rPr lang="pt-BR" sz="1600">
                <a:latin typeface="Calibri"/>
                <a:ea typeface="+mn-lt"/>
                <a:cs typeface="+mn-lt"/>
              </a:rPr>
              <a:t>. A ação visa </a:t>
            </a:r>
            <a:r>
              <a:rPr lang="pt-BR" sz="1600" b="1">
                <a:latin typeface="Calibri"/>
                <a:ea typeface="+mn-lt"/>
                <a:cs typeface="+mn-lt"/>
              </a:rPr>
              <a:t>potencializar as vocações regionais</a:t>
            </a:r>
            <a:r>
              <a:rPr lang="pt-BR" sz="1600">
                <a:latin typeface="Calibri"/>
                <a:ea typeface="+mn-lt"/>
                <a:cs typeface="+mn-lt"/>
              </a:rPr>
              <a:t>, promover a </a:t>
            </a:r>
            <a:r>
              <a:rPr lang="pt-BR" sz="1600" b="1">
                <a:latin typeface="Calibri"/>
                <a:ea typeface="+mn-lt"/>
                <a:cs typeface="+mn-lt"/>
              </a:rPr>
              <a:t>prospecção de novos mercados</a:t>
            </a:r>
            <a:r>
              <a:rPr lang="pt-BR" sz="1600">
                <a:latin typeface="Calibri"/>
                <a:ea typeface="+mn-lt"/>
                <a:cs typeface="+mn-lt"/>
              </a:rPr>
              <a:t>, ampliar as oportunidades de </a:t>
            </a:r>
            <a:r>
              <a:rPr lang="pt-BR" sz="1600" b="1">
                <a:latin typeface="Calibri"/>
                <a:ea typeface="+mn-lt"/>
                <a:cs typeface="+mn-lt"/>
              </a:rPr>
              <a:t>visibilidade comercial</a:t>
            </a:r>
            <a:r>
              <a:rPr lang="pt-BR" sz="1600">
                <a:latin typeface="Calibri"/>
                <a:ea typeface="+mn-lt"/>
                <a:cs typeface="+mn-lt"/>
              </a:rPr>
              <a:t> e estimular a geração de </a:t>
            </a:r>
            <a:r>
              <a:rPr lang="pt-BR" sz="1600" b="1">
                <a:latin typeface="Calibri"/>
                <a:ea typeface="+mn-lt"/>
                <a:cs typeface="+mn-lt"/>
              </a:rPr>
              <a:t>negócios sustentáveis</a:t>
            </a:r>
            <a:r>
              <a:rPr lang="pt-BR" sz="1600">
                <a:latin typeface="Calibri"/>
                <a:ea typeface="+mn-lt"/>
                <a:cs typeface="+mn-lt"/>
              </a:rPr>
              <a:t>. Trata-se de uma estratégia para fortalecer a presença dos produtores locais em ambientes de promoção comercial, contribuindo para o desenvolvimento econômico regional.</a:t>
            </a:r>
            <a:endParaRPr lang="pt-BR" sz="1600">
              <a:latin typeface="Calibri"/>
              <a:ea typeface="Calibri"/>
              <a:cs typeface="Arial"/>
            </a:endParaRPr>
          </a:p>
          <a:p>
            <a:pPr algn="just"/>
            <a:endParaRPr lang="pt-BR">
              <a:solidFill>
                <a:srgbClr val="B71C1C"/>
              </a:solidFill>
              <a:latin typeface="Calibri"/>
              <a:ea typeface="Calibri"/>
              <a:cs typeface="Calibri"/>
            </a:endParaRPr>
          </a:p>
        </p:txBody>
      </p:sp>
    </p:spTree>
    <p:extLst>
      <p:ext uri="{BB962C8B-B14F-4D97-AF65-F5344CB8AC3E}">
        <p14:creationId xmlns:p14="http://schemas.microsoft.com/office/powerpoint/2010/main" val="177532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CA6AA-55EC-09C7-3072-6B896AB14AFB}"/>
            </a:ext>
          </a:extLst>
        </p:cNvPr>
        <p:cNvGrpSpPr/>
        <p:nvPr/>
      </p:nvGrpSpPr>
      <p:grpSpPr>
        <a:xfrm>
          <a:off x="0" y="0"/>
          <a:ext cx="0" cy="0"/>
          <a:chOff x="0" y="0"/>
          <a:chExt cx="0" cy="0"/>
        </a:xfrm>
      </p:grpSpPr>
      <p:sp>
        <p:nvSpPr>
          <p:cNvPr id="39" name="Retângulo 4">
            <a:extLst>
              <a:ext uri="{FF2B5EF4-FFF2-40B4-BE49-F238E27FC236}">
                <a16:creationId xmlns:a16="http://schemas.microsoft.com/office/drawing/2014/main" id="{98EE86FA-EE32-572B-1F80-2E9271D3A7C8}"/>
              </a:ext>
            </a:extLst>
          </p:cNvPr>
          <p:cNvSpPr/>
          <p:nvPr/>
        </p:nvSpPr>
        <p:spPr>
          <a:xfrm>
            <a:off x="88920" y="324000"/>
            <a:ext cx="7251480" cy="42943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r>
              <a:rPr lang="pt-BR" sz="1100" b="1" spc="-1">
                <a:solidFill>
                  <a:srgbClr val="FF0000"/>
                </a:solidFill>
                <a:latin typeface="Arial"/>
                <a:cs typeface="Arial"/>
              </a:rPr>
              <a:t>Programa 0124 - Desenvolvimento da Infraestrutura do Norte e Nordeste de Minas Gerais</a:t>
            </a:r>
            <a:endParaRPr lang="pt-BR" sz="1100" spc="-1">
              <a:latin typeface="Arial"/>
              <a:cs typeface="Arial"/>
            </a:endParaRPr>
          </a:p>
          <a:p>
            <a:r>
              <a:rPr lang="pt-BR" sz="1100" b="1" spc="-1">
                <a:latin typeface="Arial"/>
                <a:ea typeface="Calibri"/>
                <a:cs typeface="Calibri"/>
              </a:rPr>
              <a:t>Ação 4325 – Promoção do desenvolvimento socioeconômico do Norte e Nordeste de Minas Gerais</a:t>
            </a:r>
            <a:endParaRPr lang="pt-BR">
              <a:latin typeface="Arial"/>
              <a:ea typeface="Calibri"/>
              <a:cs typeface="Calibri"/>
            </a:endParaRPr>
          </a:p>
        </p:txBody>
      </p:sp>
      <p:sp>
        <p:nvSpPr>
          <p:cNvPr id="2" name="CaixaDeTexto 1">
            <a:extLst>
              <a:ext uri="{FF2B5EF4-FFF2-40B4-BE49-F238E27FC236}">
                <a16:creationId xmlns:a16="http://schemas.microsoft.com/office/drawing/2014/main" id="{F1FC0D4F-AA6E-1955-6370-9FB854FEA1A9}"/>
              </a:ext>
            </a:extLst>
          </p:cNvPr>
          <p:cNvSpPr txBox="1"/>
          <p:nvPr/>
        </p:nvSpPr>
        <p:spPr>
          <a:xfrm>
            <a:off x="90638" y="927687"/>
            <a:ext cx="7590081" cy="38702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ts val="2325"/>
              </a:lnSpc>
            </a:pPr>
            <a:r>
              <a:rPr lang="pt-BR" sz="1800" b="1" baseline="0">
                <a:solidFill>
                  <a:srgbClr val="C00000"/>
                </a:solidFill>
                <a:latin typeface="Calibri"/>
                <a:ea typeface="Segoe UI"/>
                <a:cs typeface="Segoe UI"/>
              </a:rPr>
              <a:t>Aquisição e </a:t>
            </a:r>
            <a:r>
              <a:rPr lang="pt-BR" b="1">
                <a:solidFill>
                  <a:srgbClr val="C00000"/>
                </a:solidFill>
                <a:latin typeface="Calibri"/>
                <a:ea typeface="Segoe UI"/>
                <a:cs typeface="Segoe UI"/>
              </a:rPr>
              <a:t>Doação de Espaços em Feiras e Eventos para Expositores do Norte e Nordeste de Minas Gerais</a:t>
            </a:r>
            <a:endParaRPr lang="pt-BR">
              <a:cs typeface="Segoe UI"/>
            </a:endParaRPr>
          </a:p>
          <a:p>
            <a:pPr algn="ctr">
              <a:lnSpc>
                <a:spcPts val="2325"/>
              </a:lnSpc>
            </a:pPr>
            <a:endParaRPr lang="pt-BR">
              <a:solidFill>
                <a:srgbClr val="000000"/>
              </a:solidFill>
              <a:latin typeface="Calibri"/>
              <a:ea typeface="Segoe UI"/>
              <a:cs typeface="Segoe UI"/>
            </a:endParaRPr>
          </a:p>
          <a:p>
            <a:pPr algn="just"/>
            <a:endParaRPr lang="pt-BR" sz="1200">
              <a:latin typeface="Calibri"/>
              <a:ea typeface="Calibri"/>
              <a:cs typeface="Calibri"/>
            </a:endParaRPr>
          </a:p>
          <a:p>
            <a:pPr algn="just"/>
            <a:endParaRPr lang="pt-BR">
              <a:solidFill>
                <a:srgbClr val="B71C1C"/>
              </a:solidFill>
              <a:latin typeface="Calibri"/>
              <a:ea typeface="Calibri"/>
              <a:cs typeface="Calibri"/>
            </a:endParaRPr>
          </a:p>
          <a:p>
            <a:pPr algn="just"/>
            <a:endParaRPr lang="pt-BR">
              <a:solidFill>
                <a:srgbClr val="B71C1C"/>
              </a:solidFill>
              <a:latin typeface="Calibri"/>
              <a:ea typeface="Calibri"/>
              <a:cs typeface="Calibri"/>
            </a:endParaRPr>
          </a:p>
          <a:p>
            <a:pPr algn="just"/>
            <a:r>
              <a:rPr lang="pt-BR">
                <a:solidFill>
                  <a:srgbClr val="B71C1C"/>
                </a:solidFill>
                <a:latin typeface="Calibri"/>
                <a:ea typeface="Calibri"/>
                <a:cs typeface="Calibri"/>
              </a:rPr>
              <a:t>»</a:t>
            </a:r>
            <a:r>
              <a:rPr lang="pt-BR" b="1">
                <a:latin typeface="Calibri"/>
                <a:ea typeface="Calibri"/>
                <a:cs typeface="Calibri"/>
              </a:rPr>
              <a:t>Feiras Realizadas:</a:t>
            </a:r>
            <a:endParaRPr lang="pt-BR">
              <a:ea typeface="Calibri"/>
              <a:cs typeface="Calibri"/>
            </a:endParaRPr>
          </a:p>
          <a:p>
            <a:pPr marL="285750" indent="-285750">
              <a:buFont typeface="Arial,Sans-Serif"/>
              <a:buChar char="•"/>
            </a:pPr>
            <a:endParaRPr lang="pt-BR" sz="1000">
              <a:latin typeface="Calibri"/>
              <a:ea typeface="Calibri"/>
              <a:cs typeface="Calibri"/>
            </a:endParaRPr>
          </a:p>
          <a:p>
            <a:pPr marL="285750" indent="-285750">
              <a:buFont typeface="Arial,Sans-Serif"/>
              <a:buChar char="•"/>
            </a:pPr>
            <a:r>
              <a:rPr lang="pt-BR" sz="1400">
                <a:latin typeface="Calibri"/>
                <a:ea typeface="Calibri"/>
                <a:cs typeface="Calibri"/>
              </a:rPr>
              <a:t>21º EXPOLESTE; </a:t>
            </a:r>
            <a:endParaRPr lang="pt-BR" sz="1400">
              <a:ea typeface="Calibri"/>
              <a:cs typeface="Calibri"/>
            </a:endParaRPr>
          </a:p>
          <a:p>
            <a:pPr marL="285750" indent="-285750">
              <a:buFont typeface="Arial,Sans-Serif"/>
              <a:buChar char="•"/>
            </a:pPr>
            <a:r>
              <a:rPr lang="pt-BR" sz="1400">
                <a:latin typeface="Calibri"/>
                <a:ea typeface="Calibri"/>
                <a:cs typeface="Calibri"/>
              </a:rPr>
              <a:t>51º EXPOMONTES;</a:t>
            </a:r>
          </a:p>
          <a:p>
            <a:pPr marL="285750" indent="-285750">
              <a:buFont typeface="Arial,Sans-Serif"/>
              <a:buChar char="•"/>
            </a:pPr>
            <a:r>
              <a:rPr lang="pt-BR" sz="1400">
                <a:latin typeface="Calibri"/>
                <a:ea typeface="Calibri"/>
                <a:cs typeface="Calibri"/>
              </a:rPr>
              <a:t>XXI Festival Mundial da Cachaça de Salinas; </a:t>
            </a:r>
          </a:p>
          <a:p>
            <a:pPr marL="285750" indent="-285750">
              <a:buFont typeface="Arial,Sans-Serif"/>
              <a:buChar char="•"/>
            </a:pPr>
            <a:r>
              <a:rPr lang="pt-BR" sz="1400">
                <a:latin typeface="Calibri"/>
                <a:ea typeface="Calibri"/>
                <a:cs typeface="Calibri"/>
              </a:rPr>
              <a:t>2º Feira Nacional do Agronegócio no Vale do São Francisco – FENAVASF;</a:t>
            </a:r>
          </a:p>
          <a:p>
            <a:pPr marL="285750" indent="-285750">
              <a:buFont typeface="Arial,Sans-Serif"/>
              <a:buChar char="•"/>
            </a:pPr>
            <a:r>
              <a:rPr lang="pt-BR" sz="1400">
                <a:latin typeface="Calibri"/>
                <a:ea typeface="Calibri"/>
                <a:cs typeface="Calibri"/>
              </a:rPr>
              <a:t>Festival da Cachaça em Novo Cruzeiro;</a:t>
            </a:r>
          </a:p>
          <a:p>
            <a:pPr marL="285750" indent="-285750">
              <a:buFont typeface="Arial,Sans-Serif"/>
              <a:buChar char="•"/>
            </a:pPr>
            <a:r>
              <a:rPr lang="pt-BR" sz="1400">
                <a:latin typeface="Calibri"/>
                <a:ea typeface="Calibri"/>
                <a:cs typeface="Calibri"/>
              </a:rPr>
              <a:t>30º FENICS;</a:t>
            </a:r>
          </a:p>
          <a:p>
            <a:pPr marL="285750" indent="-285750">
              <a:buFont typeface="Arial,Sans-Serif"/>
              <a:buChar char="•"/>
            </a:pPr>
            <a:r>
              <a:rPr lang="pt-BR" sz="1400">
                <a:latin typeface="Calibri"/>
                <a:ea typeface="Calibri"/>
                <a:cs typeface="Calibri"/>
              </a:rPr>
              <a:t>32º </a:t>
            </a:r>
            <a:r>
              <a:rPr lang="pt-BR" sz="1400" err="1">
                <a:latin typeface="Calibri"/>
                <a:ea typeface="Calibri"/>
                <a:cs typeface="Calibri"/>
              </a:rPr>
              <a:t>Expovale</a:t>
            </a:r>
            <a:r>
              <a:rPr lang="pt-BR" sz="1400">
                <a:latin typeface="Calibri"/>
                <a:ea typeface="Calibri"/>
                <a:cs typeface="Calibri"/>
              </a:rPr>
              <a:t>.</a:t>
            </a:r>
            <a:endParaRPr lang="pt-BR" sz="1400">
              <a:ea typeface="Calibri"/>
              <a:cs typeface="Calibri"/>
            </a:endParaRPr>
          </a:p>
          <a:p>
            <a:endParaRPr lang="pt-BR" sz="1400">
              <a:latin typeface="Calibri"/>
              <a:ea typeface="Calibri"/>
              <a:cs typeface="Calibri"/>
            </a:endParaRPr>
          </a:p>
        </p:txBody>
      </p:sp>
    </p:spTree>
    <p:extLst>
      <p:ext uri="{BB962C8B-B14F-4D97-AF65-F5344CB8AC3E}">
        <p14:creationId xmlns:p14="http://schemas.microsoft.com/office/powerpoint/2010/main" val="812932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tângulo 1"/>
          <p:cNvSpPr/>
          <p:nvPr/>
        </p:nvSpPr>
        <p:spPr>
          <a:xfrm>
            <a:off x="96202" y="311245"/>
            <a:ext cx="7767149" cy="42943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r>
              <a:rPr lang="pt-BR" sz="1100" b="1" spc="-1">
                <a:solidFill>
                  <a:srgbClr val="FF0000"/>
                </a:solidFill>
                <a:latin typeface="Arial"/>
                <a:cs typeface="Arial"/>
              </a:rPr>
              <a:t>Programa 0124 - Desenvolvimento da Infraestrutura do Norte e Nordeste de Minas Gerais</a:t>
            </a:r>
            <a:endParaRPr lang="pt-BR" sz="1100" spc="-1">
              <a:solidFill>
                <a:srgbClr val="000000"/>
              </a:solidFill>
              <a:latin typeface="Arial"/>
              <a:cs typeface="Arial"/>
            </a:endParaRPr>
          </a:p>
          <a:p>
            <a:r>
              <a:rPr lang="pt-BR" sz="1100" b="1" spc="-1">
                <a:solidFill>
                  <a:srgbClr val="000000"/>
                </a:solidFill>
                <a:latin typeface="Arial"/>
                <a:ea typeface="Calibri"/>
                <a:cs typeface="Calibri"/>
              </a:rPr>
              <a:t>Ação 4325 – Promoção do desenvolvimento socioeconômico do Norte e Nordeste de Minas Gerais</a:t>
            </a:r>
            <a:endParaRPr lang="pt-BR">
              <a:latin typeface="Arial"/>
            </a:endParaRPr>
          </a:p>
        </p:txBody>
      </p:sp>
      <p:graphicFrame>
        <p:nvGraphicFramePr>
          <p:cNvPr id="11" name="Tabela 10">
            <a:extLst>
              <a:ext uri="{FF2B5EF4-FFF2-40B4-BE49-F238E27FC236}">
                <a16:creationId xmlns:a16="http://schemas.microsoft.com/office/drawing/2014/main" id="{9A0258C1-4B36-98F3-007E-FCEDF472C368}"/>
              </a:ext>
            </a:extLst>
          </p:cNvPr>
          <p:cNvGraphicFramePr>
            <a:graphicFrameLocks noGrp="1"/>
          </p:cNvGraphicFramePr>
          <p:nvPr/>
        </p:nvGraphicFramePr>
        <p:xfrm>
          <a:off x="97988" y="2137902"/>
          <a:ext cx="7823225" cy="2144269"/>
        </p:xfrm>
        <a:graphic>
          <a:graphicData uri="http://schemas.openxmlformats.org/drawingml/2006/table">
            <a:tbl>
              <a:tblPr bandRow="1">
                <a:tableStyleId>{5C22544A-7EE6-4342-B048-85BDC9FD1C3A}</a:tableStyleId>
              </a:tblPr>
              <a:tblGrid>
                <a:gridCol w="2203725">
                  <a:extLst>
                    <a:ext uri="{9D8B030D-6E8A-4147-A177-3AD203B41FA5}">
                      <a16:colId xmlns:a16="http://schemas.microsoft.com/office/drawing/2014/main" val="1522671468"/>
                    </a:ext>
                  </a:extLst>
                </a:gridCol>
                <a:gridCol w="2634454">
                  <a:extLst>
                    <a:ext uri="{9D8B030D-6E8A-4147-A177-3AD203B41FA5}">
                      <a16:colId xmlns:a16="http://schemas.microsoft.com/office/drawing/2014/main" val="3794744572"/>
                    </a:ext>
                  </a:extLst>
                </a:gridCol>
                <a:gridCol w="2985046">
                  <a:extLst>
                    <a:ext uri="{9D8B030D-6E8A-4147-A177-3AD203B41FA5}">
                      <a16:colId xmlns:a16="http://schemas.microsoft.com/office/drawing/2014/main" val="2111606326"/>
                    </a:ext>
                  </a:extLst>
                </a:gridCol>
              </a:tblGrid>
              <a:tr h="419100">
                <a:tc gridSpan="3">
                  <a:txBody>
                    <a:bodyPr/>
                    <a:lstStyle/>
                    <a:p>
                      <a:pPr algn="ctr" fontAlgn="base">
                        <a:lnSpc>
                          <a:spcPts val="1650"/>
                        </a:lnSpc>
                        <a:buNone/>
                      </a:pPr>
                      <a:r>
                        <a:rPr lang="pt-BR" sz="1400" b="1">
                          <a:effectLst/>
                          <a:latin typeface="Arial"/>
                        </a:rPr>
                        <a:t>Ação 4325 - Promoção do desenvolvimento socioeconômico do Norte e Nordeste De Minas Gerais</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422583733"/>
                  </a:ext>
                </a:extLst>
              </a:tr>
              <a:tr h="400050">
                <a:tc>
                  <a:txBody>
                    <a:bodyPr/>
                    <a:lstStyle/>
                    <a:p>
                      <a:pPr algn="ctr" fontAlgn="base">
                        <a:lnSpc>
                          <a:spcPts val="1350"/>
                        </a:lnSpc>
                        <a:buNone/>
                      </a:pP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b="1">
                          <a:effectLst/>
                          <a:latin typeface="Arial"/>
                        </a:rPr>
                        <a:t>Executado até set/25</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b="1">
                          <a:effectLst/>
                          <a:latin typeface="Arial"/>
                        </a:rPr>
                        <a:t>Previsão no ano de 2026</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493223051"/>
                  </a:ext>
                </a:extLst>
              </a:tr>
              <a:tr h="400050">
                <a:tc>
                  <a:txBody>
                    <a:bodyPr/>
                    <a:lstStyle/>
                    <a:p>
                      <a:pPr algn="ctr" fontAlgn="base">
                        <a:lnSpc>
                          <a:spcPts val="1350"/>
                        </a:lnSpc>
                        <a:buNone/>
                      </a:pPr>
                      <a:r>
                        <a:rPr lang="pt-BR" sz="1100" b="1">
                          <a:effectLst/>
                          <a:latin typeface="Arial"/>
                        </a:rPr>
                        <a:t>Recursos Estado</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7 feiras</a:t>
                      </a:r>
                      <a:br>
                        <a:rPr lang="pt-BR" sz="1100">
                          <a:effectLst/>
                          <a:latin typeface="Arial"/>
                        </a:rPr>
                      </a:br>
                      <a:r>
                        <a:rPr lang="pt-BR" sz="1100">
                          <a:effectLst/>
                          <a:latin typeface="Arial"/>
                        </a:rPr>
                        <a:t>72 expositores</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8 feiras</a:t>
                      </a:r>
                      <a:br>
                        <a:rPr lang="pt-BR" sz="1100">
                          <a:effectLst/>
                          <a:latin typeface="Arial"/>
                        </a:rPr>
                      </a:br>
                      <a:r>
                        <a:rPr lang="pt-BR" sz="1100">
                          <a:effectLst/>
                          <a:latin typeface="Arial"/>
                        </a:rPr>
                        <a:t>40 expositores</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166919631"/>
                  </a:ext>
                </a:extLst>
              </a:tr>
              <a:tr h="400050">
                <a:tc>
                  <a:txBody>
                    <a:bodyPr/>
                    <a:lstStyle/>
                    <a:p>
                      <a:pPr algn="ctr" fontAlgn="base">
                        <a:lnSpc>
                          <a:spcPts val="1350"/>
                        </a:lnSpc>
                        <a:buNone/>
                      </a:pPr>
                      <a:r>
                        <a:rPr lang="pt-BR" sz="1100" b="1">
                          <a:effectLst/>
                          <a:latin typeface="Arial"/>
                        </a:rPr>
                        <a:t>Recurso Estado</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42 kits apicultura</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473809187"/>
                  </a:ext>
                </a:extLst>
              </a:tr>
              <a:tr h="400050">
                <a:tc>
                  <a:txBody>
                    <a:bodyPr/>
                    <a:lstStyle/>
                    <a:p>
                      <a:pPr algn="ctr" fontAlgn="base">
                        <a:lnSpc>
                          <a:spcPts val="1350"/>
                        </a:lnSpc>
                        <a:buNone/>
                      </a:pPr>
                      <a:r>
                        <a:rPr lang="pt-BR" sz="1100" b="1">
                          <a:effectLst/>
                          <a:latin typeface="Arial"/>
                        </a:rPr>
                        <a:t>Recurso Federal</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a:rPr>
                        <a:t>100 capacitações</a:t>
                      </a:r>
                      <a:endParaRPr lang="pt-BR">
                        <a:effectLst/>
                        <a:latin typeface="Arial"/>
                      </a:endParaRPr>
                    </a:p>
                  </a:txBody>
                  <a:tcPr marL="7553" marR="7553" anchor="ctr">
                    <a:lnL w="13364" cap="flat" cmpd="sng" algn="ctr">
                      <a:solidFill>
                        <a:srgbClr val="FFFFFF"/>
                      </a:solidFill>
                      <a:prstDash val="solid"/>
                      <a:round/>
                      <a:headEnd type="none" w="med" len="med"/>
                      <a:tailEnd type="none" w="med" len="med"/>
                    </a:lnL>
                    <a:lnR w="13364" cap="flat" cmpd="sng" algn="ctr">
                      <a:solidFill>
                        <a:srgbClr val="FFFFFF"/>
                      </a:solidFill>
                      <a:prstDash val="solid"/>
                      <a:round/>
                      <a:headEnd type="none" w="med" len="med"/>
                      <a:tailEnd type="none" w="med" len="med"/>
                    </a:lnR>
                    <a:lnT w="13364" cap="flat" cmpd="sng" algn="ctr">
                      <a:solidFill>
                        <a:srgbClr val="FFFFFF"/>
                      </a:solidFill>
                      <a:prstDash val="solid"/>
                      <a:round/>
                      <a:headEnd type="none" w="med" len="med"/>
                      <a:tailEnd type="none" w="med" len="med"/>
                    </a:lnT>
                    <a:lnB w="13364"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2024193593"/>
                  </a:ext>
                </a:extLst>
              </a:tr>
            </a:tbl>
          </a:graphicData>
        </a:graphic>
      </p:graphicFrame>
    </p:spTree>
    <p:extLst>
      <p:ext uri="{BB962C8B-B14F-4D97-AF65-F5344CB8AC3E}">
        <p14:creationId xmlns:p14="http://schemas.microsoft.com/office/powerpoint/2010/main" val="298333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89900-E0FF-A920-7347-59BF31E65359}"/>
            </a:ext>
          </a:extLst>
        </p:cNvPr>
        <p:cNvGrpSpPr/>
        <p:nvPr/>
      </p:nvGrpSpPr>
      <p:grpSpPr>
        <a:xfrm>
          <a:off x="0" y="0"/>
          <a:ext cx="0" cy="0"/>
          <a:chOff x="0" y="0"/>
          <a:chExt cx="0" cy="0"/>
        </a:xfrm>
      </p:grpSpPr>
      <p:sp>
        <p:nvSpPr>
          <p:cNvPr id="39" name="Retângulo 4">
            <a:extLst>
              <a:ext uri="{FF2B5EF4-FFF2-40B4-BE49-F238E27FC236}">
                <a16:creationId xmlns:a16="http://schemas.microsoft.com/office/drawing/2014/main" id="{D8D12667-2B66-6D1C-53F4-7193704D1560}"/>
              </a:ext>
            </a:extLst>
          </p:cNvPr>
          <p:cNvSpPr/>
          <p:nvPr/>
        </p:nvSpPr>
        <p:spPr>
          <a:xfrm>
            <a:off x="88920" y="324000"/>
            <a:ext cx="7251480" cy="42943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r>
              <a:rPr lang="pt-BR" sz="1100" b="1" spc="-1">
                <a:solidFill>
                  <a:srgbClr val="FF0000"/>
                </a:solidFill>
                <a:latin typeface="Arial"/>
                <a:cs typeface="Arial"/>
              </a:rPr>
              <a:t>Programa 0124 - Desenvolvimento da Infraestrutura do Norte e Nordeste de Minas Gerais</a:t>
            </a:r>
            <a:br>
              <a:rPr lang="pt-BR" sz="1100" b="1" spc="-1">
                <a:latin typeface="Arial"/>
                <a:ea typeface="Calibri"/>
                <a:cs typeface="Arial"/>
              </a:rPr>
            </a:br>
            <a:r>
              <a:rPr lang="pt-BR" sz="1100" b="1" spc="-1">
                <a:latin typeface="Arial"/>
                <a:ea typeface="Calibri"/>
                <a:cs typeface="Arial"/>
              </a:rPr>
              <a:t>Ação 4516 – Apoio à mecanização da produção agrícola </a:t>
            </a:r>
            <a:endParaRPr lang="pt-BR"/>
          </a:p>
        </p:txBody>
      </p:sp>
      <p:sp>
        <p:nvSpPr>
          <p:cNvPr id="2" name="CaixaDeTexto 1">
            <a:extLst>
              <a:ext uri="{FF2B5EF4-FFF2-40B4-BE49-F238E27FC236}">
                <a16:creationId xmlns:a16="http://schemas.microsoft.com/office/drawing/2014/main" id="{06C820D7-0673-7E06-F703-BAD05193E197}"/>
              </a:ext>
            </a:extLst>
          </p:cNvPr>
          <p:cNvSpPr txBox="1"/>
          <p:nvPr/>
        </p:nvSpPr>
        <p:spPr>
          <a:xfrm>
            <a:off x="90638" y="927687"/>
            <a:ext cx="7590081" cy="38523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ts val="2325"/>
              </a:lnSpc>
            </a:pPr>
            <a:r>
              <a:rPr lang="pt-BR" b="1">
                <a:solidFill>
                  <a:srgbClr val="C00000"/>
                </a:solidFill>
                <a:latin typeface="Calibri"/>
                <a:cs typeface="Segoe UI"/>
              </a:rPr>
              <a:t>Apoio à mecanização da produção agrícola: </a:t>
            </a:r>
            <a:endParaRPr lang="pt-BR" b="1">
              <a:solidFill>
                <a:srgbClr val="C00000"/>
              </a:solidFill>
              <a:cs typeface="Segoe UI"/>
            </a:endParaRPr>
          </a:p>
          <a:p>
            <a:pPr algn="ctr">
              <a:lnSpc>
                <a:spcPts val="2325"/>
              </a:lnSpc>
            </a:pPr>
            <a:endParaRPr lang="pt-BR">
              <a:solidFill>
                <a:srgbClr val="000000"/>
              </a:solidFill>
              <a:latin typeface="Calibri"/>
              <a:ea typeface="Segoe UI"/>
              <a:cs typeface="Segoe UI"/>
            </a:endParaRPr>
          </a:p>
          <a:p>
            <a:pPr algn="just"/>
            <a:endParaRPr lang="pt-BR" sz="1200">
              <a:latin typeface="Calibri"/>
              <a:ea typeface="Calibri"/>
              <a:cs typeface="Calibri"/>
            </a:endParaRPr>
          </a:p>
          <a:p>
            <a:pPr algn="just"/>
            <a:endParaRPr lang="pt-BR">
              <a:solidFill>
                <a:srgbClr val="B71C1C"/>
              </a:solidFill>
              <a:latin typeface="Calibri"/>
              <a:ea typeface="Calibri"/>
              <a:cs typeface="Calibri"/>
            </a:endParaRPr>
          </a:p>
          <a:p>
            <a:pPr algn="just"/>
            <a:endParaRPr lang="pt-BR">
              <a:solidFill>
                <a:srgbClr val="B71C1C"/>
              </a:solidFill>
              <a:latin typeface="Calibri"/>
              <a:ea typeface="Calibri"/>
              <a:cs typeface="Calibri"/>
            </a:endParaRPr>
          </a:p>
          <a:p>
            <a:pPr algn="just"/>
            <a:r>
              <a:rPr lang="pt-BR">
                <a:solidFill>
                  <a:srgbClr val="B71C1C"/>
                </a:solidFill>
                <a:latin typeface="Calibri"/>
                <a:ea typeface="Calibri"/>
                <a:cs typeface="Calibri"/>
              </a:rPr>
              <a:t>»</a:t>
            </a:r>
            <a:r>
              <a:rPr lang="pt-BR" b="1">
                <a:solidFill>
                  <a:srgbClr val="000000"/>
                </a:solidFill>
                <a:latin typeface="Calibri"/>
                <a:ea typeface="Calibri"/>
                <a:cs typeface="Calibri"/>
              </a:rPr>
              <a:t>Objetivo</a:t>
            </a:r>
            <a:r>
              <a:rPr lang="pt-BR" b="1">
                <a:latin typeface="Calibri"/>
                <a:ea typeface="Calibri"/>
                <a:cs typeface="Calibri"/>
              </a:rPr>
              <a:t>:</a:t>
            </a:r>
            <a:endParaRPr lang="pt-BR">
              <a:ea typeface="Calibri"/>
              <a:cs typeface="Calibri"/>
            </a:endParaRPr>
          </a:p>
          <a:p>
            <a:pPr algn="just"/>
            <a:endParaRPr lang="pt-BR" sz="1400">
              <a:latin typeface="Arial"/>
              <a:ea typeface="Calibri"/>
              <a:cs typeface="Arial"/>
            </a:endParaRPr>
          </a:p>
          <a:p>
            <a:pPr algn="just"/>
            <a:endParaRPr lang="pt-BR" sz="1400">
              <a:latin typeface="Arial"/>
              <a:ea typeface="Calibri"/>
              <a:cs typeface="Arial"/>
            </a:endParaRPr>
          </a:p>
          <a:p>
            <a:pPr algn="just"/>
            <a:r>
              <a:rPr lang="pt-BR" sz="1400">
                <a:latin typeface="Arial"/>
                <a:ea typeface="Calibri"/>
                <a:cs typeface="Arial"/>
              </a:rPr>
              <a:t>Fortalecimento das cadeias produtivas, promoção da produtividade agrícola e da segurança nutricional da população, por meio da doação de tratores e implementos agrícolas diversos para os municípios, otimizando os processos produtivos envolvidos. Com o fornecimento das tecnologias adequadas, a ação visa estimular e promover o desenvolvimento do setor agropecuário, impulsionando o desenvolvimento dos municípios da área de abrangência do IDENE.</a:t>
            </a:r>
            <a:endParaRPr lang="pt-BR"/>
          </a:p>
          <a:p>
            <a:pPr marL="285750" indent="-285750">
              <a:buFont typeface="Arial,Sans-Serif"/>
              <a:buChar char="•"/>
            </a:pPr>
            <a:endParaRPr lang="pt-BR" sz="1400">
              <a:ea typeface="Calibri"/>
              <a:cs typeface="Calibri"/>
            </a:endParaRPr>
          </a:p>
          <a:p>
            <a:endParaRPr lang="pt-BR" sz="1400">
              <a:latin typeface="Calibri"/>
              <a:ea typeface="Calibri"/>
              <a:cs typeface="Calibri"/>
            </a:endParaRPr>
          </a:p>
        </p:txBody>
      </p:sp>
    </p:spTree>
    <p:extLst>
      <p:ext uri="{BB962C8B-B14F-4D97-AF65-F5344CB8AC3E}">
        <p14:creationId xmlns:p14="http://schemas.microsoft.com/office/powerpoint/2010/main" val="1097622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37D9D-CFDF-C5D4-6DCE-AE0D52050C97}"/>
            </a:ext>
          </a:extLst>
        </p:cNvPr>
        <p:cNvGrpSpPr/>
        <p:nvPr/>
      </p:nvGrpSpPr>
      <p:grpSpPr>
        <a:xfrm>
          <a:off x="0" y="0"/>
          <a:ext cx="0" cy="0"/>
          <a:chOff x="0" y="0"/>
          <a:chExt cx="0" cy="0"/>
        </a:xfrm>
      </p:grpSpPr>
      <p:sp>
        <p:nvSpPr>
          <p:cNvPr id="39" name="Retângulo 4">
            <a:extLst>
              <a:ext uri="{FF2B5EF4-FFF2-40B4-BE49-F238E27FC236}">
                <a16:creationId xmlns:a16="http://schemas.microsoft.com/office/drawing/2014/main" id="{B58AEA79-F7AE-9D01-33A3-889BF1B699A1}"/>
              </a:ext>
            </a:extLst>
          </p:cNvPr>
          <p:cNvSpPr/>
          <p:nvPr/>
        </p:nvSpPr>
        <p:spPr>
          <a:xfrm>
            <a:off x="88920" y="324000"/>
            <a:ext cx="7251480" cy="42943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r>
              <a:rPr lang="pt-BR" sz="1100" b="1" spc="-1">
                <a:solidFill>
                  <a:srgbClr val="FF0000"/>
                </a:solidFill>
                <a:latin typeface="Arial"/>
                <a:cs typeface="Arial"/>
              </a:rPr>
              <a:t>Programa 0124 - Desenvolvimento da Infraestrutura do Norte e Nordeste de Minas Gerais</a:t>
            </a:r>
            <a:br>
              <a:rPr lang="pt-BR" sz="1100" b="1" spc="-1">
                <a:latin typeface="Arial"/>
                <a:ea typeface="Calibri"/>
                <a:cs typeface="Arial"/>
              </a:rPr>
            </a:br>
            <a:r>
              <a:rPr lang="pt-BR" sz="1100" b="1" spc="-1">
                <a:latin typeface="Arial"/>
                <a:ea typeface="Calibri"/>
                <a:cs typeface="Arial"/>
              </a:rPr>
              <a:t>Ação 4516 – Apoio à mecanização da produção agrícola </a:t>
            </a:r>
            <a:endParaRPr lang="pt-BR"/>
          </a:p>
        </p:txBody>
      </p:sp>
      <p:sp>
        <p:nvSpPr>
          <p:cNvPr id="2" name="CaixaDeTexto 1">
            <a:extLst>
              <a:ext uri="{FF2B5EF4-FFF2-40B4-BE49-F238E27FC236}">
                <a16:creationId xmlns:a16="http://schemas.microsoft.com/office/drawing/2014/main" id="{E9EF4032-2B35-29B6-2B81-99866D610336}"/>
              </a:ext>
            </a:extLst>
          </p:cNvPr>
          <p:cNvSpPr txBox="1"/>
          <p:nvPr/>
        </p:nvSpPr>
        <p:spPr>
          <a:xfrm>
            <a:off x="90638" y="927687"/>
            <a:ext cx="7590081" cy="19133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ts val="2325"/>
              </a:lnSpc>
            </a:pPr>
            <a:endParaRPr lang="pt-BR" b="1">
              <a:solidFill>
                <a:srgbClr val="C00000"/>
              </a:solidFill>
              <a:cs typeface="Segoe UI"/>
            </a:endParaRPr>
          </a:p>
          <a:p>
            <a:pPr algn="ctr">
              <a:lnSpc>
                <a:spcPts val="2325"/>
              </a:lnSpc>
            </a:pPr>
            <a:endParaRPr lang="pt-BR">
              <a:solidFill>
                <a:srgbClr val="000000"/>
              </a:solidFill>
              <a:latin typeface="Calibri"/>
              <a:ea typeface="Segoe UI"/>
              <a:cs typeface="Segoe UI"/>
            </a:endParaRPr>
          </a:p>
          <a:p>
            <a:pPr algn="just"/>
            <a:endParaRPr lang="pt-BR" sz="1200">
              <a:latin typeface="Calibri"/>
              <a:ea typeface="Calibri"/>
              <a:cs typeface="Calibri"/>
            </a:endParaRPr>
          </a:p>
          <a:p>
            <a:pPr algn="just"/>
            <a:endParaRPr lang="pt-BR">
              <a:solidFill>
                <a:srgbClr val="B71C1C"/>
              </a:solidFill>
              <a:latin typeface="Calibri"/>
              <a:ea typeface="Calibri"/>
              <a:cs typeface="Calibri"/>
            </a:endParaRPr>
          </a:p>
          <a:p>
            <a:pPr algn="just"/>
            <a:endParaRPr lang="pt-BR">
              <a:solidFill>
                <a:srgbClr val="B71C1C"/>
              </a:solidFill>
              <a:latin typeface="Calibri"/>
              <a:ea typeface="Calibri"/>
              <a:cs typeface="Calibri"/>
            </a:endParaRPr>
          </a:p>
          <a:p>
            <a:pPr algn="just"/>
            <a:endParaRPr lang="pt-BR" b="1">
              <a:ea typeface="Calibri"/>
              <a:cs typeface="Calibri"/>
            </a:endParaRPr>
          </a:p>
          <a:p>
            <a:endParaRPr lang="pt-BR" sz="1400">
              <a:latin typeface="Calibri"/>
              <a:ea typeface="Calibri"/>
              <a:cs typeface="Calibri"/>
            </a:endParaRPr>
          </a:p>
        </p:txBody>
      </p:sp>
      <p:graphicFrame>
        <p:nvGraphicFramePr>
          <p:cNvPr id="5" name="Tabela 4">
            <a:extLst>
              <a:ext uri="{FF2B5EF4-FFF2-40B4-BE49-F238E27FC236}">
                <a16:creationId xmlns:a16="http://schemas.microsoft.com/office/drawing/2014/main" id="{0FF17694-08D7-8E19-6980-1DFB4D96B7F3}"/>
              </a:ext>
            </a:extLst>
          </p:cNvPr>
          <p:cNvGraphicFramePr>
            <a:graphicFrameLocks noGrp="1"/>
          </p:cNvGraphicFramePr>
          <p:nvPr/>
        </p:nvGraphicFramePr>
        <p:xfrm>
          <a:off x="243240" y="2320470"/>
          <a:ext cx="7439025" cy="1905000"/>
        </p:xfrm>
        <a:graphic>
          <a:graphicData uri="http://schemas.openxmlformats.org/drawingml/2006/table">
            <a:tbl>
              <a:tblPr bandRow="1">
                <a:tableStyleId>{5C22544A-7EE6-4342-B048-85BDC9FD1C3A}</a:tableStyleId>
              </a:tblPr>
              <a:tblGrid>
                <a:gridCol w="2581275">
                  <a:extLst>
                    <a:ext uri="{9D8B030D-6E8A-4147-A177-3AD203B41FA5}">
                      <a16:colId xmlns:a16="http://schemas.microsoft.com/office/drawing/2014/main" val="3866305789"/>
                    </a:ext>
                  </a:extLst>
                </a:gridCol>
                <a:gridCol w="2714625">
                  <a:extLst>
                    <a:ext uri="{9D8B030D-6E8A-4147-A177-3AD203B41FA5}">
                      <a16:colId xmlns:a16="http://schemas.microsoft.com/office/drawing/2014/main" val="2322595976"/>
                    </a:ext>
                  </a:extLst>
                </a:gridCol>
                <a:gridCol w="2143125">
                  <a:extLst>
                    <a:ext uri="{9D8B030D-6E8A-4147-A177-3AD203B41FA5}">
                      <a16:colId xmlns:a16="http://schemas.microsoft.com/office/drawing/2014/main" val="3935334245"/>
                    </a:ext>
                  </a:extLst>
                </a:gridCol>
              </a:tblGrid>
              <a:tr h="428625">
                <a:tc gridSpan="3">
                  <a:txBody>
                    <a:bodyPr/>
                    <a:lstStyle/>
                    <a:p>
                      <a:pPr algn="ctr" fontAlgn="base">
                        <a:lnSpc>
                          <a:spcPts val="1650"/>
                        </a:lnSpc>
                        <a:buNone/>
                      </a:pPr>
                      <a:r>
                        <a:rPr lang="pt-BR" sz="1400" b="1">
                          <a:effectLst/>
                          <a:latin typeface="Arial" panose="020B0604020202020204" pitchFamily="34" charset="0"/>
                        </a:rPr>
                        <a:t>Ação 4516 - Apoio à mecanização da produção agrícola</a:t>
                      </a:r>
                      <a:endParaRPr lang="pt-BR">
                        <a:effectLst/>
                      </a:endParaRPr>
                    </a:p>
                  </a:txBody>
                  <a:tcPr marL="7553" marR="7553" anchor="ctr">
                    <a:lnL w="10878" cap="flat" cmpd="sng" algn="ctr">
                      <a:solidFill>
                        <a:srgbClr val="FFFFFF"/>
                      </a:solidFill>
                      <a:prstDash val="solid"/>
                      <a:round/>
                      <a:headEnd type="none" w="med" len="med"/>
                      <a:tailEnd type="none" w="med" len="med"/>
                    </a:lnL>
                    <a:lnR w="10878" cap="flat" cmpd="sng" algn="ctr">
                      <a:solidFill>
                        <a:srgbClr val="FFFFFF"/>
                      </a:solidFill>
                      <a:prstDash val="solid"/>
                      <a:round/>
                      <a:headEnd type="none" w="med" len="med"/>
                      <a:tailEnd type="none" w="med" len="med"/>
                    </a:lnR>
                    <a:lnT w="10878" cap="flat" cmpd="sng" algn="ctr">
                      <a:solidFill>
                        <a:srgbClr val="FFFFFF"/>
                      </a:solidFill>
                      <a:prstDash val="solid"/>
                      <a:round/>
                      <a:headEnd type="none" w="med" len="med"/>
                      <a:tailEnd type="none" w="med" len="med"/>
                    </a:lnT>
                    <a:lnB w="10878" cap="flat" cmpd="sng" algn="ctr">
                      <a:solidFill>
                        <a:srgbClr val="FFFFFF"/>
                      </a:solidFill>
                      <a:prstDash val="solid"/>
                      <a:round/>
                      <a:headEnd type="none" w="med" len="med"/>
                      <a:tailEnd type="none" w="med" len="med"/>
                    </a:lnB>
                    <a:solidFill>
                      <a:srgbClr val="E9EDF4"/>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2408603974"/>
                  </a:ext>
                </a:extLst>
              </a:tr>
              <a:tr h="352425">
                <a:tc>
                  <a:txBody>
                    <a:bodyPr/>
                    <a:lstStyle/>
                    <a:p>
                      <a:pPr algn="ctr" fontAlgn="base">
                        <a:lnSpc>
                          <a:spcPts val="1350"/>
                        </a:lnSpc>
                        <a:buNone/>
                      </a:pPr>
                      <a:r>
                        <a:rPr lang="pt-BR" sz="1100" b="1">
                          <a:effectLst/>
                          <a:latin typeface="Arial" panose="020B0604020202020204" pitchFamily="34" charset="0"/>
                        </a:rPr>
                        <a:t> </a:t>
                      </a:r>
                      <a:endParaRPr lang="pt-BR">
                        <a:effectLst/>
                      </a:endParaRPr>
                    </a:p>
                  </a:txBody>
                  <a:tcPr marL="7553" marR="7553" anchor="ctr">
                    <a:lnL w="10878" cap="flat" cmpd="sng" algn="ctr">
                      <a:solidFill>
                        <a:srgbClr val="FFFFFF"/>
                      </a:solidFill>
                      <a:prstDash val="solid"/>
                      <a:round/>
                      <a:headEnd type="none" w="med" len="med"/>
                      <a:tailEnd type="none" w="med" len="med"/>
                    </a:lnL>
                    <a:lnR w="10878" cap="flat" cmpd="sng" algn="ctr">
                      <a:solidFill>
                        <a:srgbClr val="FFFFFF"/>
                      </a:solidFill>
                      <a:prstDash val="solid"/>
                      <a:round/>
                      <a:headEnd type="none" w="med" len="med"/>
                      <a:tailEnd type="none" w="med" len="med"/>
                    </a:lnR>
                    <a:lnT w="10878" cap="flat" cmpd="sng" algn="ctr">
                      <a:solidFill>
                        <a:srgbClr val="FFFFFF"/>
                      </a:solidFill>
                      <a:prstDash val="solid"/>
                      <a:round/>
                      <a:headEnd type="none" w="med" len="med"/>
                      <a:tailEnd type="none" w="med" len="med"/>
                    </a:lnT>
                    <a:lnB w="10878"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b="1">
                          <a:effectLst/>
                          <a:latin typeface="Arial" panose="020B0604020202020204" pitchFamily="34" charset="0"/>
                        </a:rPr>
                        <a:t>Executado até set/25</a:t>
                      </a:r>
                      <a:endParaRPr lang="pt-BR">
                        <a:effectLst/>
                      </a:endParaRPr>
                    </a:p>
                  </a:txBody>
                  <a:tcPr marL="7553" marR="7553" anchor="ctr">
                    <a:lnL w="10878" cap="flat" cmpd="sng" algn="ctr">
                      <a:solidFill>
                        <a:srgbClr val="FFFFFF"/>
                      </a:solidFill>
                      <a:prstDash val="solid"/>
                      <a:round/>
                      <a:headEnd type="none" w="med" len="med"/>
                      <a:tailEnd type="none" w="med" len="med"/>
                    </a:lnL>
                    <a:lnR w="10878" cap="flat" cmpd="sng" algn="ctr">
                      <a:solidFill>
                        <a:srgbClr val="FFFFFF"/>
                      </a:solidFill>
                      <a:prstDash val="solid"/>
                      <a:round/>
                      <a:headEnd type="none" w="med" len="med"/>
                      <a:tailEnd type="none" w="med" len="med"/>
                    </a:lnR>
                    <a:lnT w="10878" cap="flat" cmpd="sng" algn="ctr">
                      <a:solidFill>
                        <a:srgbClr val="FFFFFF"/>
                      </a:solidFill>
                      <a:prstDash val="solid"/>
                      <a:round/>
                      <a:headEnd type="none" w="med" len="med"/>
                      <a:tailEnd type="none" w="med" len="med"/>
                    </a:lnT>
                    <a:lnB w="10878"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b="1">
                          <a:effectLst/>
                          <a:latin typeface="Arial" panose="020B0604020202020204" pitchFamily="34" charset="0"/>
                        </a:rPr>
                        <a:t>Previsão no ano de 2026</a:t>
                      </a:r>
                      <a:endParaRPr lang="pt-BR">
                        <a:effectLst/>
                      </a:endParaRPr>
                    </a:p>
                  </a:txBody>
                  <a:tcPr marL="7553" marR="7553" anchor="ctr">
                    <a:lnL w="10878" cap="flat" cmpd="sng" algn="ctr">
                      <a:solidFill>
                        <a:srgbClr val="FFFFFF"/>
                      </a:solidFill>
                      <a:prstDash val="solid"/>
                      <a:round/>
                      <a:headEnd type="none" w="med" len="med"/>
                      <a:tailEnd type="none" w="med" len="med"/>
                    </a:lnL>
                    <a:lnR w="10878" cap="flat" cmpd="sng" algn="ctr">
                      <a:solidFill>
                        <a:srgbClr val="FFFFFF"/>
                      </a:solidFill>
                      <a:prstDash val="solid"/>
                      <a:round/>
                      <a:headEnd type="none" w="med" len="med"/>
                      <a:tailEnd type="none" w="med" len="med"/>
                    </a:lnR>
                    <a:lnT w="10878" cap="flat" cmpd="sng" algn="ctr">
                      <a:solidFill>
                        <a:srgbClr val="FFFFFF"/>
                      </a:solidFill>
                      <a:prstDash val="solid"/>
                      <a:round/>
                      <a:headEnd type="none" w="med" len="med"/>
                      <a:tailEnd type="none" w="med" len="med"/>
                    </a:lnT>
                    <a:lnB w="10878"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331332555"/>
                  </a:ext>
                </a:extLst>
              </a:tr>
              <a:tr h="1123950">
                <a:tc>
                  <a:txBody>
                    <a:bodyPr/>
                    <a:lstStyle/>
                    <a:p>
                      <a:pPr algn="ctr" fontAlgn="base">
                        <a:lnSpc>
                          <a:spcPts val="1350"/>
                        </a:lnSpc>
                        <a:buNone/>
                      </a:pPr>
                      <a:r>
                        <a:rPr lang="pt-BR" sz="1100" b="1">
                          <a:effectLst/>
                          <a:latin typeface="Arial" panose="020B0604020202020204" pitchFamily="34" charset="0"/>
                        </a:rPr>
                        <a:t>Recursos Estado </a:t>
                      </a:r>
                      <a:endParaRPr lang="pt-BR">
                        <a:effectLst/>
                      </a:endParaRPr>
                    </a:p>
                  </a:txBody>
                  <a:tcPr marL="7553" marR="7553" anchor="ctr">
                    <a:lnL w="10878" cap="flat" cmpd="sng" algn="ctr">
                      <a:solidFill>
                        <a:srgbClr val="FFFFFF"/>
                      </a:solidFill>
                      <a:prstDash val="solid"/>
                      <a:round/>
                      <a:headEnd type="none" w="med" len="med"/>
                      <a:tailEnd type="none" w="med" len="med"/>
                    </a:lnL>
                    <a:lnR w="10878" cap="flat" cmpd="sng" algn="ctr">
                      <a:solidFill>
                        <a:srgbClr val="FFFFFF"/>
                      </a:solidFill>
                      <a:prstDash val="solid"/>
                      <a:round/>
                      <a:headEnd type="none" w="med" len="med"/>
                      <a:tailEnd type="none" w="med" len="med"/>
                    </a:lnR>
                    <a:lnT w="10878" cap="flat" cmpd="sng" algn="ctr">
                      <a:solidFill>
                        <a:srgbClr val="FFFFFF"/>
                      </a:solidFill>
                      <a:prstDash val="solid"/>
                      <a:round/>
                      <a:headEnd type="none" w="med" len="med"/>
                      <a:tailEnd type="none" w="med" len="med"/>
                    </a:lnT>
                    <a:lnB w="10878"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panose="020B0604020202020204" pitchFamily="34" charset="0"/>
                        </a:rPr>
                        <a:t>10 itens</a:t>
                      </a:r>
                      <a:endParaRPr lang="pt-BR">
                        <a:effectLst/>
                      </a:endParaRPr>
                    </a:p>
                  </a:txBody>
                  <a:tcPr marL="7553" marR="7553" anchor="ctr">
                    <a:lnL w="10878" cap="flat" cmpd="sng" algn="ctr">
                      <a:solidFill>
                        <a:srgbClr val="FFFFFF"/>
                      </a:solidFill>
                      <a:prstDash val="solid"/>
                      <a:round/>
                      <a:headEnd type="none" w="med" len="med"/>
                      <a:tailEnd type="none" w="med" len="med"/>
                    </a:lnL>
                    <a:lnR w="10878" cap="flat" cmpd="sng" algn="ctr">
                      <a:solidFill>
                        <a:srgbClr val="FFFFFF"/>
                      </a:solidFill>
                      <a:prstDash val="solid"/>
                      <a:round/>
                      <a:headEnd type="none" w="med" len="med"/>
                      <a:tailEnd type="none" w="med" len="med"/>
                    </a:lnR>
                    <a:lnT w="10878" cap="flat" cmpd="sng" algn="ctr">
                      <a:solidFill>
                        <a:srgbClr val="FFFFFF"/>
                      </a:solidFill>
                      <a:prstDash val="solid"/>
                      <a:round/>
                      <a:headEnd type="none" w="med" len="med"/>
                      <a:tailEnd type="none" w="med" len="med"/>
                    </a:lnT>
                    <a:lnB w="10878" cap="flat" cmpd="sng" algn="ctr">
                      <a:solidFill>
                        <a:srgbClr val="FFFFFF"/>
                      </a:solidFill>
                      <a:prstDash val="solid"/>
                      <a:round/>
                      <a:headEnd type="none" w="med" len="med"/>
                      <a:tailEnd type="none" w="med" len="med"/>
                    </a:lnB>
                    <a:solidFill>
                      <a:srgbClr val="E9EDF4"/>
                    </a:solidFill>
                  </a:tcPr>
                </a:tc>
                <a:tc>
                  <a:txBody>
                    <a:bodyPr/>
                    <a:lstStyle/>
                    <a:p>
                      <a:pPr algn="ctr" fontAlgn="base">
                        <a:lnSpc>
                          <a:spcPts val="1350"/>
                        </a:lnSpc>
                        <a:buNone/>
                      </a:pPr>
                      <a:r>
                        <a:rPr lang="pt-BR" sz="1100">
                          <a:effectLst/>
                          <a:latin typeface="Arial" panose="020B0604020202020204" pitchFamily="34" charset="0"/>
                        </a:rPr>
                        <a:t>70 itens</a:t>
                      </a:r>
                      <a:endParaRPr lang="pt-BR">
                        <a:effectLst/>
                      </a:endParaRPr>
                    </a:p>
                  </a:txBody>
                  <a:tcPr marL="7553" marR="7553" anchor="ctr">
                    <a:lnL w="10878" cap="flat" cmpd="sng" algn="ctr">
                      <a:solidFill>
                        <a:srgbClr val="FFFFFF"/>
                      </a:solidFill>
                      <a:prstDash val="solid"/>
                      <a:round/>
                      <a:headEnd type="none" w="med" len="med"/>
                      <a:tailEnd type="none" w="med" len="med"/>
                    </a:lnL>
                    <a:lnR w="10878" cap="flat" cmpd="sng" algn="ctr">
                      <a:solidFill>
                        <a:srgbClr val="FFFFFF"/>
                      </a:solidFill>
                      <a:prstDash val="solid"/>
                      <a:round/>
                      <a:headEnd type="none" w="med" len="med"/>
                      <a:tailEnd type="none" w="med" len="med"/>
                    </a:lnR>
                    <a:lnT w="10878" cap="flat" cmpd="sng" algn="ctr">
                      <a:solidFill>
                        <a:srgbClr val="FFFFFF"/>
                      </a:solidFill>
                      <a:prstDash val="solid"/>
                      <a:round/>
                      <a:headEnd type="none" w="med" len="med"/>
                      <a:tailEnd type="none" w="med" len="med"/>
                    </a:lnT>
                    <a:lnB w="10878" cap="flat" cmpd="sng" algn="ctr">
                      <a:solidFill>
                        <a:srgbClr val="FFFFFF"/>
                      </a:solidFill>
                      <a:prstDash val="solid"/>
                      <a:round/>
                      <a:headEnd type="none" w="med" len="med"/>
                      <a:tailEnd type="none" w="med" len="med"/>
                    </a:lnB>
                    <a:solidFill>
                      <a:srgbClr val="E9EDF4"/>
                    </a:solidFill>
                  </a:tcPr>
                </a:tc>
                <a:extLst>
                  <a:ext uri="{0D108BD9-81ED-4DB2-BD59-A6C34878D82A}">
                    <a16:rowId xmlns:a16="http://schemas.microsoft.com/office/drawing/2014/main" val="4252870657"/>
                  </a:ext>
                </a:extLst>
              </a:tr>
            </a:tbl>
          </a:graphicData>
        </a:graphic>
      </p:graphicFrame>
    </p:spTree>
    <p:extLst>
      <p:ext uri="{BB962C8B-B14F-4D97-AF65-F5344CB8AC3E}">
        <p14:creationId xmlns:p14="http://schemas.microsoft.com/office/powerpoint/2010/main" val="1942973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444600" y="205560"/>
            <a:ext cx="8464320" cy="947880"/>
          </a:xfrm>
          <a:prstGeom prst="rect">
            <a:avLst/>
          </a:prstGeom>
          <a:noFill/>
          <a:ln w="0">
            <a:noFill/>
          </a:ln>
        </p:spPr>
        <p:txBody>
          <a:bodyPr lIns="0" tIns="0" rIns="0" bIns="0" anchor="t">
            <a:noAutofit/>
          </a:bodyPr>
          <a:lstStyle/>
          <a:p>
            <a:pPr indent="0" algn="ctr">
              <a:lnSpc>
                <a:spcPct val="100000"/>
              </a:lnSpc>
              <a:buNone/>
            </a:pPr>
            <a:r>
              <a:rPr lang="pt-BR" sz="1200" b="1" strike="noStrike" spc="-1">
                <a:solidFill>
                  <a:schemeClr val="dk1"/>
                </a:solidFill>
                <a:latin typeface="Calibri"/>
              </a:rPr>
              <a:t>Programa 56 - Desenvolvimento da Infraestrutura do Norte e Nordeste de Minas Gerais</a:t>
            </a:r>
            <a:endParaRPr lang="pt-BR" sz="1200" b="0" strike="noStrike" spc="-1">
              <a:solidFill>
                <a:srgbClr val="000000"/>
              </a:solidFill>
              <a:latin typeface="Calibri"/>
            </a:endParaRPr>
          </a:p>
          <a:p>
            <a:pPr indent="0" algn="ctr">
              <a:lnSpc>
                <a:spcPct val="100000"/>
              </a:lnSpc>
              <a:buNone/>
            </a:pPr>
            <a:r>
              <a:rPr lang="pt-BR" sz="1200" b="1" strike="noStrike" spc="-1">
                <a:solidFill>
                  <a:schemeClr val="dk1"/>
                </a:solidFill>
                <a:latin typeface="Calibri"/>
              </a:rPr>
              <a:t> Ação 1028 -  Energização de Poços e Sistemas de Abastecimento de Água (Kits Fotovoltaicos)</a:t>
            </a:r>
            <a:endParaRPr lang="pt-BR" sz="1200" b="0" strike="noStrike" spc="-1">
              <a:solidFill>
                <a:srgbClr val="000000"/>
              </a:solidFill>
              <a:latin typeface="Calibri"/>
            </a:endParaRPr>
          </a:p>
        </p:txBody>
      </p:sp>
      <p:sp>
        <p:nvSpPr>
          <p:cNvPr id="46" name="PlaceHolder 2"/>
          <p:cNvSpPr>
            <a:spLocks noGrp="1"/>
          </p:cNvSpPr>
          <p:nvPr>
            <p:ph/>
          </p:nvPr>
        </p:nvSpPr>
        <p:spPr>
          <a:xfrm>
            <a:off x="504720" y="1005120"/>
            <a:ext cx="9073800" cy="3202200"/>
          </a:xfrm>
          <a:prstGeom prst="rect">
            <a:avLst/>
          </a:prstGeom>
          <a:noFill/>
          <a:ln w="0">
            <a:noFill/>
          </a:ln>
        </p:spPr>
        <p:txBody>
          <a:bodyPr lIns="0" tIns="0" rIns="0" bIns="0" anchor="t">
            <a:noAutofit/>
          </a:bodyPr>
          <a:lstStyle/>
          <a:p>
            <a:pPr indent="0">
              <a:lnSpc>
                <a:spcPct val="100000"/>
              </a:lnSpc>
              <a:buNone/>
            </a:pPr>
            <a:r>
              <a:rPr lang="pt-BR" sz="1800" b="0" strike="noStrike" spc="-1">
                <a:solidFill>
                  <a:srgbClr val="B71C1C"/>
                </a:solidFill>
                <a:latin typeface="Calibri"/>
              </a:rPr>
              <a:t>»</a:t>
            </a:r>
            <a:r>
              <a:rPr lang="pt-BR" sz="1800" b="0" strike="noStrike" spc="-12">
                <a:solidFill>
                  <a:srgbClr val="B71C1C"/>
                </a:solidFill>
                <a:latin typeface="Calibri"/>
              </a:rPr>
              <a:t> </a:t>
            </a:r>
            <a:r>
              <a:rPr lang="pt-BR" sz="1800" b="1" strike="noStrike" spc="-1">
                <a:solidFill>
                  <a:schemeClr val="dk1"/>
                </a:solidFill>
                <a:latin typeface="Calibri"/>
              </a:rPr>
              <a:t>Objetivo:</a:t>
            </a:r>
            <a:r>
              <a:rPr lang="pt-BR" sz="1800" b="1" strike="noStrike" spc="-1">
                <a:solidFill>
                  <a:srgbClr val="CC0000"/>
                </a:solidFill>
                <a:latin typeface="Calibri"/>
              </a:rPr>
              <a:t> </a:t>
            </a:r>
            <a:endParaRPr lang="pt-BR" sz="1800" b="0" strike="noStrike" spc="-1">
              <a:solidFill>
                <a:srgbClr val="000000"/>
              </a:solidFill>
              <a:latin typeface="Calibri"/>
            </a:endParaRPr>
          </a:p>
        </p:txBody>
      </p:sp>
      <p:sp>
        <p:nvSpPr>
          <p:cNvPr id="47" name="Retângulo 5"/>
          <p:cNvSpPr/>
          <p:nvPr/>
        </p:nvSpPr>
        <p:spPr>
          <a:xfrm>
            <a:off x="618480" y="1387440"/>
            <a:ext cx="7318800" cy="82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Viabilizar o funcionamento de poços artesianos e sistemas de abastecimento de água nas comunidades da área de atuação do IDENE, por meio da instalação de sistemas de energia solar fotovoltaica, garantindo o acesso contínuo e sustentável à água, promovendo o desenvolvimento socioeconômico e reduzindo os impactos ambientais.</a:t>
            </a:r>
          </a:p>
        </p:txBody>
      </p:sp>
      <p:sp>
        <p:nvSpPr>
          <p:cNvPr id="48" name="CaixaDeTexto 6"/>
          <p:cNvSpPr/>
          <p:nvPr/>
        </p:nvSpPr>
        <p:spPr>
          <a:xfrm>
            <a:off x="420120" y="2942640"/>
            <a:ext cx="285012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800" b="0" strike="noStrike" spc="-1">
                <a:solidFill>
                  <a:srgbClr val="B71C1C"/>
                </a:solidFill>
                <a:latin typeface="Arial"/>
              </a:rPr>
              <a:t>»</a:t>
            </a:r>
            <a:r>
              <a:rPr lang="pt-BR" sz="1800" b="0" strike="noStrike" spc="-12">
                <a:solidFill>
                  <a:srgbClr val="B71C1C"/>
                </a:solidFill>
                <a:latin typeface="Arial"/>
              </a:rPr>
              <a:t> </a:t>
            </a:r>
            <a:r>
              <a:rPr lang="pt-BR" sz="1800" b="1" strike="noStrike" spc="-1">
                <a:solidFill>
                  <a:schemeClr val="dk1"/>
                </a:solidFill>
                <a:latin typeface="Calibri"/>
              </a:rPr>
              <a:t>Público Alvo: </a:t>
            </a:r>
            <a:endParaRPr lang="pt-BR" sz="1800" b="0" strike="noStrike" spc="-1">
              <a:solidFill>
                <a:srgbClr val="000000"/>
              </a:solidFill>
              <a:latin typeface="Arial"/>
            </a:endParaRPr>
          </a:p>
        </p:txBody>
      </p:sp>
      <p:sp>
        <p:nvSpPr>
          <p:cNvPr id="49" name="Retângulo 7"/>
          <p:cNvSpPr/>
          <p:nvPr/>
        </p:nvSpPr>
        <p:spPr>
          <a:xfrm>
            <a:off x="631080" y="3306960"/>
            <a:ext cx="730620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Comunidades rurais e localidades em situação de vulnerabilidade hídrica nos municípios da área de abrangência do IDENE.</a:t>
            </a:r>
          </a:p>
        </p:txBody>
      </p:sp>
      <p:sp>
        <p:nvSpPr>
          <p:cNvPr id="50" name="CaixaDeTexto 8"/>
          <p:cNvSpPr/>
          <p:nvPr/>
        </p:nvSpPr>
        <p:spPr>
          <a:xfrm>
            <a:off x="420120" y="4104720"/>
            <a:ext cx="285012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800" b="0" strike="noStrike" spc="-1">
                <a:solidFill>
                  <a:srgbClr val="B71C1C"/>
                </a:solidFill>
                <a:latin typeface="Arial"/>
              </a:rPr>
              <a:t>»</a:t>
            </a:r>
            <a:r>
              <a:rPr lang="pt-BR" sz="1800" b="0" strike="noStrike" spc="-12">
                <a:solidFill>
                  <a:srgbClr val="B71C1C"/>
                </a:solidFill>
                <a:latin typeface="Arial"/>
              </a:rPr>
              <a:t> </a:t>
            </a:r>
            <a:r>
              <a:rPr lang="pt-BR" sz="1800" b="1" strike="noStrike" spc="-1">
                <a:solidFill>
                  <a:schemeClr val="dk1"/>
                </a:solidFill>
                <a:latin typeface="Calibri"/>
              </a:rPr>
              <a:t>Status:</a:t>
            </a:r>
            <a:endParaRPr lang="pt-BR" sz="1800" b="0" strike="noStrike" spc="-1">
              <a:solidFill>
                <a:srgbClr val="000000"/>
              </a:solidFill>
              <a:latin typeface="Arial"/>
            </a:endParaRPr>
          </a:p>
        </p:txBody>
      </p:sp>
      <p:sp>
        <p:nvSpPr>
          <p:cNvPr id="51" name="CaixaDeTexto 9"/>
          <p:cNvSpPr/>
          <p:nvPr/>
        </p:nvSpPr>
        <p:spPr>
          <a:xfrm>
            <a:off x="631080" y="4493160"/>
            <a:ext cx="738864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Em execução</a:t>
            </a:r>
          </a:p>
          <a:p>
            <a:pPr algn="just">
              <a:lnSpc>
                <a:spcPct val="100000"/>
              </a:lnSpc>
            </a:pPr>
            <a:endParaRPr lang="pt-BR" sz="1200" b="0" strike="noStrike" spc="-1">
              <a:solidFill>
                <a:srgbClr val="000000"/>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PlaceHolder 1"/>
          <p:cNvSpPr>
            <a:spLocks noGrp="1"/>
          </p:cNvSpPr>
          <p:nvPr>
            <p:ph type="title"/>
          </p:nvPr>
        </p:nvSpPr>
        <p:spPr>
          <a:xfrm>
            <a:off x="469800" y="954000"/>
            <a:ext cx="6765480" cy="947880"/>
          </a:xfrm>
          <a:prstGeom prst="rect">
            <a:avLst/>
          </a:prstGeom>
          <a:noFill/>
          <a:ln w="0">
            <a:noFill/>
          </a:ln>
        </p:spPr>
        <p:txBody>
          <a:bodyPr lIns="0" tIns="0" rIns="0" bIns="0" anchor="t">
            <a:noAutofit/>
          </a:bodyPr>
          <a:lstStyle/>
          <a:p>
            <a:pPr indent="0" algn="ctr">
              <a:lnSpc>
                <a:spcPct val="100000"/>
              </a:lnSpc>
              <a:buNone/>
            </a:pPr>
            <a:r>
              <a:rPr lang="pt-BR" sz="1800" b="1" strike="noStrike" spc="-1">
                <a:solidFill>
                  <a:srgbClr val="C00000"/>
                </a:solidFill>
                <a:latin typeface="Calibri"/>
              </a:rPr>
              <a:t>SISTEMA SIMPLIFICADO DE ABASTECIMENTO DE ÁGUA </a:t>
            </a:r>
            <a:br>
              <a:rPr sz="1800"/>
            </a:br>
            <a:r>
              <a:rPr lang="pt-BR" sz="1800" b="1" strike="noStrike" spc="-1">
                <a:solidFill>
                  <a:srgbClr val="C00000"/>
                </a:solidFill>
                <a:latin typeface="Calibri"/>
              </a:rPr>
              <a:t> </a:t>
            </a:r>
            <a:endParaRPr lang="pt-BR" sz="1800" b="0" strike="noStrike" spc="-1">
              <a:solidFill>
                <a:srgbClr val="000000"/>
              </a:solidFill>
              <a:latin typeface="Calibri"/>
            </a:endParaRPr>
          </a:p>
        </p:txBody>
      </p:sp>
      <p:sp>
        <p:nvSpPr>
          <p:cNvPr id="53" name="PlaceHolder 2"/>
          <p:cNvSpPr>
            <a:spLocks noGrp="1"/>
          </p:cNvSpPr>
          <p:nvPr>
            <p:ph/>
          </p:nvPr>
        </p:nvSpPr>
        <p:spPr>
          <a:xfrm>
            <a:off x="469800" y="1845000"/>
            <a:ext cx="7321320" cy="3202200"/>
          </a:xfrm>
          <a:prstGeom prst="rect">
            <a:avLst/>
          </a:prstGeom>
          <a:noFill/>
          <a:ln w="0">
            <a:noFill/>
          </a:ln>
        </p:spPr>
        <p:txBody>
          <a:bodyPr lIns="0" tIns="0" rIns="0" bIns="0" anchor="t">
            <a:noAutofit/>
          </a:bodyPr>
          <a:lstStyle/>
          <a:p>
            <a:pPr indent="0" algn="just">
              <a:lnSpc>
                <a:spcPct val="150000"/>
              </a:lnSpc>
              <a:buNone/>
            </a:pPr>
            <a:r>
              <a:rPr lang="pt-BR" sz="1200" b="0" strike="noStrike" spc="-1">
                <a:solidFill>
                  <a:srgbClr val="000000"/>
                </a:solidFill>
                <a:latin typeface="Arial"/>
              </a:rPr>
              <a:t>A Implantação de Sistemas Simplificados de Abastecimento de Água (SSAA), executado pelo Instituto de Desenvolvimento do Norte e Nordeste de Minas Gerais (IDENE), tem como finalidade garantir o acesso à água potável em comunidades situadas na sua área de atuação, especialmente aquelas afetadas pela escassez de recursos hídricos.</a:t>
            </a:r>
            <a:endParaRPr lang="pt-BR" sz="1200" b="0" strike="noStrike" spc="-1">
              <a:solidFill>
                <a:srgbClr val="000000"/>
              </a:solidFill>
              <a:latin typeface="Calibri"/>
            </a:endParaRPr>
          </a:p>
          <a:p>
            <a:pPr indent="0" algn="just">
              <a:lnSpc>
                <a:spcPct val="150000"/>
              </a:lnSpc>
              <a:buNone/>
            </a:pPr>
            <a:endParaRPr lang="pt-BR" sz="1200" b="0" strike="noStrike" spc="-1">
              <a:solidFill>
                <a:srgbClr val="000000"/>
              </a:solidFill>
              <a:latin typeface="Calibri"/>
            </a:endParaRPr>
          </a:p>
          <a:p>
            <a:pPr indent="0" algn="just">
              <a:lnSpc>
                <a:spcPct val="150000"/>
              </a:lnSpc>
              <a:buNone/>
            </a:pPr>
            <a:r>
              <a:rPr lang="pt-BR" sz="1200" b="0" strike="noStrike" spc="-1">
                <a:solidFill>
                  <a:srgbClr val="000000"/>
                </a:solidFill>
                <a:latin typeface="Arial"/>
              </a:rPr>
              <a:t>Os sistemas são projetados para atender às necessidades de consumo humano, animal e irrigação, promovendo segurança hídrica e contribuindo para a melhoria da qualidade de vida das populações atendidas, com foco em sustentabilidade, eficiência e baixo custo operacional, por ter a possibilidade de ser energizado com Kit Fotovoltaico. </a:t>
            </a:r>
            <a:endParaRPr lang="pt-BR" sz="1200" b="0" strike="noStrike" spc="-1">
              <a:solidFill>
                <a:srgbClr val="000000"/>
              </a:solidFill>
              <a:latin typeface="Calibri"/>
            </a:endParaRPr>
          </a:p>
          <a:p>
            <a:pPr indent="0" algn="just">
              <a:lnSpc>
                <a:spcPct val="100000"/>
              </a:lnSpc>
              <a:buNone/>
            </a:pPr>
            <a:endParaRPr lang="pt-BR" sz="1200" b="0" strike="noStrike" spc="-1">
              <a:solidFill>
                <a:srgbClr val="000000"/>
              </a:solidFill>
              <a:latin typeface="Calibri"/>
            </a:endParaRPr>
          </a:p>
        </p:txBody>
      </p:sp>
      <p:sp>
        <p:nvSpPr>
          <p:cNvPr id="54" name="Título 3"/>
          <p:cNvSpPr/>
          <p:nvPr/>
        </p:nvSpPr>
        <p:spPr>
          <a:xfrm>
            <a:off x="192240" y="247680"/>
            <a:ext cx="7321320" cy="3661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ctr">
              <a:lnSpc>
                <a:spcPct val="100000"/>
              </a:lnSpc>
            </a:pPr>
            <a:r>
              <a:rPr lang="pt-BR" sz="1200" b="1" strike="noStrike" spc="-1">
                <a:solidFill>
                  <a:schemeClr val="dk1"/>
                </a:solidFill>
                <a:latin typeface="Calibri"/>
              </a:rPr>
              <a:t>Programa 56 - Desenvolvimento da Infraestrutura do Norte e Nordeste de Minas Gerais</a:t>
            </a:r>
            <a:endParaRPr lang="pt-BR" sz="1200" b="0" strike="noStrike" spc="-1">
              <a:solidFill>
                <a:srgbClr val="000000"/>
              </a:solidFill>
              <a:latin typeface="Arial"/>
            </a:endParaRPr>
          </a:p>
          <a:p>
            <a:pPr algn="ctr">
              <a:lnSpc>
                <a:spcPct val="100000"/>
              </a:lnSpc>
            </a:pPr>
            <a:r>
              <a:rPr lang="pt-BR" sz="1200" b="1" strike="noStrike" spc="-1">
                <a:solidFill>
                  <a:schemeClr val="dk1"/>
                </a:solidFill>
                <a:latin typeface="Calibri"/>
              </a:rPr>
              <a:t>Ação 1028 - Implantação de Sistemas de Abastecimento de Água </a:t>
            </a:r>
            <a:endParaRPr lang="pt-BR" sz="1200" b="0" strike="noStrike" spc="-1">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PlaceHolder 1"/>
          <p:cNvSpPr>
            <a:spLocks noGrp="1"/>
          </p:cNvSpPr>
          <p:nvPr>
            <p:ph type="title"/>
          </p:nvPr>
        </p:nvSpPr>
        <p:spPr>
          <a:xfrm>
            <a:off x="311040" y="390600"/>
            <a:ext cx="7321320" cy="947880"/>
          </a:xfrm>
          <a:prstGeom prst="rect">
            <a:avLst/>
          </a:prstGeom>
          <a:noFill/>
          <a:ln w="0">
            <a:noFill/>
          </a:ln>
        </p:spPr>
        <p:txBody>
          <a:bodyPr lIns="0" tIns="0" rIns="0" bIns="0" anchor="t">
            <a:noAutofit/>
          </a:bodyPr>
          <a:lstStyle/>
          <a:p>
            <a:pPr indent="0" algn="ctr">
              <a:lnSpc>
                <a:spcPct val="100000"/>
              </a:lnSpc>
              <a:buNone/>
            </a:pPr>
            <a:r>
              <a:rPr lang="pt-BR" sz="1200" b="1" strike="noStrike" spc="-1">
                <a:solidFill>
                  <a:schemeClr val="dk1"/>
                </a:solidFill>
                <a:latin typeface="Calibri"/>
              </a:rPr>
              <a:t>Programa 56 - Desenvolvimento da Infraestrutura do Norte e Nordeste de Minas Gerais</a:t>
            </a:r>
            <a:endParaRPr lang="pt-BR" sz="1200" b="0" strike="noStrike" spc="-1">
              <a:solidFill>
                <a:srgbClr val="000000"/>
              </a:solidFill>
              <a:latin typeface="Calibri"/>
            </a:endParaRPr>
          </a:p>
          <a:p>
            <a:pPr indent="0" algn="ctr">
              <a:lnSpc>
                <a:spcPct val="100000"/>
              </a:lnSpc>
              <a:buNone/>
            </a:pPr>
            <a:r>
              <a:rPr lang="pt-BR" sz="1200" b="1" strike="noStrike" spc="-1">
                <a:solidFill>
                  <a:schemeClr val="dk1"/>
                </a:solidFill>
                <a:latin typeface="Calibri"/>
              </a:rPr>
              <a:t>Ação 1028 - Implantação de Sistemas de Abastecimento de Água </a:t>
            </a:r>
            <a:endParaRPr lang="pt-BR" sz="1200" b="0" strike="noStrike" spc="-1">
              <a:solidFill>
                <a:srgbClr val="000000"/>
              </a:solidFill>
              <a:latin typeface="Calibri"/>
            </a:endParaRPr>
          </a:p>
        </p:txBody>
      </p:sp>
      <p:sp>
        <p:nvSpPr>
          <p:cNvPr id="56" name="Retângulo 5"/>
          <p:cNvSpPr/>
          <p:nvPr/>
        </p:nvSpPr>
        <p:spPr>
          <a:xfrm>
            <a:off x="660600" y="1688760"/>
            <a:ext cx="739116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Garantir o acesso contínuo e sustentável à água potável em comunidades da área de abrangência do IDENE, especialmente aquelas afetadas pela escassez hídrica, promovendo melhoria da qualidade de vida e desenvolvimento social e econômico local.</a:t>
            </a:r>
          </a:p>
        </p:txBody>
      </p:sp>
      <p:sp>
        <p:nvSpPr>
          <p:cNvPr id="57" name="CaixaDeTexto 6"/>
          <p:cNvSpPr/>
          <p:nvPr/>
        </p:nvSpPr>
        <p:spPr>
          <a:xfrm>
            <a:off x="393840" y="2766240"/>
            <a:ext cx="285012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600" b="0" strike="noStrike" spc="-1">
                <a:solidFill>
                  <a:srgbClr val="B71C1C"/>
                </a:solidFill>
                <a:latin typeface="Arial"/>
              </a:rPr>
              <a:t>»</a:t>
            </a:r>
            <a:r>
              <a:rPr lang="pt-BR" sz="1600" b="0" strike="noStrike" spc="-12">
                <a:solidFill>
                  <a:srgbClr val="B71C1C"/>
                </a:solidFill>
                <a:latin typeface="Arial"/>
              </a:rPr>
              <a:t> </a:t>
            </a:r>
            <a:r>
              <a:rPr lang="pt-BR" sz="1800" b="1" strike="noStrike" spc="-1">
                <a:solidFill>
                  <a:schemeClr val="dk1"/>
                </a:solidFill>
                <a:latin typeface="Calibri"/>
              </a:rPr>
              <a:t>Público Alvo: </a:t>
            </a:r>
            <a:endParaRPr lang="pt-BR" sz="1800" b="0" strike="noStrike" spc="-1">
              <a:solidFill>
                <a:srgbClr val="000000"/>
              </a:solidFill>
              <a:latin typeface="Arial"/>
            </a:endParaRPr>
          </a:p>
        </p:txBody>
      </p:sp>
      <p:sp>
        <p:nvSpPr>
          <p:cNvPr id="58" name="Retângulo 7"/>
          <p:cNvSpPr/>
          <p:nvPr/>
        </p:nvSpPr>
        <p:spPr>
          <a:xfrm>
            <a:off x="582840" y="3350880"/>
            <a:ext cx="3631320" cy="338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endParaRPr lang="pt-BR" sz="1600" b="0" strike="noStrike" spc="-1">
              <a:solidFill>
                <a:srgbClr val="000000"/>
              </a:solidFill>
              <a:latin typeface="Calibri"/>
            </a:endParaRPr>
          </a:p>
        </p:txBody>
      </p:sp>
      <p:sp>
        <p:nvSpPr>
          <p:cNvPr id="59" name="CaixaDeTexto 8"/>
          <p:cNvSpPr/>
          <p:nvPr/>
        </p:nvSpPr>
        <p:spPr>
          <a:xfrm>
            <a:off x="392760" y="3934800"/>
            <a:ext cx="285012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600" b="0" strike="noStrike" spc="-1">
                <a:solidFill>
                  <a:srgbClr val="B71C1C"/>
                </a:solidFill>
                <a:latin typeface="Arial"/>
              </a:rPr>
              <a:t>» </a:t>
            </a:r>
            <a:r>
              <a:rPr lang="pt-BR" sz="1800" b="1" strike="noStrike" spc="-1">
                <a:solidFill>
                  <a:schemeClr val="dk1"/>
                </a:solidFill>
                <a:latin typeface="Calibri"/>
              </a:rPr>
              <a:t>Status</a:t>
            </a:r>
            <a:r>
              <a:rPr lang="pt-BR" sz="1600" b="1" strike="noStrike" spc="-1">
                <a:solidFill>
                  <a:schemeClr val="dk1"/>
                </a:solidFill>
                <a:latin typeface="Calibri"/>
              </a:rPr>
              <a:t>:</a:t>
            </a:r>
            <a:endParaRPr lang="pt-BR" sz="1600" b="0" strike="noStrike" spc="-1">
              <a:solidFill>
                <a:srgbClr val="000000"/>
              </a:solidFill>
              <a:latin typeface="Arial"/>
            </a:endParaRPr>
          </a:p>
        </p:txBody>
      </p:sp>
      <p:sp>
        <p:nvSpPr>
          <p:cNvPr id="60" name="CaixaDeTexto 9"/>
          <p:cNvSpPr/>
          <p:nvPr/>
        </p:nvSpPr>
        <p:spPr>
          <a:xfrm>
            <a:off x="660600" y="4316760"/>
            <a:ext cx="7391160" cy="2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Em execução. </a:t>
            </a:r>
          </a:p>
        </p:txBody>
      </p:sp>
      <p:sp>
        <p:nvSpPr>
          <p:cNvPr id="61" name="PlaceHolder 2"/>
          <p:cNvSpPr>
            <a:spLocks noGrp="1"/>
          </p:cNvSpPr>
          <p:nvPr>
            <p:ph/>
          </p:nvPr>
        </p:nvSpPr>
        <p:spPr>
          <a:xfrm>
            <a:off x="500040" y="1310400"/>
            <a:ext cx="1109160" cy="3202200"/>
          </a:xfrm>
          <a:prstGeom prst="rect">
            <a:avLst/>
          </a:prstGeom>
          <a:noFill/>
          <a:ln w="0">
            <a:noFill/>
          </a:ln>
        </p:spPr>
        <p:txBody>
          <a:bodyPr lIns="0" tIns="0" rIns="0" bIns="0" anchor="t">
            <a:noAutofit/>
          </a:bodyPr>
          <a:lstStyle/>
          <a:p>
            <a:pPr indent="0">
              <a:lnSpc>
                <a:spcPct val="100000"/>
              </a:lnSpc>
              <a:buNone/>
            </a:pPr>
            <a:r>
              <a:rPr lang="pt-BR" sz="1800" b="0" strike="noStrike" spc="-1">
                <a:solidFill>
                  <a:srgbClr val="B71C1C"/>
                </a:solidFill>
                <a:latin typeface="Calibri"/>
              </a:rPr>
              <a:t>»</a:t>
            </a:r>
            <a:r>
              <a:rPr lang="pt-BR" sz="1800" b="0" strike="noStrike" spc="-12">
                <a:solidFill>
                  <a:srgbClr val="B71C1C"/>
                </a:solidFill>
                <a:latin typeface="Calibri"/>
              </a:rPr>
              <a:t> </a:t>
            </a:r>
            <a:r>
              <a:rPr lang="pt-BR" sz="1800" b="1" strike="noStrike" spc="-1">
                <a:solidFill>
                  <a:schemeClr val="dk1"/>
                </a:solidFill>
                <a:latin typeface="Calibri"/>
              </a:rPr>
              <a:t>Objetivo:</a:t>
            </a:r>
            <a:r>
              <a:rPr lang="pt-BR" sz="1800" b="1" strike="noStrike" spc="-1">
                <a:solidFill>
                  <a:srgbClr val="CC0000"/>
                </a:solidFill>
                <a:latin typeface="Calibri"/>
              </a:rPr>
              <a:t> </a:t>
            </a:r>
            <a:endParaRPr lang="pt-BR" sz="1800" b="0" strike="noStrike" spc="-1">
              <a:solidFill>
                <a:srgbClr val="000000"/>
              </a:solidFill>
              <a:latin typeface="Calibri"/>
            </a:endParaRPr>
          </a:p>
          <a:p>
            <a:pPr indent="0">
              <a:lnSpc>
                <a:spcPct val="100000"/>
              </a:lnSpc>
              <a:buNone/>
            </a:pPr>
            <a:endParaRPr lang="pt-BR" sz="1390" b="0" strike="noStrike" spc="-1">
              <a:solidFill>
                <a:srgbClr val="000000"/>
              </a:solidFill>
              <a:latin typeface="Calibri"/>
            </a:endParaRPr>
          </a:p>
        </p:txBody>
      </p:sp>
      <p:sp>
        <p:nvSpPr>
          <p:cNvPr id="62" name="CaixaDeTexto 14"/>
          <p:cNvSpPr/>
          <p:nvPr/>
        </p:nvSpPr>
        <p:spPr>
          <a:xfrm>
            <a:off x="648000" y="3147840"/>
            <a:ext cx="7391160" cy="2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Comunidades rurais e localidades em situação de vulnerabilidade hídrica na área de atuação do IDENE;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PlaceHolder 1"/>
          <p:cNvSpPr>
            <a:spLocks noGrp="1"/>
          </p:cNvSpPr>
          <p:nvPr>
            <p:ph type="title"/>
          </p:nvPr>
        </p:nvSpPr>
        <p:spPr>
          <a:xfrm>
            <a:off x="317520" y="660960"/>
            <a:ext cx="7016400" cy="947880"/>
          </a:xfrm>
          <a:prstGeom prst="rect">
            <a:avLst/>
          </a:prstGeom>
          <a:noFill/>
          <a:ln w="0">
            <a:noFill/>
          </a:ln>
        </p:spPr>
        <p:txBody>
          <a:bodyPr lIns="0" tIns="0" rIns="0" bIns="0" anchor="t">
            <a:noAutofit/>
          </a:bodyPr>
          <a:lstStyle/>
          <a:p>
            <a:pPr indent="0" algn="ctr">
              <a:lnSpc>
                <a:spcPct val="100000"/>
              </a:lnSpc>
              <a:buNone/>
            </a:pPr>
            <a:br>
              <a:rPr sz="1390"/>
            </a:br>
            <a:r>
              <a:rPr lang="pt-BR" sz="1800" b="1" strike="noStrike" spc="-1">
                <a:solidFill>
                  <a:srgbClr val="C00000"/>
                </a:solidFill>
                <a:latin typeface="Calibri"/>
              </a:rPr>
              <a:t>PROMOÇÃO DE SANEAMENTO BÁSICO POR MEIO DA INSTALAÇÃO DE MÓDULOS SANITÁRIOS</a:t>
            </a:r>
            <a:endParaRPr lang="pt-BR" sz="1800" b="0" strike="noStrike" spc="-1">
              <a:solidFill>
                <a:srgbClr val="000000"/>
              </a:solidFill>
              <a:latin typeface="Calibri"/>
            </a:endParaRPr>
          </a:p>
        </p:txBody>
      </p:sp>
      <p:sp>
        <p:nvSpPr>
          <p:cNvPr id="64" name="PlaceHolder 2"/>
          <p:cNvSpPr>
            <a:spLocks noGrp="1"/>
          </p:cNvSpPr>
          <p:nvPr>
            <p:ph/>
          </p:nvPr>
        </p:nvSpPr>
        <p:spPr>
          <a:xfrm>
            <a:off x="445680" y="2076480"/>
            <a:ext cx="7356240" cy="3202200"/>
          </a:xfrm>
          <a:prstGeom prst="rect">
            <a:avLst/>
          </a:prstGeom>
          <a:noFill/>
          <a:ln w="0">
            <a:noFill/>
          </a:ln>
        </p:spPr>
        <p:txBody>
          <a:bodyPr lIns="0" tIns="0" rIns="0" bIns="0" anchor="t">
            <a:noAutofit/>
          </a:bodyPr>
          <a:lstStyle/>
          <a:p>
            <a:pPr indent="0" algn="just">
              <a:lnSpc>
                <a:spcPct val="150000"/>
              </a:lnSpc>
              <a:buNone/>
            </a:pPr>
            <a:endParaRPr lang="pt-BR" sz="1200" b="0" strike="noStrike" spc="-1">
              <a:solidFill>
                <a:srgbClr val="000000"/>
              </a:solidFill>
              <a:latin typeface="Calibri"/>
            </a:endParaRPr>
          </a:p>
          <a:p>
            <a:pPr indent="0" algn="just">
              <a:lnSpc>
                <a:spcPct val="150000"/>
              </a:lnSpc>
              <a:buNone/>
            </a:pPr>
            <a:r>
              <a:rPr lang="pt-BR" sz="1200" b="0" strike="noStrike" spc="-1">
                <a:solidFill>
                  <a:srgbClr val="000000"/>
                </a:solidFill>
                <a:latin typeface="Arial"/>
              </a:rPr>
              <a:t>A execução de Módulos Sanitários, visa promover maior qualidade de vida e saúde pública à população rural em situação de vulnerabilidade nas áreas de atuação do Instituto. Os módulos sanitários são projetados para atender às necessidades básicas de saneamento, mesmo em localidades com baixa oferta de água.</a:t>
            </a:r>
            <a:endParaRPr lang="pt-BR" sz="1200" b="0" strike="noStrike" spc="-1">
              <a:solidFill>
                <a:srgbClr val="000000"/>
              </a:solidFill>
              <a:latin typeface="Calibri"/>
            </a:endParaRPr>
          </a:p>
          <a:p>
            <a:pPr indent="0" algn="just">
              <a:lnSpc>
                <a:spcPct val="150000"/>
              </a:lnSpc>
              <a:buNone/>
            </a:pPr>
            <a:endParaRPr lang="pt-BR" sz="1200" b="0" strike="noStrike" spc="-1">
              <a:solidFill>
                <a:srgbClr val="000000"/>
              </a:solidFill>
              <a:latin typeface="Calibri"/>
            </a:endParaRPr>
          </a:p>
          <a:p>
            <a:pPr indent="0" algn="just">
              <a:lnSpc>
                <a:spcPct val="150000"/>
              </a:lnSpc>
              <a:buNone/>
            </a:pPr>
            <a:r>
              <a:rPr lang="pt-BR" sz="1200" b="0" strike="noStrike" spc="-1">
                <a:solidFill>
                  <a:srgbClr val="000000"/>
                </a:solidFill>
                <a:latin typeface="Arial"/>
              </a:rPr>
              <a:t>O diferencial do programa é a utilização de biodigestores, que permitem o tratamento seguro dos resíduos, evitando a contaminação do solo, preservando os recursos hídricos locais e promovendo a sustentabilidade ambiental. </a:t>
            </a:r>
            <a:endParaRPr lang="pt-BR" sz="1200" b="0" strike="noStrike" spc="-1">
              <a:solidFill>
                <a:srgbClr val="000000"/>
              </a:solidFill>
              <a:latin typeface="Calibri"/>
            </a:endParaRPr>
          </a:p>
        </p:txBody>
      </p:sp>
      <p:sp>
        <p:nvSpPr>
          <p:cNvPr id="65" name="CaixaDeTexto 1"/>
          <p:cNvSpPr/>
          <p:nvPr/>
        </p:nvSpPr>
        <p:spPr>
          <a:xfrm>
            <a:off x="469800" y="190440"/>
            <a:ext cx="7018920" cy="394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pt-BR" sz="1000" b="1" strike="noStrike" spc="-1">
                <a:solidFill>
                  <a:srgbClr val="000000"/>
                </a:solidFill>
                <a:latin typeface="Arial"/>
              </a:rPr>
              <a:t>Programa 56 - Desenvolvimento da Infraestrutura do Norte e Nordeste de Minas Gerais</a:t>
            </a:r>
            <a:endParaRPr lang="pt-BR" sz="1000" b="0" strike="noStrike" spc="-1">
              <a:solidFill>
                <a:srgbClr val="000000"/>
              </a:solidFill>
              <a:latin typeface="Arial"/>
            </a:endParaRPr>
          </a:p>
          <a:p>
            <a:pPr algn="ctr">
              <a:lnSpc>
                <a:spcPct val="100000"/>
              </a:lnSpc>
            </a:pPr>
            <a:r>
              <a:rPr lang="pt-BR" sz="1000" b="1" strike="noStrike" spc="-1">
                <a:solidFill>
                  <a:srgbClr val="000000"/>
                </a:solidFill>
                <a:latin typeface="Arial"/>
              </a:rPr>
              <a:t>Ação 1028-  Promoção do Saneamento Básico Por Meio da Instalação de Módulos Sanitários </a:t>
            </a:r>
            <a:endParaRPr lang="pt-BR" sz="1000" b="0" strike="noStrike" spc="-1">
              <a:solidFill>
                <a:srgbClr val="000000"/>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PlaceHolder 1"/>
          <p:cNvSpPr>
            <a:spLocks noGrp="1"/>
          </p:cNvSpPr>
          <p:nvPr>
            <p:ph/>
          </p:nvPr>
        </p:nvSpPr>
        <p:spPr>
          <a:xfrm>
            <a:off x="504720" y="1079640"/>
            <a:ext cx="9073800" cy="3202200"/>
          </a:xfrm>
          <a:prstGeom prst="rect">
            <a:avLst/>
          </a:prstGeom>
          <a:noFill/>
          <a:ln w="0">
            <a:noFill/>
          </a:ln>
        </p:spPr>
        <p:txBody>
          <a:bodyPr lIns="0" tIns="0" rIns="0" bIns="0" anchor="t">
            <a:noAutofit/>
          </a:bodyPr>
          <a:lstStyle/>
          <a:p>
            <a:pPr indent="0">
              <a:lnSpc>
                <a:spcPct val="100000"/>
              </a:lnSpc>
              <a:buNone/>
            </a:pPr>
            <a:r>
              <a:rPr lang="pt-BR" sz="1600" b="0" strike="noStrike" spc="-1">
                <a:solidFill>
                  <a:srgbClr val="B71C1C"/>
                </a:solidFill>
                <a:latin typeface="Calibri"/>
              </a:rPr>
              <a:t>»</a:t>
            </a:r>
            <a:r>
              <a:rPr lang="pt-BR" sz="1600" b="0" strike="noStrike" spc="-12">
                <a:solidFill>
                  <a:srgbClr val="B71C1C"/>
                </a:solidFill>
                <a:latin typeface="Calibri"/>
              </a:rPr>
              <a:t> </a:t>
            </a:r>
            <a:r>
              <a:rPr lang="pt-BR" sz="1800" b="1" strike="noStrike" spc="-1">
                <a:solidFill>
                  <a:schemeClr val="dk1"/>
                </a:solidFill>
                <a:latin typeface="Calibri"/>
              </a:rPr>
              <a:t>Objetivo</a:t>
            </a:r>
            <a:r>
              <a:rPr lang="pt-BR" sz="1600" b="1" strike="noStrike" spc="-1">
                <a:solidFill>
                  <a:schemeClr val="dk1"/>
                </a:solidFill>
                <a:latin typeface="Calibri"/>
              </a:rPr>
              <a:t>:</a:t>
            </a:r>
            <a:r>
              <a:rPr lang="pt-BR" sz="1600" b="1" strike="noStrike" spc="-1">
                <a:solidFill>
                  <a:srgbClr val="CC0000"/>
                </a:solidFill>
                <a:latin typeface="Calibri"/>
              </a:rPr>
              <a:t> </a:t>
            </a:r>
            <a:endParaRPr lang="pt-BR" sz="1600" b="0" strike="noStrike" spc="-1">
              <a:solidFill>
                <a:srgbClr val="000000"/>
              </a:solidFill>
              <a:latin typeface="Calibri"/>
            </a:endParaRPr>
          </a:p>
        </p:txBody>
      </p:sp>
      <p:sp>
        <p:nvSpPr>
          <p:cNvPr id="67" name="Retângulo 5"/>
          <p:cNvSpPr/>
          <p:nvPr/>
        </p:nvSpPr>
        <p:spPr>
          <a:xfrm>
            <a:off x="504360" y="1515960"/>
            <a:ext cx="7432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Garantir a qualidade de vida e saúde pública da população rural atendida pelo IDENE por meio da implantação de módulos sanitários com biodigestores, promovendo segurança hídrica, proteção ambiental e prevenção de doenças relacionadas ao saneamento inadequado.</a:t>
            </a:r>
          </a:p>
        </p:txBody>
      </p:sp>
      <p:sp>
        <p:nvSpPr>
          <p:cNvPr id="68" name="CaixaDeTexto 6"/>
          <p:cNvSpPr/>
          <p:nvPr/>
        </p:nvSpPr>
        <p:spPr>
          <a:xfrm>
            <a:off x="378720" y="2703600"/>
            <a:ext cx="285012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800" b="0" strike="noStrike" spc="-1">
                <a:solidFill>
                  <a:srgbClr val="B71C1C"/>
                </a:solidFill>
                <a:latin typeface="Calibri"/>
              </a:rPr>
              <a:t>»</a:t>
            </a:r>
            <a:r>
              <a:rPr lang="pt-BR" sz="1800" b="0" strike="noStrike" spc="-12">
                <a:solidFill>
                  <a:srgbClr val="B71C1C"/>
                </a:solidFill>
                <a:latin typeface="Calibri"/>
              </a:rPr>
              <a:t> </a:t>
            </a:r>
            <a:r>
              <a:rPr lang="pt-BR" sz="1800" b="1" strike="noStrike" spc="-1">
                <a:solidFill>
                  <a:schemeClr val="dk1"/>
                </a:solidFill>
                <a:latin typeface="Calibri"/>
              </a:rPr>
              <a:t>Público Alvo: </a:t>
            </a:r>
            <a:endParaRPr lang="pt-BR" sz="1800" b="0" strike="noStrike" spc="-1">
              <a:solidFill>
                <a:srgbClr val="000000"/>
              </a:solidFill>
              <a:latin typeface="Arial"/>
            </a:endParaRPr>
          </a:p>
        </p:txBody>
      </p:sp>
      <p:sp>
        <p:nvSpPr>
          <p:cNvPr id="69" name="Retângulo 7"/>
          <p:cNvSpPr/>
          <p:nvPr/>
        </p:nvSpPr>
        <p:spPr>
          <a:xfrm>
            <a:off x="542160" y="3198600"/>
            <a:ext cx="739476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População rural em situação de vulnerabilidade nas áreas de atuação do IDENE e comunidades com acesso limitado a saneamento básico adequado;</a:t>
            </a:r>
          </a:p>
        </p:txBody>
      </p:sp>
      <p:sp>
        <p:nvSpPr>
          <p:cNvPr id="70" name="CaixaDeTexto 8"/>
          <p:cNvSpPr/>
          <p:nvPr/>
        </p:nvSpPr>
        <p:spPr>
          <a:xfrm>
            <a:off x="406080" y="4019760"/>
            <a:ext cx="285012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800" b="0" strike="noStrike" spc="-1">
                <a:solidFill>
                  <a:srgbClr val="B71C1C"/>
                </a:solidFill>
                <a:latin typeface="Calibri"/>
              </a:rPr>
              <a:t>» </a:t>
            </a:r>
            <a:r>
              <a:rPr lang="pt-BR" sz="1800" b="1" strike="noStrike" spc="-1">
                <a:solidFill>
                  <a:schemeClr val="dk1"/>
                </a:solidFill>
                <a:latin typeface="Calibri"/>
              </a:rPr>
              <a:t>Status:</a:t>
            </a:r>
            <a:endParaRPr lang="pt-BR" sz="1800" b="0" strike="noStrike" spc="-1">
              <a:solidFill>
                <a:srgbClr val="000000"/>
              </a:solidFill>
              <a:latin typeface="Arial"/>
            </a:endParaRPr>
          </a:p>
        </p:txBody>
      </p:sp>
      <p:sp>
        <p:nvSpPr>
          <p:cNvPr id="71" name="CaixaDeTexto 9"/>
          <p:cNvSpPr/>
          <p:nvPr/>
        </p:nvSpPr>
        <p:spPr>
          <a:xfrm>
            <a:off x="504360" y="4389120"/>
            <a:ext cx="7509240" cy="455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00000"/>
              </a:lnSpc>
            </a:pPr>
            <a:r>
              <a:rPr lang="pt-BR" sz="1200" b="0" strike="noStrike" spc="-1">
                <a:solidFill>
                  <a:srgbClr val="000000"/>
                </a:solidFill>
                <a:latin typeface="Arial"/>
              </a:rPr>
              <a:t>Em processo de licitação.</a:t>
            </a:r>
          </a:p>
          <a:p>
            <a:pPr algn="just">
              <a:lnSpc>
                <a:spcPct val="100000"/>
              </a:lnSpc>
            </a:pPr>
            <a:endParaRPr lang="pt-BR" sz="1200" b="0" strike="noStrike" spc="-1">
              <a:solidFill>
                <a:srgbClr val="000000"/>
              </a:solidFill>
              <a:latin typeface="Arial"/>
            </a:endParaRPr>
          </a:p>
        </p:txBody>
      </p:sp>
      <p:sp>
        <p:nvSpPr>
          <p:cNvPr id="72" name="CaixaDeTexto 1"/>
          <p:cNvSpPr/>
          <p:nvPr/>
        </p:nvSpPr>
        <p:spPr>
          <a:xfrm>
            <a:off x="504360" y="171360"/>
            <a:ext cx="7018920" cy="3949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pt-BR" sz="1000" b="1" strike="noStrike" spc="-1">
                <a:solidFill>
                  <a:srgbClr val="000000"/>
                </a:solidFill>
                <a:latin typeface="Arial"/>
              </a:rPr>
              <a:t>Programa 56 - Desenvolvimento da Infraestrutura do Norte e Nordeste de Minas Gerais</a:t>
            </a:r>
            <a:endParaRPr lang="pt-BR" sz="1000" b="0" strike="noStrike" spc="-1">
              <a:solidFill>
                <a:srgbClr val="000000"/>
              </a:solidFill>
              <a:latin typeface="Arial"/>
            </a:endParaRPr>
          </a:p>
          <a:p>
            <a:pPr algn="ctr">
              <a:lnSpc>
                <a:spcPct val="100000"/>
              </a:lnSpc>
            </a:pPr>
            <a:r>
              <a:rPr lang="pt-BR" sz="1000" b="1" strike="noStrike" spc="-1">
                <a:solidFill>
                  <a:srgbClr val="000000"/>
                </a:solidFill>
                <a:latin typeface="Arial"/>
              </a:rPr>
              <a:t>Ação 1028-  Promoção do Saneamento Básico Por Meio da Instalação de Módulos Sanitários </a:t>
            </a:r>
            <a:endParaRPr lang="pt-BR" sz="1000" b="0" strike="noStrike" spc="-1">
              <a:solidFill>
                <a:srgbClr val="000000"/>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PlaceHolder 1"/>
          <p:cNvSpPr>
            <a:spLocks noGrp="1"/>
          </p:cNvSpPr>
          <p:nvPr>
            <p:ph/>
          </p:nvPr>
        </p:nvSpPr>
        <p:spPr>
          <a:xfrm>
            <a:off x="326160" y="2076480"/>
            <a:ext cx="7543440" cy="2492640"/>
          </a:xfrm>
          <a:prstGeom prst="rect">
            <a:avLst/>
          </a:prstGeom>
          <a:noFill/>
          <a:ln w="0">
            <a:noFill/>
          </a:ln>
        </p:spPr>
        <p:txBody>
          <a:bodyPr lIns="0" tIns="0" rIns="0" bIns="0" anchor="t">
            <a:noAutofit/>
          </a:bodyPr>
          <a:lstStyle/>
          <a:p>
            <a:pPr indent="0" algn="just">
              <a:lnSpc>
                <a:spcPct val="150000"/>
              </a:lnSpc>
              <a:buNone/>
            </a:pPr>
            <a:r>
              <a:rPr lang="pt-BR" sz="1200" b="0" strike="noStrike" spc="-1">
                <a:solidFill>
                  <a:srgbClr val="191D27"/>
                </a:solidFill>
                <a:latin typeface="Arial"/>
              </a:rPr>
              <a:t>O Projeto Hidroagrícola de Jequitaí, quem tem como empreendedora, a Companhia de Desenvolvimento dos Vales do São Francisco e do Parnaíba – CODEVASF, consiste na implantação de duas barragens de usos múltiplos no rio Jequitaí, além de sistemas que permitam a irrigação de áreas, a regularização da vazão do rio São Francisco, a reserva de água para abastecimento em 19 municípios e a geração de cerca de 20 MW de energia, entre outros benefícios.</a:t>
            </a:r>
            <a:endParaRPr lang="pt-BR" sz="1200" b="0" strike="noStrike" spc="-1">
              <a:solidFill>
                <a:srgbClr val="000000"/>
              </a:solidFill>
              <a:latin typeface="Calibri"/>
            </a:endParaRPr>
          </a:p>
          <a:p>
            <a:pPr indent="0" algn="just">
              <a:lnSpc>
                <a:spcPct val="150000"/>
              </a:lnSpc>
              <a:buNone/>
            </a:pPr>
            <a:r>
              <a:rPr lang="pt-BR" sz="1200" b="0" strike="noStrike" spc="-1">
                <a:solidFill>
                  <a:srgbClr val="191D27"/>
                </a:solidFill>
                <a:latin typeface="Arial"/>
              </a:rPr>
              <a:t>O Idene, atualmente, por meio do Termo de Compromisso 00-008-00/2011, tem como obrigação a aquisição das terras para a construção da Barragem I e do reassentamento, bem como a execução do Plano de Assistência Social – PAS. </a:t>
            </a:r>
            <a:endParaRPr lang="pt-BR" sz="1200" b="0" strike="noStrike" spc="-1">
              <a:solidFill>
                <a:srgbClr val="000000"/>
              </a:solidFill>
              <a:latin typeface="Calibri"/>
            </a:endParaRPr>
          </a:p>
          <a:p>
            <a:pPr indent="0">
              <a:lnSpc>
                <a:spcPct val="100000"/>
              </a:lnSpc>
              <a:buNone/>
            </a:pPr>
            <a:endParaRPr lang="pt-BR" sz="1800" b="0" strike="noStrike" spc="-1">
              <a:solidFill>
                <a:srgbClr val="000000"/>
              </a:solidFill>
              <a:latin typeface="Calibri"/>
            </a:endParaRPr>
          </a:p>
        </p:txBody>
      </p:sp>
      <p:sp>
        <p:nvSpPr>
          <p:cNvPr id="74" name="PlaceHolder 2"/>
          <p:cNvSpPr>
            <a:spLocks noGrp="1"/>
          </p:cNvSpPr>
          <p:nvPr>
            <p:ph type="title"/>
          </p:nvPr>
        </p:nvSpPr>
        <p:spPr>
          <a:xfrm>
            <a:off x="311040" y="390600"/>
            <a:ext cx="6765480" cy="947880"/>
          </a:xfrm>
          <a:prstGeom prst="rect">
            <a:avLst/>
          </a:prstGeom>
          <a:noFill/>
          <a:ln w="0">
            <a:noFill/>
          </a:ln>
        </p:spPr>
        <p:txBody>
          <a:bodyPr lIns="0" tIns="0" rIns="0" bIns="0" anchor="t">
            <a:noAutofit/>
          </a:bodyPr>
          <a:lstStyle/>
          <a:p>
            <a:pPr indent="0" algn="ctr">
              <a:lnSpc>
                <a:spcPct val="100000"/>
              </a:lnSpc>
              <a:buNone/>
            </a:pPr>
            <a:r>
              <a:rPr lang="pt-BR" sz="1000" b="1" strike="noStrike" spc="-1">
                <a:solidFill>
                  <a:schemeClr val="dk1"/>
                </a:solidFill>
                <a:latin typeface="Arial"/>
              </a:rPr>
              <a:t>Programa 56 - Desenvolvimento da Infraestrutura do Norte e Nordeste de Minas Gerais</a:t>
            </a:r>
            <a:endParaRPr lang="pt-BR" sz="1000" b="0" strike="noStrike" spc="-1">
              <a:solidFill>
                <a:srgbClr val="000000"/>
              </a:solidFill>
              <a:latin typeface="Calibri"/>
            </a:endParaRPr>
          </a:p>
          <a:p>
            <a:pPr indent="0" algn="ctr">
              <a:lnSpc>
                <a:spcPct val="100000"/>
              </a:lnSpc>
              <a:buNone/>
            </a:pPr>
            <a:r>
              <a:rPr lang="pt-BR" sz="1000" b="1" strike="noStrike" spc="-1">
                <a:solidFill>
                  <a:schemeClr val="dk1"/>
                </a:solidFill>
                <a:latin typeface="Arial"/>
              </a:rPr>
              <a:t>Ação 1095 - Implantação de Barragens Hidroagrícolas – Jequitaí</a:t>
            </a:r>
            <a:endParaRPr lang="pt-BR" sz="1000" b="0" strike="noStrike" spc="-1">
              <a:solidFill>
                <a:srgbClr val="000000"/>
              </a:solidFill>
              <a:latin typeface="Calibri"/>
            </a:endParaRPr>
          </a:p>
        </p:txBody>
      </p:sp>
      <p:sp>
        <p:nvSpPr>
          <p:cNvPr id="75" name="CaixaDeTexto 4"/>
          <p:cNvSpPr/>
          <p:nvPr/>
        </p:nvSpPr>
        <p:spPr>
          <a:xfrm>
            <a:off x="1308240" y="895320"/>
            <a:ext cx="646344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pt-BR" sz="1800" b="1" strike="noStrike" spc="-1">
                <a:solidFill>
                  <a:srgbClr val="C00000"/>
                </a:solidFill>
                <a:latin typeface="Calibri"/>
              </a:rPr>
              <a:t>PROJETO HIDROAGRÍCOLA DE JEQUITAÍ - REGULARIZAÇÃO FUNDIÁRIA</a:t>
            </a:r>
            <a:endParaRPr lang="pt-BR" sz="1800" b="0" strike="noStrike" spc="-1">
              <a:solidFill>
                <a:srgbClr val="000000"/>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317520" y="171360"/>
            <a:ext cx="6765480" cy="947880"/>
          </a:xfrm>
          <a:prstGeom prst="rect">
            <a:avLst/>
          </a:prstGeom>
          <a:noFill/>
          <a:ln w="0">
            <a:noFill/>
          </a:ln>
        </p:spPr>
        <p:txBody>
          <a:bodyPr lIns="0" tIns="0" rIns="0" bIns="0" anchor="t">
            <a:noAutofit/>
          </a:bodyPr>
          <a:lstStyle/>
          <a:p>
            <a:pPr indent="0" algn="ctr">
              <a:lnSpc>
                <a:spcPct val="100000"/>
              </a:lnSpc>
              <a:buNone/>
            </a:pPr>
            <a:r>
              <a:rPr lang="pt-BR" sz="1000" b="1" strike="noStrike" spc="-1">
                <a:solidFill>
                  <a:schemeClr val="dk1"/>
                </a:solidFill>
                <a:latin typeface="Arial"/>
              </a:rPr>
              <a:t>Programa 56 - Desenvolvimento da Infraestrutura do Norte e Nordeste de Minas Gerais</a:t>
            </a:r>
            <a:endParaRPr lang="pt-BR" sz="1000" b="0" strike="noStrike" spc="-1">
              <a:solidFill>
                <a:srgbClr val="000000"/>
              </a:solidFill>
              <a:latin typeface="Calibri"/>
            </a:endParaRPr>
          </a:p>
          <a:p>
            <a:pPr indent="0" algn="ctr">
              <a:lnSpc>
                <a:spcPct val="100000"/>
              </a:lnSpc>
              <a:buNone/>
            </a:pPr>
            <a:r>
              <a:rPr lang="pt-BR" sz="1000" b="1" strike="noStrike" spc="-1">
                <a:solidFill>
                  <a:schemeClr val="dk1"/>
                </a:solidFill>
                <a:latin typeface="Arial"/>
              </a:rPr>
              <a:t>Ação 1095 - Implantação de Barragens Hidroagrícolas – Jequitaí</a:t>
            </a:r>
            <a:endParaRPr lang="pt-BR" sz="1000" b="0" strike="noStrike" spc="-1">
              <a:solidFill>
                <a:srgbClr val="000000"/>
              </a:solidFill>
              <a:latin typeface="Calibri"/>
            </a:endParaRPr>
          </a:p>
        </p:txBody>
      </p:sp>
      <p:sp>
        <p:nvSpPr>
          <p:cNvPr id="77" name="CaixaDeTexto 1"/>
          <p:cNvSpPr/>
          <p:nvPr/>
        </p:nvSpPr>
        <p:spPr>
          <a:xfrm>
            <a:off x="494280" y="785160"/>
            <a:ext cx="193860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800" b="0" strike="noStrike" spc="-1">
                <a:solidFill>
                  <a:srgbClr val="B71C1C"/>
                </a:solidFill>
                <a:latin typeface="Calibri"/>
              </a:rPr>
              <a:t>»</a:t>
            </a:r>
            <a:r>
              <a:rPr lang="pt-BR" sz="1800" b="0" strike="noStrike" spc="-12">
                <a:solidFill>
                  <a:srgbClr val="B71C1C"/>
                </a:solidFill>
                <a:latin typeface="Calibri"/>
              </a:rPr>
              <a:t> </a:t>
            </a:r>
            <a:r>
              <a:rPr lang="pt-BR" sz="1800" b="1" strike="noStrike" spc="-1">
                <a:solidFill>
                  <a:schemeClr val="dk1"/>
                </a:solidFill>
                <a:latin typeface="Calibri"/>
              </a:rPr>
              <a:t>Objetivo:</a:t>
            </a:r>
            <a:r>
              <a:rPr lang="pt-BR" sz="1800" b="1" strike="noStrike" spc="-1">
                <a:solidFill>
                  <a:srgbClr val="CC0000"/>
                </a:solidFill>
                <a:latin typeface="Calibri"/>
              </a:rPr>
              <a:t> </a:t>
            </a:r>
            <a:endParaRPr lang="pt-BR" sz="1800" b="0" strike="noStrike" spc="-1">
              <a:solidFill>
                <a:srgbClr val="000000"/>
              </a:solidFill>
              <a:latin typeface="Arial"/>
            </a:endParaRPr>
          </a:p>
        </p:txBody>
      </p:sp>
      <p:sp>
        <p:nvSpPr>
          <p:cNvPr id="78" name="CaixaDeTexto 5"/>
          <p:cNvSpPr/>
          <p:nvPr/>
        </p:nvSpPr>
        <p:spPr>
          <a:xfrm>
            <a:off x="622440" y="1314360"/>
            <a:ext cx="7086240" cy="1351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a:lnSpc>
                <a:spcPct val="115000"/>
              </a:lnSpc>
              <a:spcAft>
                <a:spcPts val="799"/>
              </a:spcAft>
              <a:tabLst>
                <a:tab pos="457200" algn="l"/>
              </a:tabLst>
            </a:pPr>
            <a:r>
              <a:rPr lang="pt-BR" sz="1200" b="0" strike="noStrike" spc="-1">
                <a:solidFill>
                  <a:srgbClr val="000000"/>
                </a:solidFill>
                <a:latin typeface="Arial"/>
              </a:rPr>
              <a:t>Assegurar a implementação da Barragem I do Projeto Hidroagrícola de Jequitaí, garantindo a aquisição das terras </a:t>
            </a:r>
            <a:r>
              <a:rPr lang="pt-BR" sz="1200" b="0" strike="noStrike" spc="-1">
                <a:solidFill>
                  <a:srgbClr val="000000"/>
                </a:solidFill>
                <a:latin typeface="Arial"/>
                <a:ea typeface="Calibri"/>
              </a:rPr>
              <a:t>indicadas no Decreto de numeração especial nº 82, de 18, de 2018, localizadas nos Municípios de Jequitaí, Francisco Dumont e Claro dos Poções, e a execução do Plano de Assistência Social (PAS), de forma a viabilizar o projeto e seus múltiplos benefícios: irrigação de áreas agrícolas, regularização da vazão do rio Jequitaí, abastecimento de água para 19 municípios e geração de energia elétrica.</a:t>
            </a:r>
            <a:endParaRPr lang="pt-BR" sz="1200" b="0" strike="noStrike" spc="-1">
              <a:solidFill>
                <a:srgbClr val="000000"/>
              </a:solidFill>
              <a:latin typeface="Arial"/>
            </a:endParaRPr>
          </a:p>
        </p:txBody>
      </p:sp>
      <p:sp>
        <p:nvSpPr>
          <p:cNvPr id="79" name="CaixaDeTexto 2"/>
          <p:cNvSpPr/>
          <p:nvPr/>
        </p:nvSpPr>
        <p:spPr>
          <a:xfrm>
            <a:off x="494280" y="3258000"/>
            <a:ext cx="744300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pt-BR" sz="1800" b="0" strike="noStrike" spc="-1">
                <a:solidFill>
                  <a:srgbClr val="B71C1C"/>
                </a:solidFill>
                <a:latin typeface="Calibri"/>
              </a:rPr>
              <a:t>»</a:t>
            </a:r>
            <a:r>
              <a:rPr lang="pt-BR" sz="1800" b="0" strike="noStrike" spc="-12">
                <a:solidFill>
                  <a:srgbClr val="B71C1C"/>
                </a:solidFill>
                <a:latin typeface="Calibri"/>
              </a:rPr>
              <a:t> </a:t>
            </a:r>
            <a:r>
              <a:rPr lang="pt-BR" sz="1800" b="1" strike="noStrike" spc="-1">
                <a:solidFill>
                  <a:schemeClr val="dk1"/>
                </a:solidFill>
                <a:latin typeface="Calibri"/>
              </a:rPr>
              <a:t>Público Alvo: </a:t>
            </a:r>
            <a:endParaRPr lang="pt-BR" sz="1800" b="0" strike="noStrike" spc="-1">
              <a:solidFill>
                <a:srgbClr val="000000"/>
              </a:solidFill>
              <a:latin typeface="Arial"/>
            </a:endParaRPr>
          </a:p>
        </p:txBody>
      </p:sp>
      <p:sp>
        <p:nvSpPr>
          <p:cNvPr id="80" name="CaixaDeTexto 8"/>
          <p:cNvSpPr/>
          <p:nvPr/>
        </p:nvSpPr>
        <p:spPr>
          <a:xfrm>
            <a:off x="460080" y="3614760"/>
            <a:ext cx="7629480" cy="821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285840" indent="-285840" algn="just">
              <a:lnSpc>
                <a:spcPct val="100000"/>
              </a:lnSpc>
              <a:buClr>
                <a:srgbClr val="000000"/>
              </a:buClr>
              <a:buFont typeface="Arial"/>
              <a:buChar char="•"/>
            </a:pPr>
            <a:r>
              <a:rPr lang="pt-BR" sz="1200" b="0" strike="noStrike" spc="-1">
                <a:solidFill>
                  <a:srgbClr val="000000"/>
                </a:solidFill>
                <a:latin typeface="Arial"/>
              </a:rPr>
              <a:t>Famílias e populações afetadas direta ou indiretamente pela construção da Barragem I;</a:t>
            </a:r>
          </a:p>
          <a:p>
            <a:pPr marL="285840" indent="-285840" algn="just">
              <a:lnSpc>
                <a:spcPct val="100000"/>
              </a:lnSpc>
              <a:buClr>
                <a:srgbClr val="000000"/>
              </a:buClr>
              <a:buFont typeface="Arial"/>
              <a:buChar char="•"/>
            </a:pPr>
            <a:r>
              <a:rPr lang="pt-BR" sz="1200" b="0" strike="noStrike" spc="-1">
                <a:solidFill>
                  <a:srgbClr val="000000"/>
                </a:solidFill>
                <a:latin typeface="Arial"/>
              </a:rPr>
              <a:t>Comunidades rurais que dependem da área desapropriada para moradia, produção agrícola ou pecuária;</a:t>
            </a:r>
          </a:p>
          <a:p>
            <a:pPr marL="285840" indent="-285840" algn="just">
              <a:lnSpc>
                <a:spcPct val="100000"/>
              </a:lnSpc>
              <a:buClr>
                <a:srgbClr val="000000"/>
              </a:buClr>
              <a:buFont typeface="Arial"/>
              <a:buChar char="•"/>
            </a:pPr>
            <a:r>
              <a:rPr lang="pt-BR" sz="1200" b="0" strike="noStrike" spc="-1">
                <a:solidFill>
                  <a:srgbClr val="000000"/>
                </a:solidFill>
                <a:latin typeface="Arial"/>
              </a:rPr>
              <a:t>Municípios beneficiados com o abastecimento de água e sistemas de irrigação do projeto;</a:t>
            </a:r>
          </a:p>
          <a:p>
            <a:pPr marL="285840" indent="-285840" algn="just">
              <a:lnSpc>
                <a:spcPct val="100000"/>
              </a:lnSpc>
              <a:buClr>
                <a:srgbClr val="000000"/>
              </a:buClr>
              <a:buFont typeface="Arial"/>
              <a:buChar char="•"/>
            </a:pPr>
            <a:r>
              <a:rPr lang="pt-BR" sz="1200" b="0" strike="noStrike" spc="-1">
                <a:solidFill>
                  <a:srgbClr val="000000"/>
                </a:solidFill>
                <a:latin typeface="Arial"/>
              </a:rPr>
              <a:t>População regional impactada pela geração de energia e pelo uso múltiplo da barragem.</a:t>
            </a: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493</TotalTime>
  <Words>1280</Words>
  <Application>Microsoft Office PowerPoint</Application>
  <PresentationFormat>Personalizar</PresentationFormat>
  <Paragraphs>86</Paragraphs>
  <Slides>24</Slides>
  <Notes>1</Notes>
  <HiddenSlides>0</HiddenSlides>
  <ScaleCrop>false</ScaleCrop>
  <HeadingPairs>
    <vt:vector size="4" baseType="variant">
      <vt:variant>
        <vt:lpstr>Tema</vt:lpstr>
      </vt:variant>
      <vt:variant>
        <vt:i4>5</vt:i4>
      </vt:variant>
      <vt:variant>
        <vt:lpstr>Títulos de slides</vt:lpstr>
      </vt:variant>
      <vt:variant>
        <vt:i4>24</vt:i4>
      </vt:variant>
    </vt:vector>
  </HeadingPairs>
  <TitlesOfParts>
    <vt:vector size="29" baseType="lpstr">
      <vt:lpstr>Office Theme</vt:lpstr>
      <vt:lpstr>Office Theme</vt:lpstr>
      <vt:lpstr>Office Theme</vt:lpstr>
      <vt:lpstr>Office Theme</vt:lpstr>
      <vt:lpstr>Office Theme</vt:lpstr>
      <vt:lpstr>Apresentação do PowerPoint</vt:lpstr>
      <vt:lpstr>KITS FOTOVOLTAICOS PARA ENERGIZAÇÃO DE POÇOS E SISTEMAS DE ABASTECIMENTO DE ÁGUA</vt:lpstr>
      <vt:lpstr>Programa 56 - Desenvolvimento da Infraestrutura do Norte e Nordeste de Minas Gerais  Ação 1028 -  Energização de Poços e Sistemas de Abastecimento de Água (Kits Fotovoltaicos)</vt:lpstr>
      <vt:lpstr>SISTEMA SIMPLIFICADO DE ABASTECIMENTO DE ÁGUA   </vt:lpstr>
      <vt:lpstr>Programa 56 - Desenvolvimento da Infraestrutura do Norte e Nordeste de Minas Gerais Ação 1028 - Implantação de Sistemas de Abastecimento de Água </vt:lpstr>
      <vt:lpstr> PROMOÇÃO DE SANEAMENTO BÁSICO POR MEIO DA INSTALAÇÃO DE MÓDULOS SANITÁRIOS</vt:lpstr>
      <vt:lpstr>Apresentação do PowerPoint</vt:lpstr>
      <vt:lpstr>Programa 56 - Desenvolvimento da Infraestrutura do Norte e Nordeste de Minas Gerais Ação 1095 - Implantação de Barragens Hidroagrícolas – Jequitaí</vt:lpstr>
      <vt:lpstr>Programa 56 - Desenvolvimento da Infraestrutura do Norte e Nordeste de Minas Gerais Ação 1095 - Implantação de Barragens Hidroagrícolas – Jequitaí</vt:lpstr>
      <vt:lpstr>Programa 56 -Desenvolvimento da Infraestrutura do Norte e Nordeste de Minas Gerais 1025 – Promoção do acesso a equipamentos de armazenagem e distribuição de recursos hídricos do Norte e Nordeste de Minas Gerais:  </vt:lpstr>
      <vt:lpstr>Apresentação do PowerPoint</vt:lpstr>
      <vt:lpstr>Programa de Aquisição de Alimentos - modalidade Leite (PAA-Leite)</vt:lpstr>
      <vt:lpstr>Apresentação do PowerPoint</vt:lpstr>
      <vt:lpstr>Programa Leite para a Primeira Infância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subject/>
  <dc:creator>Vanessa Longuinho</dc:creator>
  <dc:description/>
  <cp:lastModifiedBy>Vitor Gomes Oliveira (IDENE)</cp:lastModifiedBy>
  <cp:revision>23</cp:revision>
  <cp:lastPrinted>2025-10-20T17:12:52Z</cp:lastPrinted>
  <dcterms:created xsi:type="dcterms:W3CDTF">2025-10-15T13:17:03Z</dcterms:created>
  <dcterms:modified xsi:type="dcterms:W3CDTF">2025-10-23T17:40:34Z</dcterms:modified>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2025-10-09T00:00:00Z</vt:filetime>
  </property>
  <property fmtid="{D5CDD505-2E9C-101B-9397-08002B2CF9AE}" pid="3" name="Creator">
    <vt:lpwstr>Microsoft® PowerPoint® 2016</vt:lpwstr>
  </property>
  <property fmtid="{D5CDD505-2E9C-101B-9397-08002B2CF9AE}" pid="4" name="LastSaved">
    <vt:filetime>2025-10-15T00:00:00Z</vt:filetime>
  </property>
  <property fmtid="{D5CDD505-2E9C-101B-9397-08002B2CF9AE}" pid="5" name="Notes">
    <vt:i4>1</vt:i4>
  </property>
  <property fmtid="{D5CDD505-2E9C-101B-9397-08002B2CF9AE}" pid="6" name="PresentationFormat">
    <vt:lpwstr>Personalizar</vt:lpwstr>
  </property>
  <property fmtid="{D5CDD505-2E9C-101B-9397-08002B2CF9AE}" pid="7" name="Producer">
    <vt:lpwstr>Microsoft® PowerPoint® 2016</vt:lpwstr>
  </property>
  <property fmtid="{D5CDD505-2E9C-101B-9397-08002B2CF9AE}" pid="8" name="Slides">
    <vt:i4>11</vt:i4>
  </property>
</Properties>
</file>