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70" r:id="rId7"/>
    <p:sldId id="271" r:id="rId8"/>
    <p:sldId id="274" r:id="rId9"/>
    <p:sldId id="268" r:id="rId10"/>
    <p:sldId id="265" r:id="rId11"/>
    <p:sldId id="275" r:id="rId12"/>
    <p:sldId id="277" r:id="rId13"/>
    <p:sldId id="269" r:id="rId14"/>
    <p:sldId id="260" r:id="rId15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BDDBA-F950-6A79-9966-226F208093C3}" v="2" dt="2025-10-23T14:13:28.958"/>
    <p1510:client id="{5E14FB95-B40C-94DD-EE62-417B22FE83B8}" v="2" dt="2025-10-23T17:23:20.882"/>
    <p1510:client id="{6AC6D717-C539-7E16-F5B4-D0C8D4299838}" v="124" dt="2025-10-23T17:46:21.759"/>
    <p1510:client id="{E90EC48F-3E36-DB47-C535-CCF73FB6B9CF}" v="162" dt="2025-10-23T17:26:16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91C07161-BA34-4266-B54A-989842D7FE06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86A164D4-FD5C-4899-B0BD-306C64C1E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82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31078-9070-7553-FC18-053929F7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CC6D3A5-2CA1-9E49-843D-4C96EBA28416}"/>
              </a:ext>
            </a:extLst>
          </p:cNvPr>
          <p:cNvSpPr/>
          <p:nvPr/>
        </p:nvSpPr>
        <p:spPr>
          <a:xfrm>
            <a:off x="1110813" y="1996225"/>
            <a:ext cx="39169" cy="12017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29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FD6C03-103F-EF08-3605-FB24584426BC}"/>
              </a:ext>
            </a:extLst>
          </p:cNvPr>
          <p:cNvSpPr txBox="1"/>
          <p:nvPr/>
        </p:nvSpPr>
        <p:spPr>
          <a:xfrm>
            <a:off x="1289379" y="2037612"/>
            <a:ext cx="7321298" cy="1014938"/>
          </a:xfrm>
          <a:prstGeom prst="rect">
            <a:avLst/>
          </a:prstGeom>
          <a:noFill/>
        </p:spPr>
        <p:txBody>
          <a:bodyPr wrap="square" lIns="90721" tIns="45361" rIns="90721" bIns="45361" rtlCol="0" anchor="t">
            <a:spAutoFit/>
          </a:bodyPr>
          <a:lstStyle/>
          <a:p>
            <a:r>
              <a:rPr lang="pt-BR" sz="4000" b="1">
                <a:latin typeface="Calibri"/>
              </a:rPr>
              <a:t>Obrigado!</a:t>
            </a:r>
          </a:p>
          <a:p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/>
              </a:rPr>
              <a:t>E-mail para contato: bruno.porto@agricultura.mg.gov.br</a:t>
            </a:r>
          </a:p>
        </p:txBody>
      </p:sp>
    </p:spTree>
    <p:extLst>
      <p:ext uri="{BB962C8B-B14F-4D97-AF65-F5344CB8AC3E}">
        <p14:creationId xmlns:p14="http://schemas.microsoft.com/office/powerpoint/2010/main" val="57920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42844-0A52-8FEB-CB4E-5F31E58F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40886FF9-400A-9971-D262-3F3BF2ABFA29}"/>
              </a:ext>
            </a:extLst>
          </p:cNvPr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Orientações | Apresentação nos encontros online de monitoramento: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Apresentação das </a:t>
            </a:r>
            <a:r>
              <a:rPr lang="pt-BR" sz="1600" b="1" strike="noStrike" spc="-1">
                <a:solidFill>
                  <a:srgbClr val="C9211E"/>
                </a:solidFill>
                <a:latin typeface="Calibri"/>
                <a:ea typeface="DejaVu Sans"/>
              </a:rPr>
              <a:t>principais entregas por programa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(de 3 a 5 entregas): executado em 2025 e planejado para 2026.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Indicação das </a:t>
            </a:r>
            <a:r>
              <a:rPr lang="pt-BR" sz="1600" b="1" strike="noStrike" spc="-1">
                <a:solidFill>
                  <a:srgbClr val="C9211E"/>
                </a:solidFill>
                <a:latin typeface="Calibri"/>
                <a:ea typeface="DejaVu Sans"/>
              </a:rPr>
              <a:t>alterações propostas para 2026</a:t>
            </a: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(prioridades; exclusões e inclusões de programas e ações).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 falas em cada encontro de monitoramento terão tempo fixado e serão realizadas pelos órgãos/entidades responsáveis pelos programas selecionados em cada dia. Expositor(a) será de livre indicação do titular de cada órgão/entidade.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Os encontros serão transmitidos ao vivo pelo canal da ALMG no YouTube. A população poderá acompanhar pela plataforma e participar pelo chat do canal (perguntas e comentários moderados pela equipe da ALMG).</a:t>
            </a:r>
            <a:endParaRPr lang="pt-BR" sz="1600" b="0" strike="noStrike" spc="-1">
              <a:latin typeface="Arial"/>
            </a:endParaRPr>
          </a:p>
          <a:p>
            <a:pPr marL="432000" lvl="1" indent="-216000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Nas salas online do Zoom estarão somente as equipes do Executivo e da ALMG (link a ser disponibilizado oportunamente).</a:t>
            </a:r>
            <a:endParaRPr lang="pt-BR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95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Secretaria de Estado de Agricultura, Pecuária e Abastecimento - Seapa </a:t>
            </a: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3600" b="1" spc="-1">
                <a:solidFill>
                  <a:srgbClr val="C90C10"/>
                </a:solidFill>
                <a:latin typeface="Calibri"/>
              </a:rPr>
              <a:t>Outubro de 2025</a:t>
            </a:r>
            <a:endParaRPr lang="pt-BR" sz="3600" b="0" strike="noStrike" spc="-1">
              <a:solidFill>
                <a:srgbClr val="C90C1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89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B1C6D-C9D0-DFDE-10ED-F1B8B8780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43302C2-C77A-73F8-13EF-BDDBFA5DE840}"/>
              </a:ext>
            </a:extLst>
          </p:cNvPr>
          <p:cNvSpPr/>
          <p:nvPr/>
        </p:nvSpPr>
        <p:spPr>
          <a:xfrm>
            <a:off x="1110813" y="1996225"/>
            <a:ext cx="39169" cy="12017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29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415A02-F36F-DA0A-C070-C4F4EA3DBF99}"/>
              </a:ext>
            </a:extLst>
          </p:cNvPr>
          <p:cNvSpPr txBox="1"/>
          <p:nvPr/>
        </p:nvSpPr>
        <p:spPr>
          <a:xfrm>
            <a:off x="1289379" y="2037612"/>
            <a:ext cx="7321298" cy="707161"/>
          </a:xfrm>
          <a:prstGeom prst="rect">
            <a:avLst/>
          </a:prstGeom>
          <a:noFill/>
        </p:spPr>
        <p:txBody>
          <a:bodyPr wrap="square" lIns="90721" tIns="45361" rIns="90721" bIns="45361" rtlCol="0" anchor="t">
            <a:spAutoFit/>
          </a:bodyPr>
          <a:lstStyle/>
          <a:p>
            <a:r>
              <a:rPr lang="pt-BR" sz="4000" b="1">
                <a:latin typeface="Calibri"/>
              </a:rPr>
              <a:t>Propostas para 2026</a:t>
            </a:r>
            <a:endParaRPr lang="pt-BR" sz="40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507C5-B6E2-AAA3-1271-20378B8FF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636CB1B6-3547-2C6A-A493-995045AD98E3}"/>
              </a:ext>
            </a:extLst>
          </p:cNvPr>
          <p:cNvSpPr/>
          <p:nvPr/>
        </p:nvSpPr>
        <p:spPr>
          <a:xfrm>
            <a:off x="324000" y="396000"/>
            <a:ext cx="7055280" cy="6406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b="1" spc="-1">
                <a:solidFill>
                  <a:srgbClr val="B71C1C"/>
                </a:solidFill>
                <a:latin typeface="Calibri"/>
              </a:rPr>
              <a:t>»</a:t>
            </a:r>
            <a:r>
              <a:rPr lang="pt-BR" spc="-1">
                <a:solidFill>
                  <a:srgbClr val="000000"/>
                </a:solidFill>
                <a:latin typeface="Calibri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</a:rPr>
              <a:t>Propostas para 2026</a:t>
            </a:r>
            <a:endParaRPr lang="pt-BR" sz="160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83B81FB6-B4F2-CF94-D2E2-95A9ED32C29B}"/>
              </a:ext>
            </a:extLst>
          </p:cNvPr>
          <p:cNvSpPr/>
          <p:nvPr/>
        </p:nvSpPr>
        <p:spPr>
          <a:xfrm>
            <a:off x="585395" y="1049117"/>
            <a:ext cx="4440023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Manutenção das ações estratégicas</a:t>
            </a:r>
          </a:p>
          <a:p>
            <a:pPr marL="501650" indent="-28575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latin typeface="Calibri"/>
                <a:ea typeface="+mn-lt"/>
                <a:cs typeface="+mn-lt"/>
              </a:rPr>
              <a:t>4363 - Regularização Fundiária de Imóveis Rurais</a:t>
            </a:r>
          </a:p>
          <a:p>
            <a:pPr marL="501650" indent="-28575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latin typeface="Calibri"/>
                <a:ea typeface="+mn-lt"/>
                <a:cs typeface="+mn-lt"/>
              </a:rPr>
              <a:t>4398 - Irriga Minas: Agricultura Irrigada Sustentável</a:t>
            </a:r>
            <a:endParaRPr lang="pt-BR" dirty="0"/>
          </a:p>
          <a:p>
            <a:pPr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r>
              <a:rPr lang="pt-BR" sz="1600" b="1" dirty="0">
                <a:solidFill>
                  <a:srgbClr val="C9211E"/>
                </a:solidFill>
                <a:latin typeface="Calibri"/>
                <a:ea typeface="Calibri"/>
                <a:cs typeface="Calibri"/>
              </a:rPr>
              <a:t>Otimização no número de ações</a:t>
            </a:r>
            <a:endParaRPr lang="pt-BR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Arial" charset="2"/>
              <a:buChar char="•"/>
            </a:pPr>
            <a:r>
              <a:rPr lang="pt-BR" sz="1600" dirty="0">
                <a:latin typeface="Calibri"/>
                <a:ea typeface="+mn-lt"/>
                <a:cs typeface="+mn-lt"/>
              </a:rPr>
              <a:t>Redução de 23 para 13</a:t>
            </a: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>
              <a:latin typeface="Arial"/>
              <a:cs typeface="Arial"/>
            </a:endParaRP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>
              <a:latin typeface="Calibri"/>
              <a:cs typeface="Arial"/>
            </a:endParaRPr>
          </a:p>
        </p:txBody>
      </p:sp>
      <p:sp>
        <p:nvSpPr>
          <p:cNvPr id="5" name="PlaceHolder 7">
            <a:extLst>
              <a:ext uri="{FF2B5EF4-FFF2-40B4-BE49-F238E27FC236}">
                <a16:creationId xmlns:a16="http://schemas.microsoft.com/office/drawing/2014/main" id="{968AF0C4-AC4D-0EA9-E151-5F34412995F5}"/>
              </a:ext>
            </a:extLst>
          </p:cNvPr>
          <p:cNvSpPr/>
          <p:nvPr/>
        </p:nvSpPr>
        <p:spPr>
          <a:xfrm>
            <a:off x="3852438" y="1049117"/>
            <a:ext cx="472532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DejaVu Sans"/>
              <a:ea typeface="Calibri"/>
              <a:cs typeface="Calibri"/>
            </a:endParaRP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b="0" strike="noStrike" spc="-1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84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B7B29-C272-064E-9FA0-8BB79E87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150E3CE9-618D-6873-042B-F9341D70ECDE}"/>
              </a:ext>
            </a:extLst>
          </p:cNvPr>
          <p:cNvSpPr/>
          <p:nvPr/>
        </p:nvSpPr>
        <p:spPr>
          <a:xfrm>
            <a:off x="324000" y="396000"/>
            <a:ext cx="7055280" cy="6406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b="1" spc="-1">
                <a:solidFill>
                  <a:srgbClr val="B71C1C"/>
                </a:solidFill>
                <a:latin typeface="Calibri"/>
              </a:rPr>
              <a:t>»</a:t>
            </a:r>
            <a:r>
              <a:rPr lang="pt-BR" spc="-1">
                <a:solidFill>
                  <a:srgbClr val="000000"/>
                </a:solidFill>
                <a:latin typeface="Calibri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</a:rPr>
              <a:t>Ações alteradas</a:t>
            </a:r>
            <a:endParaRPr lang="pt-BR" sz="160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4EA18F8-EBB7-E56D-2613-57DCA58BA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23007"/>
              </p:ext>
            </p:extLst>
          </p:nvPr>
        </p:nvGraphicFramePr>
        <p:xfrm>
          <a:off x="439951" y="916942"/>
          <a:ext cx="8685230" cy="37351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2458">
                  <a:extLst>
                    <a:ext uri="{9D8B030D-6E8A-4147-A177-3AD203B41FA5}">
                      <a16:colId xmlns:a16="http://schemas.microsoft.com/office/drawing/2014/main" val="1952969691"/>
                    </a:ext>
                  </a:extLst>
                </a:gridCol>
                <a:gridCol w="1084020">
                  <a:extLst>
                    <a:ext uri="{9D8B030D-6E8A-4147-A177-3AD203B41FA5}">
                      <a16:colId xmlns:a16="http://schemas.microsoft.com/office/drawing/2014/main" val="3245191341"/>
                    </a:ext>
                  </a:extLst>
                </a:gridCol>
                <a:gridCol w="2393300">
                  <a:extLst>
                    <a:ext uri="{9D8B030D-6E8A-4147-A177-3AD203B41FA5}">
                      <a16:colId xmlns:a16="http://schemas.microsoft.com/office/drawing/2014/main" val="1393359781"/>
                    </a:ext>
                  </a:extLst>
                </a:gridCol>
                <a:gridCol w="1084023">
                  <a:extLst>
                    <a:ext uri="{9D8B030D-6E8A-4147-A177-3AD203B41FA5}">
                      <a16:colId xmlns:a16="http://schemas.microsoft.com/office/drawing/2014/main" val="1494581007"/>
                    </a:ext>
                  </a:extLst>
                </a:gridCol>
                <a:gridCol w="3321429">
                  <a:extLst>
                    <a:ext uri="{9D8B030D-6E8A-4147-A177-3AD203B41FA5}">
                      <a16:colId xmlns:a16="http://schemas.microsoft.com/office/drawing/2014/main" val="2351079752"/>
                    </a:ext>
                  </a:extLst>
                </a:gridCol>
              </a:tblGrid>
              <a:tr h="2181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Programa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Ação (2026)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Nome - ação (2026)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Ação (2025)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Nome - ação  (2025)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008936"/>
                  </a:ext>
                </a:extLst>
              </a:tr>
              <a:tr h="21816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4358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Circuitos de Comercialização e Mercados Institucionais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4358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Circuitos de Comercialização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896201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4361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Mercados Institucionais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606568"/>
                  </a:ext>
                </a:extLst>
              </a:tr>
              <a:tr h="21816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4383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Desenvolvimento Rural Sustentável e Agricultura Familiar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4383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Apoio às Cadeias Produtivas da Agropecuária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35776"/>
                  </a:ext>
                </a:extLst>
              </a:tr>
              <a:tr h="3151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4396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Recuperação Integrada da Capacidade Produtiva das Bacias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669242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4405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Apoio ao Jovem Rural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21485"/>
                  </a:ext>
                </a:extLst>
              </a:tr>
              <a:tr h="21816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4403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Minas Agroindústria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4359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 err="1">
                          <a:effectLst/>
                          <a:latin typeface="Calibri"/>
                        </a:rPr>
                        <a:t>Cooperaf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469804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4403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Plano Queijo Minas Legal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49878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4407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Diga sim ao SIM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41762"/>
                  </a:ext>
                </a:extLst>
              </a:tr>
              <a:tr h="21816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114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4419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Estradas e Infraestrutura Rural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4393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Gestão de Barragens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764333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4419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Estradas e Infraestrutura Rural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174167"/>
                  </a:ext>
                </a:extLst>
              </a:tr>
              <a:tr h="315121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4386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Inovação e Economia Agropecuária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4357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Promoção do Agronegócio Mineiro para Exportação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708008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4386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 err="1">
                          <a:effectLst/>
                          <a:latin typeface="Calibri"/>
                        </a:rPr>
                        <a:t>Agrodados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965641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4391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Agritechs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218315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4397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Certifica Minas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305674"/>
                  </a:ext>
                </a:extLst>
              </a:tr>
              <a:tr h="218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4400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200" dirty="0">
                          <a:effectLst/>
                          <a:latin typeface="Calibri"/>
                        </a:rPr>
                        <a:t>Agro Seguro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43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28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767ED-BFBC-C329-8F3A-559568C8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9D1CCCF-4F51-1691-9082-F29A3F140546}"/>
              </a:ext>
            </a:extLst>
          </p:cNvPr>
          <p:cNvSpPr/>
          <p:nvPr/>
        </p:nvSpPr>
        <p:spPr>
          <a:xfrm>
            <a:off x="1110813" y="1996225"/>
            <a:ext cx="39169" cy="12017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29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B96B29-98D7-9977-5221-8E67DA192435}"/>
              </a:ext>
            </a:extLst>
          </p:cNvPr>
          <p:cNvSpPr txBox="1"/>
          <p:nvPr/>
        </p:nvSpPr>
        <p:spPr>
          <a:xfrm>
            <a:off x="1289379" y="2037612"/>
            <a:ext cx="7321298" cy="707161"/>
          </a:xfrm>
          <a:prstGeom prst="rect">
            <a:avLst/>
          </a:prstGeom>
          <a:noFill/>
        </p:spPr>
        <p:txBody>
          <a:bodyPr wrap="square" lIns="90721" tIns="45361" rIns="90721" bIns="45361" rtlCol="0" anchor="t">
            <a:spAutoFit/>
          </a:bodyPr>
          <a:lstStyle/>
          <a:p>
            <a:r>
              <a:rPr lang="pt-BR" sz="4000" b="1">
                <a:latin typeface="Calibri"/>
              </a:rPr>
              <a:t>Principais entregas de 2025</a:t>
            </a:r>
          </a:p>
        </p:txBody>
      </p:sp>
    </p:spTree>
    <p:extLst>
      <p:ext uri="{BB962C8B-B14F-4D97-AF65-F5344CB8AC3E}">
        <p14:creationId xmlns:p14="http://schemas.microsoft.com/office/powerpoint/2010/main" val="71153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A20A1-735F-8EAF-C48C-8211E9AA5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F92F6EA3-11CB-F30C-75A6-40157C62FCB2}"/>
              </a:ext>
            </a:extLst>
          </p:cNvPr>
          <p:cNvSpPr/>
          <p:nvPr/>
        </p:nvSpPr>
        <p:spPr>
          <a:xfrm>
            <a:off x="324000" y="396000"/>
            <a:ext cx="4725325" cy="652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Programa 114 –  Infraestrutura Rural e Agricultura Sustentável</a:t>
            </a:r>
            <a:endParaRPr lang="pt-BR" sz="1600" b="0" strike="noStrike" spc="-1">
              <a:latin typeface="Calibri"/>
            </a:endParaRP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BB76A7D5-0C79-4658-B769-08F7B21D9B4B}"/>
              </a:ext>
            </a:extLst>
          </p:cNvPr>
          <p:cNvSpPr/>
          <p:nvPr/>
        </p:nvSpPr>
        <p:spPr>
          <a:xfrm>
            <a:off x="585395" y="1049117"/>
            <a:ext cx="289464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Ações</a:t>
            </a: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highlight>
                  <a:srgbClr val="FFFF00"/>
                </a:highlight>
                <a:latin typeface="Calibri"/>
                <a:ea typeface="+mn-lt"/>
                <a:cs typeface="+mn-lt"/>
              </a:rPr>
              <a:t>4393 - Gestão de Barragens</a:t>
            </a:r>
            <a:endParaRPr lang="pt-BR" dirty="0">
              <a:highlight>
                <a:srgbClr val="FFFF00"/>
              </a:highlight>
              <a:latin typeface="Calibri"/>
              <a:ea typeface="+mn-lt"/>
              <a:cs typeface="+mn-lt"/>
            </a:endParaRPr>
          </a:p>
          <a:p>
            <a:pPr marL="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endParaRPr lang="pt-BR" sz="1600" dirty="0">
              <a:highlight>
                <a:srgbClr val="FFFF00"/>
              </a:highlight>
              <a:latin typeface="Calibri"/>
              <a:cs typeface="Arial"/>
            </a:endParaRP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>
              <a:latin typeface="Calibri"/>
            </a:endParaRPr>
          </a:p>
        </p:txBody>
      </p:sp>
      <p:sp>
        <p:nvSpPr>
          <p:cNvPr id="5" name="PlaceHolder 7">
            <a:extLst>
              <a:ext uri="{FF2B5EF4-FFF2-40B4-BE49-F238E27FC236}">
                <a16:creationId xmlns:a16="http://schemas.microsoft.com/office/drawing/2014/main" id="{34D91A3B-9C96-FA79-F850-38EED4DF9FFA}"/>
              </a:ext>
            </a:extLst>
          </p:cNvPr>
          <p:cNvSpPr/>
          <p:nvPr/>
        </p:nvSpPr>
        <p:spPr>
          <a:xfrm>
            <a:off x="3852438" y="1049117"/>
            <a:ext cx="472532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Principais entregas 2025</a:t>
            </a:r>
            <a:endParaRPr lang="pt-BR" dirty="0"/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latin typeface="Calibri"/>
                <a:ea typeface="+mn-lt"/>
                <a:cs typeface="+mn-lt"/>
              </a:rPr>
              <a:t>Agrovilas - reassentamento da barragem Setúbal: Entrega dos relatórios técnicos de concepção para implantação e melhorias no sistema de abastecimento de água da Agrovila I – Jenipapo de Minas e Agrovila II – Chapada do Norte;</a:t>
            </a: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latin typeface="Calibri"/>
                <a:ea typeface="+mn-lt"/>
                <a:cs typeface="+mn-lt"/>
              </a:rPr>
              <a:t>Regularização fundiária dos reassentados da Barragem de Setúbal - realizado levantamento dos dados dos atingidos, com o objetivo de realização de cadastro e encaminhamento do mesmo para futura titulação dos reassentados.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5676D4B-48B4-A719-9B88-977B5FE15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2" y="3091512"/>
            <a:ext cx="2602113" cy="19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8C380-D91C-741D-EBA9-FBF6875E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65B43443-6557-0208-C0EC-0A6D08EDE878}"/>
              </a:ext>
            </a:extLst>
          </p:cNvPr>
          <p:cNvSpPr/>
          <p:nvPr/>
        </p:nvSpPr>
        <p:spPr>
          <a:xfrm>
            <a:off x="324000" y="396000"/>
            <a:ext cx="4725325" cy="652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Programa 114 –  Infraestrutura Rural e Agricultura Sustentável</a:t>
            </a:r>
            <a:endParaRPr lang="pt-BR" sz="1600" b="0" strike="noStrike" spc="-1">
              <a:latin typeface="Calibri"/>
            </a:endParaRP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FE2D3EBA-D898-6BE2-6B02-395541267273}"/>
              </a:ext>
            </a:extLst>
          </p:cNvPr>
          <p:cNvSpPr/>
          <p:nvPr/>
        </p:nvSpPr>
        <p:spPr>
          <a:xfrm>
            <a:off x="585395" y="1049117"/>
            <a:ext cx="289464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Ações</a:t>
            </a: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highlight>
                  <a:srgbClr val="FFFF00"/>
                </a:highlight>
                <a:latin typeface="Calibri"/>
                <a:ea typeface="+mn-lt"/>
                <a:cs typeface="+mn-lt"/>
              </a:rPr>
              <a:t>4393 - Gestão de Barragens</a:t>
            </a:r>
            <a:endParaRPr lang="pt-BR" dirty="0">
              <a:highlight>
                <a:srgbClr val="FFFF00"/>
              </a:highlight>
              <a:latin typeface="Calibri"/>
              <a:ea typeface="+mn-lt"/>
              <a:cs typeface="+mn-lt"/>
            </a:endParaRP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dirty="0">
              <a:highlight>
                <a:srgbClr val="FFFF00"/>
              </a:highlight>
              <a:latin typeface="Calibri"/>
              <a:cs typeface="Arial"/>
            </a:endParaRP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>
              <a:latin typeface="Calibri"/>
            </a:endParaRPr>
          </a:p>
        </p:txBody>
      </p:sp>
      <p:sp>
        <p:nvSpPr>
          <p:cNvPr id="5" name="PlaceHolder 7">
            <a:extLst>
              <a:ext uri="{FF2B5EF4-FFF2-40B4-BE49-F238E27FC236}">
                <a16:creationId xmlns:a16="http://schemas.microsoft.com/office/drawing/2014/main" id="{030FB9C4-B092-5267-0CF9-D1B728982218}"/>
              </a:ext>
            </a:extLst>
          </p:cNvPr>
          <p:cNvSpPr/>
          <p:nvPr/>
        </p:nvSpPr>
        <p:spPr>
          <a:xfrm>
            <a:off x="3852438" y="1049117"/>
            <a:ext cx="472532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Principais entregas 2025</a:t>
            </a:r>
            <a:endParaRPr lang="pt-BR" dirty="0"/>
          </a:p>
          <a:p>
            <a:pPr marL="501650" indent="-28575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latin typeface="Calibri"/>
                <a:ea typeface="+mn-lt"/>
                <a:cs typeface="+mn-lt"/>
              </a:rPr>
              <a:t>Acompanhamento da construção de 03 (três) barragens no município de Angelândia, Turmalina e Capelinha. A construção das barragens visa ao fortalecimento da infraestrutura hídrica, à melhoria da oferta de água e o manejo integrado dos recursos hídricos na Bacia Hidrográfica do rio Fanado, situado na região do Alto Jequitinhonha.</a:t>
            </a:r>
            <a:endParaRPr lang="pt-BR" dirty="0"/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600" dirty="0">
              <a:latin typeface="Calibri"/>
              <a:ea typeface="+mn-lt"/>
              <a:cs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229912-1C64-5958-DF69-E3F043F9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62" y="3127593"/>
            <a:ext cx="3248652" cy="21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1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2894B-FB78-7CB9-6F9C-3E3BB3CD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>
            <a:extLst>
              <a:ext uri="{FF2B5EF4-FFF2-40B4-BE49-F238E27FC236}">
                <a16:creationId xmlns:a16="http://schemas.microsoft.com/office/drawing/2014/main" id="{7A7C59B3-972B-9BB8-C245-EB54BEDE5153}"/>
              </a:ext>
            </a:extLst>
          </p:cNvPr>
          <p:cNvSpPr/>
          <p:nvPr/>
        </p:nvSpPr>
        <p:spPr>
          <a:xfrm>
            <a:off x="324000" y="396000"/>
            <a:ext cx="4725325" cy="652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r>
              <a:rPr lang="pt-BR" sz="1800" b="1" strike="noStrike" spc="-1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b="1" spc="-1">
                <a:solidFill>
                  <a:srgbClr val="000000"/>
                </a:solidFill>
                <a:latin typeface="Calibri"/>
                <a:ea typeface="DejaVu Sans"/>
              </a:rPr>
              <a:t>Programa 114 –  Infraestrutura Rural e Agricultura Sustentável</a:t>
            </a:r>
            <a:endParaRPr lang="pt-BR" sz="1600" b="0" strike="noStrike" spc="-1">
              <a:latin typeface="Calibri"/>
            </a:endParaRP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2233D33E-B072-0953-AB81-A4231D534DEF}"/>
              </a:ext>
            </a:extLst>
          </p:cNvPr>
          <p:cNvSpPr/>
          <p:nvPr/>
        </p:nvSpPr>
        <p:spPr>
          <a:xfrm>
            <a:off x="585395" y="1049117"/>
            <a:ext cx="289464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Ação</a:t>
            </a: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highlight>
                  <a:srgbClr val="FFFF00"/>
                </a:highlight>
                <a:latin typeface="Calibri"/>
                <a:ea typeface="+mn-lt"/>
                <a:cs typeface="+mn-lt"/>
              </a:rPr>
              <a:t>4419 - Estradas e Infraestrutura Rural</a:t>
            </a:r>
            <a:endParaRPr lang="pt-BR" dirty="0">
              <a:highlight>
                <a:srgbClr val="FFFF00"/>
              </a:highlight>
            </a:endParaRPr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>
              <a:latin typeface="Calibri"/>
            </a:endParaRPr>
          </a:p>
        </p:txBody>
      </p:sp>
      <p:sp>
        <p:nvSpPr>
          <p:cNvPr id="5" name="PlaceHolder 7">
            <a:extLst>
              <a:ext uri="{FF2B5EF4-FFF2-40B4-BE49-F238E27FC236}">
                <a16:creationId xmlns:a16="http://schemas.microsoft.com/office/drawing/2014/main" id="{006233FC-E969-A37B-A7C2-CC3965700B41}"/>
              </a:ext>
            </a:extLst>
          </p:cNvPr>
          <p:cNvSpPr/>
          <p:nvPr/>
        </p:nvSpPr>
        <p:spPr>
          <a:xfrm>
            <a:off x="3852438" y="1049117"/>
            <a:ext cx="4725325" cy="36839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</a:pPr>
            <a:endParaRPr lang="pt-BR" sz="1600" b="1" spc="-1">
              <a:solidFill>
                <a:srgbClr val="C9211E"/>
              </a:solidFill>
              <a:latin typeface="Calibri"/>
            </a:endParaRPr>
          </a:p>
          <a:p>
            <a:pPr>
              <a:lnSpc>
                <a:spcPct val="114999"/>
              </a:lnSpc>
              <a:spcAft>
                <a:spcPts val="1134"/>
              </a:spcAft>
            </a:pPr>
            <a:r>
              <a:rPr lang="pt-BR" sz="1600" b="1" spc="-1" dirty="0">
                <a:solidFill>
                  <a:srgbClr val="C9211E"/>
                </a:solidFill>
                <a:latin typeface="Calibri"/>
              </a:rPr>
              <a:t>Principais entregas 2025</a:t>
            </a:r>
            <a:endParaRPr lang="pt-BR" dirty="0"/>
          </a:p>
          <a:p>
            <a:pPr marL="431800" indent="-215900">
              <a:lnSpc>
                <a:spcPct val="114999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dirty="0">
                <a:latin typeface="Calibri"/>
                <a:ea typeface="+mn-lt"/>
                <a:cs typeface="+mn-lt"/>
              </a:rPr>
              <a:t>Mais de R$ 24 milhões investidos em estradas e infraestrutura rural, beneficiando 15 municípios.</a:t>
            </a:r>
          </a:p>
        </p:txBody>
      </p:sp>
    </p:spTree>
    <p:extLst>
      <p:ext uri="{BB962C8B-B14F-4D97-AF65-F5344CB8AC3E}">
        <p14:creationId xmlns:p14="http://schemas.microsoft.com/office/powerpoint/2010/main" val="27795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d17a1b-889a-4dab-9c3d-e5456394c21f" xsi:nil="true"/>
    <lcf76f155ced4ddcb4097134ff3c332f xmlns="a51a0a7b-03a0-4f6c-a254-dc5598fcaf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3B806DD4A4E442A9EE01C7524D3BEE" ma:contentTypeVersion="13" ma:contentTypeDescription="Crie um novo documento." ma:contentTypeScope="" ma:versionID="4f4f1165997bbcb603606073988b4387">
  <xsd:schema xmlns:xsd="http://www.w3.org/2001/XMLSchema" xmlns:xs="http://www.w3.org/2001/XMLSchema" xmlns:p="http://schemas.microsoft.com/office/2006/metadata/properties" xmlns:ns2="a51a0a7b-03a0-4f6c-a254-dc5598fcaf75" xmlns:ns3="68d17a1b-889a-4dab-9c3d-e5456394c21f" targetNamespace="http://schemas.microsoft.com/office/2006/metadata/properties" ma:root="true" ma:fieldsID="92f9992c9d1a861c8063e7fc84d878b9" ns2:_="" ns3:_="">
    <xsd:import namespace="a51a0a7b-03a0-4f6c-a254-dc5598fcaf75"/>
    <xsd:import namespace="68d17a1b-889a-4dab-9c3d-e5456394c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0a7b-03a0-4f6c-a254-dc5598fca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17a1b-889a-4dab-9c3d-e5456394c21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73c73cf-8f68-4468-acb1-c9d3797fb29c}" ma:internalName="TaxCatchAll" ma:showField="CatchAllData" ma:web="68d17a1b-889a-4dab-9c3d-e5456394c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C8C07-0FDC-4C4D-9A15-8A283EE1570C}">
  <ds:schemaRefs>
    <ds:schemaRef ds:uri="68d17a1b-889a-4dab-9c3d-e5456394c21f"/>
    <ds:schemaRef ds:uri="a51a0a7b-03a0-4f6c-a254-dc5598fcaf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AD60A4-8B32-4E9A-A170-5307D57460A7}">
  <ds:schemaRefs>
    <ds:schemaRef ds:uri="68d17a1b-889a-4dab-9c3d-e5456394c21f"/>
    <ds:schemaRef ds:uri="a51a0a7b-03a0-4f6c-a254-dc5598fcaf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Personalizar</PresentationFormat>
  <Slides>11</Slides>
  <Notes>0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revision>84</cp:revision>
  <dcterms:created xsi:type="dcterms:W3CDTF">2025-10-07T17:51:04Z</dcterms:created>
  <dcterms:modified xsi:type="dcterms:W3CDTF">2025-10-23T17:46:36Z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0x010100953B806DD4A4E442A9EE01C7524D3BEE</vt:lpwstr>
  </property>
  <property fmtid="{D5CDD505-2E9C-101B-9397-08002B2CF9AE}" pid="3" name="MediaServiceImageTags">
    <vt:lpwstr/>
  </property>
</Properties>
</file>