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omments/modernComment_107_35CDCE61.xml" ContentType="application/vnd.ms-powerpoint.comments+xml"/>
  <Override PartName="/ppt/comments/modernComment_109_7847130A.xml" ContentType="application/vnd.ms-powerpoint.comments+xml"/>
  <Override PartName="/ppt/comments/modernComment_108_9B943C3F.xml" ContentType="application/vnd.ms-powerpoint.comments+xml"/>
  <Override PartName="/ppt/comments/modernComment_10A_436611C.xml" ContentType="application/vnd.ms-powerpoint.comments+xml"/>
  <Override PartName="/ppt/comments/modernComment_10B_984FFF00.xml" ContentType="application/vnd.ms-powerpoint.comments+xml"/>
  <Override PartName="/ppt/comments/modernComment_10C_8A597970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63" r:id="rId4"/>
    <p:sldId id="265" r:id="rId5"/>
    <p:sldId id="264" r:id="rId6"/>
    <p:sldId id="266" r:id="rId7"/>
    <p:sldId id="267" r:id="rId8"/>
    <p:sldId id="269" r:id="rId9"/>
    <p:sldId id="268" r:id="rId10"/>
  </p:sldIdLst>
  <p:sldSz cx="10080625" cy="567055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C7FDA4-17E9-296D-DBA3-7114AA6CA1E5}" name="Fabiana Souza" initials="FS" userId="S::fabiana.souza@agenciarmvaledoaco.onmicrosoft.com::966b8038-a3d9-409e-b160-8dffda50a21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C90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70356F-0904-B010-E734-588B434BDC76}" v="169" dt="2025-10-20T22:26:51.519"/>
    <p1510:client id="{5D657D4D-CB3F-B849-F29A-443CAA914594}" v="888" dt="2025-10-20T20:27:16.8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11"/>
  </p:normalViewPr>
  <p:slideViewPr>
    <p:cSldViewPr snapToGrid="0">
      <p:cViewPr varScale="1">
        <p:scale>
          <a:sx n="125" d="100"/>
          <a:sy n="125" d="100"/>
        </p:scale>
        <p:origin x="1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omments/modernComment_107_35CDCE6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7912CEB-A1B9-4937-B8D7-B61C2A67E068}" authorId="{34C7FDA4-17E9-296D-DBA3-7114AA6CA1E5}" created="2025-10-20T20:11:37.10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902680161" sldId="263"/>
      <ac:graphicFrameMk id="3" creationId="{CCD9EA99-2608-0CF7-0527-5280E855B27F}"/>
      <ac:tblMk/>
      <ac:tcMk rowId="1119681988" colId="3295756966"/>
      <ac:txMk cp="0" len="13">
        <ac:context len="14" hash="28249570"/>
      </ac:txMk>
    </ac:txMkLst>
    <p188:pos x="4015215" y="1241193"/>
    <p188:txBody>
      <a:bodyPr/>
      <a:lstStyle/>
      <a:p>
        <a:r>
          <a:rPr lang="pt-BR"/>
          <a:t>Retirado do SIGPLAN</a:t>
        </a:r>
      </a:p>
    </p188:txBody>
  </p188:cm>
  <p188:cm id="{26BB8FEA-66CA-40ED-9820-045B84519015}" authorId="{34C7FDA4-17E9-296D-DBA3-7114AA6CA1E5}" created="2025-10-20T20:12:40.79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902680161" sldId="263"/>
      <ac:graphicFrameMk id="3" creationId="{CCD9EA99-2608-0CF7-0527-5280E855B27F}"/>
      <ac:tblMk/>
      <ac:tcMk rowId="1119681988" colId="2167918867"/>
      <ac:txMk cp="0" len="13">
        <ac:context len="14" hash="1970524496"/>
      </ac:txMk>
    </ac:txMkLst>
    <p188:pos x="5450959" y="1241193"/>
    <p188:txBody>
      <a:bodyPr/>
      <a:lstStyle/>
      <a:p>
        <a:r>
          <a:rPr lang="pt-BR"/>
          <a:t>Retirado PPAG</a:t>
        </a:r>
      </a:p>
    </p188:txBody>
  </p188:cm>
</p188:cmLst>
</file>

<file path=ppt/comments/modernComment_108_9B943C3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C3B412A-FBC0-44A5-9B9E-D5D01D9EF86A}" authorId="{34C7FDA4-17E9-296D-DBA3-7114AA6CA1E5}" created="2025-10-20T20:00:06.97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610183231" sldId="264"/>
      <ac:graphicFrameMk id="3" creationId="{CCD9EA99-2608-0CF7-0527-5280E855B27F}"/>
      <ac:tblMk/>
      <ac:tcMk rowId="1119681988" colId="4037646851"/>
      <ac:txMk cp="0" len="5">
        <ac:context len="13" hash="1572621559"/>
      </ac:txMk>
    </ac:txMkLst>
    <p188:pos x="6880619" y="1235109"/>
    <p188:txBody>
      <a:bodyPr/>
      <a:lstStyle/>
      <a:p>
        <a:r>
          <a:rPr lang="pt-BR"/>
          <a:t>Necessário verificar com Odilon</a:t>
        </a:r>
      </a:p>
    </p188:txBody>
  </p188:cm>
  <p188:cm id="{DF814096-0898-4186-AE45-0B33CA0839F8}" authorId="{34C7FDA4-17E9-296D-DBA3-7114AA6CA1E5}" created="2025-10-20T20:00:14.74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610183231" sldId="264"/>
      <ac:graphicFrameMk id="3" creationId="{CCD9EA99-2608-0CF7-0527-5280E855B27F}"/>
      <ac:tblMk/>
      <ac:tcMk rowId="1119681988" colId="2167918867"/>
      <ac:txMk cp="3" len="10">
        <ac:context len="14" hash="3270927855"/>
      </ac:txMk>
    </ac:txMkLst>
    <p188:pos x="5450959" y="1235109"/>
    <p188:txBody>
      <a:bodyPr/>
      <a:lstStyle/>
      <a:p>
        <a:r>
          <a:rPr lang="pt-BR"/>
          <a:t>Retirado do PPAG - Necessário confirmar com Odilon</a:t>
        </a:r>
      </a:p>
    </p188:txBody>
  </p188:cm>
</p188:cmLst>
</file>

<file path=ppt/comments/modernComment_109_7847130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0501A57-226C-4F21-9C44-464F1A301578}" authorId="{34C7FDA4-17E9-296D-DBA3-7114AA6CA1E5}" created="2025-10-20T20:05:48.25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017923850" sldId="265"/>
      <ac:graphicFrameMk id="3" creationId="{CCD9EA99-2608-0CF7-0527-5280E855B27F}"/>
      <ac:tblMk/>
      <ac:tcMk rowId="1119681988" colId="2167918867"/>
      <ac:txMk cp="0" len="14">
        <ac:context len="15" hash="1283692827"/>
      </ac:txMk>
    </ac:txMkLst>
    <p188:pos x="2506468" y="1235109"/>
    <p188:txBody>
      <a:bodyPr/>
      <a:lstStyle/>
      <a:p>
        <a:r>
          <a:rPr lang="pt-BR"/>
          <a:t>Retirado do PPAG - Necessário confirmar com Odilon</a:t>
        </a:r>
      </a:p>
    </p188:txBody>
  </p188:cm>
  <p188:cm id="{4AFE0BFF-CDB4-46D4-8C75-5590F065E111}" authorId="{34C7FDA4-17E9-296D-DBA3-7114AA6CA1E5}" created="2025-10-20T20:05:53.67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017923850" sldId="265"/>
      <ac:graphicFrameMk id="3" creationId="{CCD9EA99-2608-0CF7-0527-5280E855B27F}"/>
      <ac:tblMk/>
      <ac:tcMk rowId="1119681988" colId="4037646851"/>
      <ac:txMk cp="0" len="14">
        <ac:context len="15" hash="3956220272"/>
      </ac:txMk>
    </ac:txMkLst>
    <p188:pos x="3936128" y="1235109"/>
    <p188:txBody>
      <a:bodyPr/>
      <a:lstStyle/>
      <a:p>
        <a:r>
          <a:rPr lang="pt-BR"/>
          <a:t>Retirado do PPAG - Necessário confirmar com Odilon</a:t>
        </a:r>
      </a:p>
    </p188:txBody>
  </p188:cm>
</p188:cmLst>
</file>

<file path=ppt/comments/modernComment_10A_436611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37F6004-7962-498F-8039-F3317932F6BC}" authorId="{34C7FDA4-17E9-296D-DBA3-7114AA6CA1E5}" created="2025-10-20T19:59:24.21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70672668" sldId="266"/>
      <ac:graphicFrameMk id="7" creationId="{EA85F9AB-D145-3123-6DCD-780633247B51}"/>
      <ac:tblMk/>
      <ac:tcMk rowId="1119681988" colId="4037646851"/>
      <ac:txMk cp="0" len="13">
        <ac:context len="14" hash="600143735"/>
      </ac:txMk>
    </ac:txMkLst>
    <p188:pos x="3321678" y="1247277"/>
    <p188:txBody>
      <a:bodyPr/>
      <a:lstStyle/>
      <a:p>
        <a:r>
          <a:rPr lang="pt-BR"/>
          <a:t>Retirado do PPAG - Necessário confirmar com Odilon</a:t>
        </a:r>
      </a:p>
    </p188:txBody>
  </p188:cm>
  <p188:cm id="{26A0E93D-BF92-4F41-BA47-DDEF7398A400}" authorId="{34C7FDA4-17E9-296D-DBA3-7114AA6CA1E5}" created="2025-10-20T19:59:41.32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70672668" sldId="266"/>
      <ac:graphicFrameMk id="7" creationId="{EA85F9AB-D145-3123-6DCD-780633247B51}"/>
      <ac:tblMk/>
      <ac:tcMk rowId="1119681988" colId="2167918867"/>
      <ac:txMk cp="0" len="3">
        <ac:context len="14" hash="3827911047"/>
      </ac:txMk>
    </ac:txMkLst>
    <p188:pos x="2171866" y="1235109"/>
    <p188:txBody>
      <a:bodyPr/>
      <a:lstStyle/>
      <a:p>
        <a:r>
          <a:rPr lang="pt-BR"/>
          <a:t>Retirado do PPAG - Necessário confirmar com Odilon</a:t>
        </a:r>
      </a:p>
    </p188:txBody>
  </p188:cm>
</p188:cmLst>
</file>

<file path=ppt/comments/modernComment_10B_984FFF0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998EC0C-02AB-425B-82C9-EAFD045652BD}" authorId="{34C7FDA4-17E9-296D-DBA3-7114AA6CA1E5}" created="2025-10-20T20:00:06.97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555379456" sldId="267"/>
      <ac:graphicFrameMk id="3" creationId="{D8281D99-80E0-7EC9-E1E0-BB0457895339}"/>
      <ac:tblMk/>
      <ac:tcMk rowId="1119681988" colId="4037646851"/>
      <ac:txMk cp="0" len="3">
        <ac:context len="14" hash="3589176516"/>
      </ac:txMk>
    </ac:txMkLst>
    <p188:pos x="6880619" y="1235109"/>
    <p188:txBody>
      <a:bodyPr/>
      <a:lstStyle/>
      <a:p>
        <a:r>
          <a:rPr lang="pt-BR"/>
          <a:t>Necessário verificar com Odilon</a:t>
        </a:r>
      </a:p>
    </p188:txBody>
  </p188:cm>
  <p188:cm id="{1A0A48BE-D0E5-4F05-962A-4EEB34B31D69}" authorId="{34C7FDA4-17E9-296D-DBA3-7114AA6CA1E5}" created="2025-10-20T20:00:14.74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555379456" sldId="267"/>
      <ac:graphicFrameMk id="3" creationId="{D8281D99-80E0-7EC9-E1E0-BB0457895339}"/>
      <ac:tblMk/>
      <ac:tcMk rowId="1119681988" colId="2167918867"/>
      <ac:txMk cp="3" len="1">
        <ac:context len="16" hash="112896262"/>
      </ac:txMk>
    </ac:txMkLst>
    <p188:pos x="5450959" y="1235109"/>
    <p188:txBody>
      <a:bodyPr/>
      <a:lstStyle/>
      <a:p>
        <a:r>
          <a:rPr lang="pt-BR"/>
          <a:t>Retirado do PPAG - Necessário confirmar com Odilon</a:t>
        </a:r>
      </a:p>
    </p188:txBody>
  </p188:cm>
</p188:cmLst>
</file>

<file path=ppt/comments/modernComment_10C_8A59797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7341110-2AB4-4226-BEF3-70531065FD40}" authorId="{34C7FDA4-17E9-296D-DBA3-7114AA6CA1E5}" created="2025-10-20T19:59:24.21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321119600" sldId="268"/>
      <ac:graphicFrameMk id="7" creationId="{F4BE229E-0EE7-E440-9E9D-BEEC6AF9B0E2}"/>
      <ac:tblMk/>
      <ac:tcMk rowId="1119681988" colId="4037646851"/>
      <ac:txMk cp="0" len="4">
        <ac:context len="16" hash="3943279112"/>
      </ac:txMk>
    </ac:txMkLst>
    <p188:pos x="3321678" y="1247277"/>
    <p188:txBody>
      <a:bodyPr/>
      <a:lstStyle/>
      <a:p>
        <a:r>
          <a:rPr lang="pt-BR"/>
          <a:t>Retirado do PPAG - Necessário confirmar com Odilon</a:t>
        </a:r>
      </a:p>
    </p188:txBody>
  </p188:cm>
  <p188:cm id="{4F97D7E2-2264-48C0-9A2C-BCC73862AF38}" authorId="{34C7FDA4-17E9-296D-DBA3-7114AA6CA1E5}" created="2025-10-20T19:59:41.32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321119600" sldId="268"/>
      <ac:graphicFrameMk id="7" creationId="{F4BE229E-0EE7-E440-9E9D-BEEC6AF9B0E2}"/>
      <ac:tblMk/>
      <ac:tcMk rowId="1119681988" colId="2167918867"/>
      <ac:txMk cp="0" len="3">
        <ac:context len="16" hash="2068457306"/>
      </ac:txMk>
    </ac:txMkLst>
    <p188:pos x="2171866" y="1235109"/>
    <p188:txBody>
      <a:bodyPr/>
      <a:lstStyle/>
      <a:p>
        <a:r>
          <a:rPr lang="pt-BR"/>
          <a:t>Retirado do PPAG - Necessário confirmar com Odilon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3640" y="1727640"/>
            <a:ext cx="8278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03640" y="3235320"/>
            <a:ext cx="8278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3640" y="1727640"/>
            <a:ext cx="4039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745880" y="1727640"/>
            <a:ext cx="4039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03640" y="3235320"/>
            <a:ext cx="4039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745880" y="3235320"/>
            <a:ext cx="4039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3640" y="1727640"/>
            <a:ext cx="266544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302640" y="1727640"/>
            <a:ext cx="266544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102000" y="1727640"/>
            <a:ext cx="266544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03640" y="3235320"/>
            <a:ext cx="266544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302640" y="3235320"/>
            <a:ext cx="266544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102000" y="3235320"/>
            <a:ext cx="266544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3640" y="1727640"/>
            <a:ext cx="8278920" cy="288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503640" y="1727640"/>
            <a:ext cx="8278920" cy="288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503640" y="1727640"/>
            <a:ext cx="4039920" cy="288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4745880" y="1727640"/>
            <a:ext cx="4039920" cy="288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3640" y="899640"/>
            <a:ext cx="7271280" cy="31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503640" y="1727640"/>
            <a:ext cx="4039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4745880" y="1727640"/>
            <a:ext cx="4039920" cy="288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503640" y="3235320"/>
            <a:ext cx="4039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3640" y="1727640"/>
            <a:ext cx="8278920" cy="288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503640" y="1727640"/>
            <a:ext cx="4039920" cy="288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4745880" y="1727640"/>
            <a:ext cx="4039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4745880" y="3235320"/>
            <a:ext cx="4039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503640" y="1727640"/>
            <a:ext cx="4039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745880" y="1727640"/>
            <a:ext cx="4039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503640" y="3235320"/>
            <a:ext cx="8278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503640" y="1727640"/>
            <a:ext cx="8278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503640" y="3235320"/>
            <a:ext cx="8278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503640" y="1727640"/>
            <a:ext cx="4039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745880" y="1727640"/>
            <a:ext cx="4039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503640" y="3235320"/>
            <a:ext cx="4039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4745880" y="3235320"/>
            <a:ext cx="4039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503640" y="1727640"/>
            <a:ext cx="266544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302640" y="1727640"/>
            <a:ext cx="266544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102000" y="1727640"/>
            <a:ext cx="266544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503640" y="3235320"/>
            <a:ext cx="266544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3302640" y="3235320"/>
            <a:ext cx="266544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6102000" y="3235320"/>
            <a:ext cx="266544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03640" y="1727640"/>
            <a:ext cx="8278920" cy="288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03640" y="1727640"/>
            <a:ext cx="4039920" cy="288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745880" y="1727640"/>
            <a:ext cx="4039920" cy="288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3640" y="899640"/>
            <a:ext cx="7271280" cy="31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3640" y="1727640"/>
            <a:ext cx="4039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745880" y="1727640"/>
            <a:ext cx="4039920" cy="288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503640" y="3235320"/>
            <a:ext cx="4039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3640" y="1727640"/>
            <a:ext cx="4039920" cy="288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745880" y="1727640"/>
            <a:ext cx="4039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745880" y="3235320"/>
            <a:ext cx="4039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3640" y="1727640"/>
            <a:ext cx="4039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745880" y="1727640"/>
            <a:ext cx="4039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03640" y="3235320"/>
            <a:ext cx="8278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0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3640" y="1727640"/>
            <a:ext cx="8278920" cy="288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0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microsoft.com/office/2018/10/relationships/comments" Target="../comments/modernComment_107_35CDCE6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microsoft.com/office/2018/10/relationships/comments" Target="../comments/modernComment_109_7847130A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microsoft.com/office/2018/10/relationships/comments" Target="../comments/modernComment_108_9B943C3F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microsoft.com/office/2018/10/relationships/comments" Target="../comments/modernComment_10A_436611C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B_984FFF00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C_8A597970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68;p15"/>
          <p:cNvSpPr/>
          <p:nvPr/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77" name="Google Shape;69;p15"/>
          <p:cNvSpPr/>
          <p:nvPr/>
        </p:nvSpPr>
        <p:spPr>
          <a:xfrm>
            <a:off x="503640" y="1727640"/>
            <a:ext cx="8278920" cy="288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2C64625-B92A-7C97-51FD-4C809F9A053D}"/>
              </a:ext>
            </a:extLst>
          </p:cNvPr>
          <p:cNvSpPr txBox="1"/>
          <p:nvPr/>
        </p:nvSpPr>
        <p:spPr>
          <a:xfrm>
            <a:off x="176695" y="3586452"/>
            <a:ext cx="767329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>
                <a:solidFill>
                  <a:srgbClr val="C90C10"/>
                </a:solidFill>
              </a:rPr>
              <a:t>INFORMAÇÕES QUALITATIVAS</a:t>
            </a:r>
          </a:p>
          <a:p>
            <a:endParaRPr lang="pt-BR" sz="1100" b="1" dirty="0">
              <a:solidFill>
                <a:srgbClr val="C90C10"/>
              </a:solidFill>
              <a:cs typeface="Arial" panose="020B0604020202020204" pitchFamily="34" charset="0"/>
            </a:endParaRPr>
          </a:p>
          <a:p>
            <a:r>
              <a:rPr lang="pt-BR" sz="1100" dirty="0">
                <a:solidFill>
                  <a:schemeClr val="tx1"/>
                </a:solidFill>
                <a:cs typeface="Arial" panose="020B0604020202020204" pitchFamily="34" charset="0"/>
              </a:rPr>
              <a:t>Emissão de licenciamento Urbanístico Metropolitano para parcelamento do solo urbano, fiscalizações de parcelamento do solo urbano irregulares e ações educativas em relação ao ordenamento territorial sustentável e adequado a expansão nas cidades da RMVA.</a:t>
            </a:r>
          </a:p>
          <a:p>
            <a:pPr algn="just"/>
            <a:endParaRPr lang="pt-BR" sz="1100" dirty="0"/>
          </a:p>
          <a:p>
            <a:pPr algn="just"/>
            <a:r>
              <a:rPr lang="pt-BR" sz="1100" b="1" dirty="0">
                <a:solidFill>
                  <a:srgbClr val="C90C10"/>
                </a:solidFill>
              </a:rPr>
              <a:t>INFORMAÇÕES COMPLEMENTARES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100" dirty="0"/>
              <a:t>NÚMERO DE MUNICÍPIOS ÁPTOS PARA LICENCIAMENTO METROPOLITANO: 4 municípios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100" dirty="0"/>
              <a:t>NÚMERO DE MUNICÍPIOS ÁPTOS PARA FISCALIZAÇÃO: 28 municípios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2C64625-B92A-7C97-51FD-4C809F9A053D}"/>
              </a:ext>
            </a:extLst>
          </p:cNvPr>
          <p:cNvSpPr txBox="1"/>
          <p:nvPr/>
        </p:nvSpPr>
        <p:spPr>
          <a:xfrm>
            <a:off x="18288" y="58380"/>
            <a:ext cx="7936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C90C10"/>
                </a:solidFill>
              </a:rPr>
              <a:t>Ação 4273</a:t>
            </a:r>
          </a:p>
          <a:p>
            <a:pPr algn="ctr"/>
            <a:r>
              <a:rPr lang="pt-BR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REGULAÇÃO METROPOLITANA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2C64625-B92A-7C97-51FD-4C809F9A053D}"/>
              </a:ext>
            </a:extLst>
          </p:cNvPr>
          <p:cNvSpPr txBox="1"/>
          <p:nvPr/>
        </p:nvSpPr>
        <p:spPr>
          <a:xfrm>
            <a:off x="172261" y="940712"/>
            <a:ext cx="7673291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BR" altLang="pt-BR" sz="1100" b="1" dirty="0">
                <a:solidFill>
                  <a:srgbClr val="C90C10"/>
                </a:solidFill>
              </a:rPr>
              <a:t>DESCRIÇÃO: </a:t>
            </a:r>
            <a:r>
              <a:rPr lang="pt-BR" altLang="pt-BR" sz="1100" dirty="0"/>
              <a:t>Garantir o cumprimento das normas e diretrizes relacionadas ao parcelamento do solo metropolitano e seu colar.</a:t>
            </a:r>
            <a:r>
              <a:rPr lang="pt-BR" sz="1100" dirty="0"/>
              <a:t> </a:t>
            </a:r>
          </a:p>
          <a:p>
            <a:pPr algn="just">
              <a:spcBef>
                <a:spcPct val="0"/>
              </a:spcBef>
            </a:pPr>
            <a:endParaRPr lang="pt-BR" altLang="pt-BR" sz="1100" b="1" dirty="0">
              <a:solidFill>
                <a:srgbClr val="C90C10"/>
              </a:solidFill>
            </a:endParaRPr>
          </a:p>
          <a:p>
            <a:pPr algn="just">
              <a:spcBef>
                <a:spcPct val="0"/>
              </a:spcBef>
            </a:pPr>
            <a:r>
              <a:rPr lang="pt-BR" altLang="pt-BR" sz="1100" b="1" dirty="0">
                <a:solidFill>
                  <a:srgbClr val="C90C10"/>
                </a:solidFill>
              </a:rPr>
              <a:t>PRODUTO: </a:t>
            </a:r>
            <a:r>
              <a:rPr lang="pt-BR" altLang="pt-B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PARCELAMENTO DO SOLO ANALISADO</a:t>
            </a:r>
            <a:endParaRPr lang="pt-BR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CD9EA99-2608-0CF7-0527-5280E855B2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685023"/>
              </p:ext>
            </p:extLst>
          </p:nvPr>
        </p:nvGraphicFramePr>
        <p:xfrm>
          <a:off x="403215" y="1911742"/>
          <a:ext cx="7167715" cy="135935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33543">
                  <a:extLst>
                    <a:ext uri="{9D8B030D-6E8A-4147-A177-3AD203B41FA5}">
                      <a16:colId xmlns:a16="http://schemas.microsoft.com/office/drawing/2014/main" val="1552898913"/>
                    </a:ext>
                  </a:extLst>
                </a:gridCol>
                <a:gridCol w="1433543">
                  <a:extLst>
                    <a:ext uri="{9D8B030D-6E8A-4147-A177-3AD203B41FA5}">
                      <a16:colId xmlns:a16="http://schemas.microsoft.com/office/drawing/2014/main" val="1921936304"/>
                    </a:ext>
                  </a:extLst>
                </a:gridCol>
                <a:gridCol w="1433543">
                  <a:extLst>
                    <a:ext uri="{9D8B030D-6E8A-4147-A177-3AD203B41FA5}">
                      <a16:colId xmlns:a16="http://schemas.microsoft.com/office/drawing/2014/main" val="3295756966"/>
                    </a:ext>
                  </a:extLst>
                </a:gridCol>
                <a:gridCol w="1433543">
                  <a:extLst>
                    <a:ext uri="{9D8B030D-6E8A-4147-A177-3AD203B41FA5}">
                      <a16:colId xmlns:a16="http://schemas.microsoft.com/office/drawing/2014/main" val="2167918867"/>
                    </a:ext>
                  </a:extLst>
                </a:gridCol>
                <a:gridCol w="1433543">
                  <a:extLst>
                    <a:ext uri="{9D8B030D-6E8A-4147-A177-3AD203B41FA5}">
                      <a16:colId xmlns:a16="http://schemas.microsoft.com/office/drawing/2014/main" val="4037646851"/>
                    </a:ext>
                  </a:extLst>
                </a:gridCol>
              </a:tblGrid>
              <a:tr h="223154">
                <a:tc gridSpan="5"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Desempenho da Ação 4273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172440"/>
                  </a:ext>
                </a:extLst>
              </a:tr>
              <a:tr h="232937">
                <a:tc rowSpan="2"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2024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2025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232766"/>
                  </a:ext>
                </a:extLst>
              </a:tr>
              <a:tr h="267435">
                <a:tc vMerge="1"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Previsão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Execução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Previsão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Execução*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351595"/>
                  </a:ext>
                </a:extLst>
              </a:tr>
              <a:tr h="245694"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Meta Física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pt-BR" sz="1100" dirty="0" err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412932"/>
                  </a:ext>
                </a:extLst>
              </a:tr>
              <a:tr h="314682"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Meta Orçamentária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tx1"/>
                          </a:solidFill>
                        </a:rPr>
                        <a:t>R$ 867.053,00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tx1"/>
                          </a:solidFill>
                        </a:rPr>
                        <a:t>R$ 551.279,80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100" b="0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R$ 441.262,00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100" b="0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R$ 51.033,23</a:t>
                      </a:r>
                      <a:endParaRPr lang="pt-BR" sz="1100" dirty="0" err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681988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0A919A9C-5AC9-FA18-4CB2-CFAE9A813293}"/>
              </a:ext>
            </a:extLst>
          </p:cNvPr>
          <p:cNvSpPr txBox="1"/>
          <p:nvPr/>
        </p:nvSpPr>
        <p:spPr>
          <a:xfrm>
            <a:off x="281175" y="3323276"/>
            <a:ext cx="7673291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-BR" sz="1100" dirty="0"/>
              <a:t>* Informações até outubro 2025. </a:t>
            </a:r>
          </a:p>
        </p:txBody>
      </p:sp>
    </p:spTree>
    <p:extLst>
      <p:ext uri="{BB962C8B-B14F-4D97-AF65-F5344CB8AC3E}">
        <p14:creationId xmlns:p14="http://schemas.microsoft.com/office/powerpoint/2010/main" val="90268016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68;p15"/>
          <p:cNvSpPr/>
          <p:nvPr/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77" name="Google Shape;69;p15"/>
          <p:cNvSpPr/>
          <p:nvPr/>
        </p:nvSpPr>
        <p:spPr>
          <a:xfrm>
            <a:off x="503640" y="1727640"/>
            <a:ext cx="8278920" cy="288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2C64625-B92A-7C97-51FD-4C809F9A053D}"/>
              </a:ext>
            </a:extLst>
          </p:cNvPr>
          <p:cNvSpPr txBox="1"/>
          <p:nvPr/>
        </p:nvSpPr>
        <p:spPr>
          <a:xfrm>
            <a:off x="157861" y="3131958"/>
            <a:ext cx="767329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>
                <a:solidFill>
                  <a:srgbClr val="C90C10"/>
                </a:solidFill>
              </a:rPr>
              <a:t>INFORMAÇÕES QUALITATIVAS</a:t>
            </a:r>
          </a:p>
          <a:p>
            <a:endParaRPr lang="pt-BR" sz="1100" b="1" dirty="0">
              <a:solidFill>
                <a:srgbClr val="C90C10"/>
              </a:solidFill>
              <a:cs typeface="Arial" panose="020B0604020202020204" pitchFamily="34" charset="0"/>
            </a:endParaRPr>
          </a:p>
          <a:p>
            <a:r>
              <a:rPr lang="pt-BR" sz="1100" dirty="0">
                <a:solidFill>
                  <a:schemeClr val="tx1"/>
                </a:solidFill>
                <a:cs typeface="Arial" panose="020B0604020202020204" pitchFamily="34" charset="0"/>
              </a:rPr>
              <a:t>Emissão de licenciamento Urbanístico Metropolitano para parcelamento do solo urbano, fiscalizações de parcelamento do solo urbano irregulares e ações educativas em relação ao ordenamento territorial sustentável e adequado a expansão nas cidades da RMVA.</a:t>
            </a:r>
          </a:p>
          <a:p>
            <a:pPr algn="just"/>
            <a:endParaRPr lang="pt-BR" sz="1100" dirty="0"/>
          </a:p>
          <a:p>
            <a:pPr algn="just"/>
            <a:r>
              <a:rPr lang="pt-BR" sz="1100" b="1" dirty="0">
                <a:solidFill>
                  <a:srgbClr val="C90C10"/>
                </a:solidFill>
              </a:rPr>
              <a:t>INFORMAÇÕES COMPLEMENTARES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100" dirty="0"/>
              <a:t>NÚMERO DE MUNICÍPIOS ÁPTOS PARA LICENCIAMENTO METROPOLITANO: 4 municípios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100" dirty="0"/>
              <a:t>NÚMERO DE MUNICÍPIOS ÁPTOS PARA FISCALIZAÇÃO: 28 municípios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2C64625-B92A-7C97-51FD-4C809F9A053D}"/>
              </a:ext>
            </a:extLst>
          </p:cNvPr>
          <p:cNvSpPr txBox="1"/>
          <p:nvPr/>
        </p:nvSpPr>
        <p:spPr>
          <a:xfrm>
            <a:off x="18288" y="58380"/>
            <a:ext cx="7936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C90C10"/>
                </a:solidFill>
              </a:rPr>
              <a:t>Ação 4273</a:t>
            </a:r>
          </a:p>
          <a:p>
            <a:pPr algn="ctr"/>
            <a:r>
              <a:rPr lang="pt-BR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REGULAÇÃO METROPOLITANA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CD9EA99-2608-0CF7-0527-5280E855B2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050329"/>
              </p:ext>
            </p:extLst>
          </p:nvPr>
        </p:nvGraphicFramePr>
        <p:xfrm>
          <a:off x="1984465" y="1497694"/>
          <a:ext cx="4300629" cy="135100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33543">
                  <a:extLst>
                    <a:ext uri="{9D8B030D-6E8A-4147-A177-3AD203B41FA5}">
                      <a16:colId xmlns:a16="http://schemas.microsoft.com/office/drawing/2014/main" val="1552898913"/>
                    </a:ext>
                  </a:extLst>
                </a:gridCol>
                <a:gridCol w="1433543">
                  <a:extLst>
                    <a:ext uri="{9D8B030D-6E8A-4147-A177-3AD203B41FA5}">
                      <a16:colId xmlns:a16="http://schemas.microsoft.com/office/drawing/2014/main" val="2167918867"/>
                    </a:ext>
                  </a:extLst>
                </a:gridCol>
                <a:gridCol w="1433543">
                  <a:extLst>
                    <a:ext uri="{9D8B030D-6E8A-4147-A177-3AD203B41FA5}">
                      <a16:colId xmlns:a16="http://schemas.microsoft.com/office/drawing/2014/main" val="4037646851"/>
                    </a:ext>
                  </a:extLst>
                </a:gridCol>
              </a:tblGrid>
              <a:tr h="223154">
                <a:tc gridSpan="3"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Previsão da Ação 4273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172440"/>
                  </a:ext>
                </a:extLst>
              </a:tr>
              <a:tr h="232937">
                <a:tc rowSpan="2"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232766"/>
                  </a:ext>
                </a:extLst>
              </a:tr>
              <a:tr h="258059">
                <a:tc vMerge="1"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Previsão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Previsão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351595"/>
                  </a:ext>
                </a:extLst>
              </a:tr>
              <a:tr h="245694"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Meta Física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412932"/>
                  </a:ext>
                </a:extLst>
              </a:tr>
              <a:tr h="314682"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Meta Orçamentária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tx1"/>
                          </a:solidFill>
                        </a:rPr>
                        <a:t>R$ </a:t>
                      </a:r>
                      <a:r>
                        <a:rPr lang="pt-BR" sz="1100" b="0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394.428,00 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tx1"/>
                          </a:solidFill>
                        </a:rPr>
                        <a:t>R$ </a:t>
                      </a:r>
                      <a:r>
                        <a:rPr lang="pt-BR" sz="1100" b="0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411.823,00 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681988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29DD379E-467C-16D2-F55C-5D4E26EEBEBA}"/>
              </a:ext>
            </a:extLst>
          </p:cNvPr>
          <p:cNvSpPr txBox="1"/>
          <p:nvPr/>
        </p:nvSpPr>
        <p:spPr>
          <a:xfrm>
            <a:off x="27616" y="899241"/>
            <a:ext cx="7936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C90C10"/>
                </a:solidFill>
              </a:rPr>
              <a:t>PREVISÃO 2024 A 2027</a:t>
            </a:r>
            <a:endParaRPr lang="pt-B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92385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68;p15"/>
          <p:cNvSpPr/>
          <p:nvPr/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77" name="Google Shape;69;p15"/>
          <p:cNvSpPr/>
          <p:nvPr/>
        </p:nvSpPr>
        <p:spPr>
          <a:xfrm>
            <a:off x="503640" y="1727640"/>
            <a:ext cx="8278920" cy="288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2C64625-B92A-7C97-51FD-4C809F9A053D}"/>
              </a:ext>
            </a:extLst>
          </p:cNvPr>
          <p:cNvSpPr txBox="1"/>
          <p:nvPr/>
        </p:nvSpPr>
        <p:spPr>
          <a:xfrm>
            <a:off x="157861" y="3441676"/>
            <a:ext cx="7673291" cy="22929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100" b="1" dirty="0">
                <a:solidFill>
                  <a:srgbClr val="C90C10"/>
                </a:solidFill>
              </a:rPr>
              <a:t>INFORMAÇÕES QUALITATIVAS</a:t>
            </a:r>
          </a:p>
          <a:p>
            <a:pPr algn="just"/>
            <a:r>
              <a:rPr lang="pt-BR" sz="1100" dirty="0">
                <a:solidFill>
                  <a:schemeClr val="tx1"/>
                </a:solidFill>
                <a:cs typeface="Arial" panose="020B0604020202020204" pitchFamily="34" charset="0"/>
              </a:rPr>
              <a:t>Execução de diagnósticos, projetos e articulação juntamente aos setores público e privado para melhoria da infraestrutura, mobilidade, cultura e turismo, geração de emprego, meio ambiente, diversificação econômica e atração de investimentos.</a:t>
            </a:r>
          </a:p>
          <a:p>
            <a:pPr algn="just"/>
            <a:endParaRPr lang="pt-BR" sz="1100" dirty="0"/>
          </a:p>
          <a:p>
            <a:pPr algn="just"/>
            <a:r>
              <a:rPr lang="pt-BR" sz="1100" b="1" dirty="0">
                <a:solidFill>
                  <a:srgbClr val="C90C10"/>
                </a:solidFill>
              </a:rPr>
              <a:t>AÇÕES RELEVANTES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100" dirty="0"/>
              <a:t>7ª Conferência Metropolitana com tema de Mobilidade Urbana; </a:t>
            </a:r>
            <a:r>
              <a:rPr lang="pt-BR" sz="1100" dirty="0">
                <a:cs typeface="Arial"/>
              </a:rPr>
              <a:t>(execução 2025)</a:t>
            </a:r>
            <a:endParaRPr lang="pt-BR" sz="11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100" dirty="0"/>
              <a:t>2ª Maratona </a:t>
            </a:r>
            <a:r>
              <a:rPr lang="pt-BR" sz="1100" dirty="0" err="1"/>
              <a:t>Maratona</a:t>
            </a:r>
            <a:r>
              <a:rPr lang="pt-BR" sz="1100" dirty="0"/>
              <a:t> Estudantil da ARMVA com tema </a:t>
            </a:r>
            <a:r>
              <a:rPr lang="pt-BR" sz="1100" dirty="0">
                <a:cs typeface="Arial"/>
              </a:rPr>
              <a:t>Mobilidade Urbana; (execução 2025)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100" dirty="0">
                <a:cs typeface="Arial"/>
              </a:rPr>
              <a:t>Criação do Comitê de Mobilidade Metropolitano; (execução 2025)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100" dirty="0"/>
              <a:t>Fomento ao Turismo Regional: Participação em Feira Regional (</a:t>
            </a:r>
            <a:r>
              <a:rPr lang="pt-BR" sz="1100" dirty="0" err="1"/>
              <a:t>Feiraço</a:t>
            </a:r>
            <a:r>
              <a:rPr lang="pt-BR" sz="1100" dirty="0"/>
              <a:t>) e </a:t>
            </a:r>
            <a:r>
              <a:rPr lang="pt-BR" sz="1100" dirty="0" err="1"/>
              <a:t>Multirão</a:t>
            </a:r>
            <a:r>
              <a:rPr lang="pt-BR" sz="1100" dirty="0"/>
              <a:t> de cadastro de carteira do Artesão; (execução 2025)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100" dirty="0"/>
              <a:t>Apoio a elaboração de Planos Diretores Municipais. (execução desde 2022) </a:t>
            </a:r>
          </a:p>
          <a:p>
            <a:pPr algn="just"/>
            <a:endParaRPr lang="pt-BR" sz="11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2C64625-B92A-7C97-51FD-4C809F9A053D}"/>
              </a:ext>
            </a:extLst>
          </p:cNvPr>
          <p:cNvSpPr txBox="1"/>
          <p:nvPr/>
        </p:nvSpPr>
        <p:spPr>
          <a:xfrm>
            <a:off x="18288" y="58380"/>
            <a:ext cx="7936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C90C10"/>
                </a:solidFill>
              </a:rPr>
              <a:t>Ação 4286</a:t>
            </a:r>
          </a:p>
          <a:p>
            <a:pPr algn="ctr"/>
            <a:r>
              <a:rPr lang="pt-BR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FOMENTO AO DESENVOLVIMENTO SUSTENTÁVEL DA REGIÃO METROPOLITANA DO VALE DO AÇO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2C64625-B92A-7C97-51FD-4C809F9A053D}"/>
              </a:ext>
            </a:extLst>
          </p:cNvPr>
          <p:cNvSpPr txBox="1"/>
          <p:nvPr/>
        </p:nvSpPr>
        <p:spPr>
          <a:xfrm>
            <a:off x="172261" y="940712"/>
            <a:ext cx="767329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BR" altLang="pt-BR" sz="1100" b="1" dirty="0">
                <a:solidFill>
                  <a:srgbClr val="C90C10"/>
                </a:solidFill>
              </a:rPr>
              <a:t>DESCRIÇÃO: </a:t>
            </a:r>
            <a:r>
              <a:rPr lang="pt-BR" sz="1100" dirty="0">
                <a:cs typeface="Arial" panose="020B0604020202020204" pitchFamily="34" charset="0"/>
              </a:rPr>
              <a:t>Promover o desenvolvimento regional, fomentando ações a partir de atuações integradas, buscando oferecer vantagens competitivas, fomentando os negócios regionais, desenvolvendo o turismo e promover transporte com segurança e agilidade para população e bens.</a:t>
            </a:r>
          </a:p>
          <a:p>
            <a:pPr algn="just">
              <a:spcBef>
                <a:spcPct val="0"/>
              </a:spcBef>
            </a:pPr>
            <a:endParaRPr lang="pt-BR" altLang="pt-BR" sz="1100" b="1" dirty="0">
              <a:solidFill>
                <a:srgbClr val="C90C10"/>
              </a:solidFill>
            </a:endParaRPr>
          </a:p>
          <a:p>
            <a:pPr algn="just">
              <a:spcBef>
                <a:spcPct val="0"/>
              </a:spcBef>
            </a:pPr>
            <a:r>
              <a:rPr lang="pt-BR" altLang="pt-BR" sz="1100" b="1" dirty="0">
                <a:solidFill>
                  <a:srgbClr val="C90C10"/>
                </a:solidFill>
              </a:rPr>
              <a:t>PRODUTO: </a:t>
            </a:r>
            <a:r>
              <a:rPr lang="pt-BR" altLang="pt-B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AÇÃO REALIZADA</a:t>
            </a:r>
            <a:endParaRPr lang="pt-BR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CD9EA99-2608-0CF7-0527-5280E855B2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57558"/>
              </p:ext>
            </p:extLst>
          </p:nvPr>
        </p:nvGraphicFramePr>
        <p:xfrm>
          <a:off x="331839" y="1863745"/>
          <a:ext cx="7167715" cy="13605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33543">
                  <a:extLst>
                    <a:ext uri="{9D8B030D-6E8A-4147-A177-3AD203B41FA5}">
                      <a16:colId xmlns:a16="http://schemas.microsoft.com/office/drawing/2014/main" val="1552898913"/>
                    </a:ext>
                  </a:extLst>
                </a:gridCol>
                <a:gridCol w="1433543">
                  <a:extLst>
                    <a:ext uri="{9D8B030D-6E8A-4147-A177-3AD203B41FA5}">
                      <a16:colId xmlns:a16="http://schemas.microsoft.com/office/drawing/2014/main" val="1921936304"/>
                    </a:ext>
                  </a:extLst>
                </a:gridCol>
                <a:gridCol w="1433543">
                  <a:extLst>
                    <a:ext uri="{9D8B030D-6E8A-4147-A177-3AD203B41FA5}">
                      <a16:colId xmlns:a16="http://schemas.microsoft.com/office/drawing/2014/main" val="3295756966"/>
                    </a:ext>
                  </a:extLst>
                </a:gridCol>
                <a:gridCol w="1433543">
                  <a:extLst>
                    <a:ext uri="{9D8B030D-6E8A-4147-A177-3AD203B41FA5}">
                      <a16:colId xmlns:a16="http://schemas.microsoft.com/office/drawing/2014/main" val="2167918867"/>
                    </a:ext>
                  </a:extLst>
                </a:gridCol>
                <a:gridCol w="1433543">
                  <a:extLst>
                    <a:ext uri="{9D8B030D-6E8A-4147-A177-3AD203B41FA5}">
                      <a16:colId xmlns:a16="http://schemas.microsoft.com/office/drawing/2014/main" val="4037646851"/>
                    </a:ext>
                  </a:extLst>
                </a:gridCol>
              </a:tblGrid>
              <a:tr h="252649">
                <a:tc gridSpan="5"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Desempenho da Ação 4286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172440"/>
                  </a:ext>
                </a:extLst>
              </a:tr>
              <a:tr h="196063">
                <a:tc rowSpan="2"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2024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2025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25721"/>
                  </a:ext>
                </a:extLst>
              </a:tr>
              <a:tr h="260319">
                <a:tc vMerge="1"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Previsão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Execução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Previsão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Execução*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351595"/>
                  </a:ext>
                </a:extLst>
              </a:tr>
              <a:tr h="267435"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Física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412932"/>
                  </a:ext>
                </a:extLst>
              </a:tr>
              <a:tr h="314682"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Orçamentária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R$ 574.240,00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tx1"/>
                          </a:solidFill>
                        </a:rPr>
                        <a:t>R$ 444.387,53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tx1"/>
                          </a:solidFill>
                        </a:rPr>
                        <a:t>R$ 336.420,00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tx1"/>
                          </a:solidFill>
                        </a:rPr>
                        <a:t>R$ 44.579,49</a:t>
                      </a:r>
                      <a:endParaRPr lang="pt-BR" sz="1100" dirty="0" err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681988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0A919A9C-5AC9-FA18-4CB2-CFAE9A813293}"/>
              </a:ext>
            </a:extLst>
          </p:cNvPr>
          <p:cNvSpPr txBox="1"/>
          <p:nvPr/>
        </p:nvSpPr>
        <p:spPr>
          <a:xfrm>
            <a:off x="253723" y="3240756"/>
            <a:ext cx="7673291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-BR" sz="1100" dirty="0"/>
              <a:t>* Informações até outubro 2025. </a:t>
            </a:r>
          </a:p>
        </p:txBody>
      </p:sp>
    </p:spTree>
    <p:extLst>
      <p:ext uri="{BB962C8B-B14F-4D97-AF65-F5344CB8AC3E}">
        <p14:creationId xmlns:p14="http://schemas.microsoft.com/office/powerpoint/2010/main" val="261018323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68;p15"/>
          <p:cNvSpPr/>
          <p:nvPr/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77" name="Google Shape;69;p15"/>
          <p:cNvSpPr/>
          <p:nvPr/>
        </p:nvSpPr>
        <p:spPr>
          <a:xfrm>
            <a:off x="503640" y="1727640"/>
            <a:ext cx="8278920" cy="288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2C64625-B92A-7C97-51FD-4C809F9A053D}"/>
              </a:ext>
            </a:extLst>
          </p:cNvPr>
          <p:cNvSpPr txBox="1"/>
          <p:nvPr/>
        </p:nvSpPr>
        <p:spPr>
          <a:xfrm>
            <a:off x="157861" y="3283551"/>
            <a:ext cx="7673291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pt-BR" sz="1100" b="1" dirty="0">
              <a:solidFill>
                <a:srgbClr val="C90C10"/>
              </a:solidFill>
              <a:cs typeface="Arial" panose="020B0604020202020204" pitchFamily="34" charset="0"/>
            </a:endParaRPr>
          </a:p>
          <a:p>
            <a:pPr algn="just"/>
            <a:r>
              <a:rPr lang="pt-BR" sz="1100" b="1" dirty="0">
                <a:solidFill>
                  <a:srgbClr val="C90C10"/>
                </a:solidFill>
                <a:cs typeface="Arial"/>
              </a:rPr>
              <a:t>AÇÕES PLANEJADAS PARA 2026</a:t>
            </a:r>
          </a:p>
          <a:p>
            <a:pPr marL="171450" indent="-171450" algn="just">
              <a:buFont typeface="Arial,Sans-Serif"/>
              <a:buChar char="•"/>
            </a:pPr>
            <a:r>
              <a:rPr lang="pt-BR" sz="1100" dirty="0">
                <a:solidFill>
                  <a:srgbClr val="000000"/>
                </a:solidFill>
                <a:cs typeface="Arial"/>
              </a:rPr>
              <a:t>Contratação de Plano de Mobilidade Metropolitano.</a:t>
            </a:r>
          </a:p>
          <a:p>
            <a:pPr marL="171450" indent="-171450" algn="just">
              <a:buFont typeface="Arial,Sans-Serif"/>
              <a:buChar char="•"/>
            </a:pPr>
            <a:r>
              <a:rPr lang="pt-BR" sz="1100" dirty="0">
                <a:solidFill>
                  <a:srgbClr val="000000"/>
                </a:solidFill>
                <a:cs typeface="Arial"/>
              </a:rPr>
              <a:t>Fomento ao Turismo Regional: Participação em Feira Regional (</a:t>
            </a:r>
            <a:r>
              <a:rPr lang="pt-BR" sz="1100" dirty="0" err="1">
                <a:solidFill>
                  <a:srgbClr val="000000"/>
                </a:solidFill>
                <a:cs typeface="Arial"/>
              </a:rPr>
              <a:t>Feiraço</a:t>
            </a:r>
            <a:r>
              <a:rPr lang="pt-BR" sz="1100" dirty="0">
                <a:solidFill>
                  <a:srgbClr val="000000"/>
                </a:solidFill>
                <a:cs typeface="Arial"/>
              </a:rPr>
              <a:t>) e </a:t>
            </a:r>
            <a:r>
              <a:rPr lang="pt-BR" sz="1100" dirty="0" err="1">
                <a:solidFill>
                  <a:srgbClr val="000000"/>
                </a:solidFill>
                <a:cs typeface="Arial"/>
              </a:rPr>
              <a:t>Multirão</a:t>
            </a:r>
            <a:r>
              <a:rPr lang="pt-BR" sz="1100" dirty="0">
                <a:solidFill>
                  <a:srgbClr val="000000"/>
                </a:solidFill>
                <a:cs typeface="Arial"/>
              </a:rPr>
              <a:t> de cadastro de carteira do Artesão; (execução 2025)</a:t>
            </a:r>
            <a:endParaRPr lang="en-US" sz="1100" dirty="0">
              <a:solidFill>
                <a:srgbClr val="000000"/>
              </a:solidFill>
              <a:cs typeface="Arial"/>
            </a:endParaRPr>
          </a:p>
          <a:p>
            <a:pPr marL="171450" indent="-171450" algn="just">
              <a:buFont typeface="Arial,Sans-Serif"/>
              <a:buChar char="•"/>
            </a:pPr>
            <a:r>
              <a:rPr lang="pt-BR" sz="1100" dirty="0">
                <a:solidFill>
                  <a:srgbClr val="000000"/>
                </a:solidFill>
                <a:cs typeface="Arial"/>
              </a:rPr>
              <a:t>Apoio a elaboração de Planos Diretores Municipais. (execução desde 2022) </a:t>
            </a:r>
            <a:endParaRPr lang="en-US" sz="1100" dirty="0">
              <a:solidFill>
                <a:srgbClr val="000000"/>
              </a:solidFill>
              <a:cs typeface="Arial"/>
            </a:endParaRPr>
          </a:p>
          <a:p>
            <a:pPr algn="just"/>
            <a:endParaRPr lang="pt-BR" sz="1100" dirty="0">
              <a:solidFill>
                <a:srgbClr val="000000"/>
              </a:solidFill>
              <a:cs typeface="Arial"/>
            </a:endParaRPr>
          </a:p>
          <a:p>
            <a:pPr algn="just"/>
            <a:endParaRPr lang="pt-BR" sz="1100" b="1" dirty="0">
              <a:solidFill>
                <a:srgbClr val="C90C10"/>
              </a:solidFill>
              <a:cs typeface="Arial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2C64625-B92A-7C97-51FD-4C809F9A053D}"/>
              </a:ext>
            </a:extLst>
          </p:cNvPr>
          <p:cNvSpPr txBox="1"/>
          <p:nvPr/>
        </p:nvSpPr>
        <p:spPr>
          <a:xfrm>
            <a:off x="18288" y="58380"/>
            <a:ext cx="7936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C90C10"/>
                </a:solidFill>
              </a:rPr>
              <a:t>Ação 4286</a:t>
            </a:r>
          </a:p>
          <a:p>
            <a:pPr algn="ctr"/>
            <a:r>
              <a:rPr lang="pt-BR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FOMENTO AO DESENVOLVIMENTO SUSTENTÁVEL DA REGIÃO METROPOLITANA DO VALE DO AÇO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EA85F9AB-D145-3123-6DCD-780633247B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720318"/>
              </p:ext>
            </p:extLst>
          </p:nvPr>
        </p:nvGraphicFramePr>
        <p:xfrm>
          <a:off x="2418211" y="1578331"/>
          <a:ext cx="4194084" cy="142338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98028">
                  <a:extLst>
                    <a:ext uri="{9D8B030D-6E8A-4147-A177-3AD203B41FA5}">
                      <a16:colId xmlns:a16="http://schemas.microsoft.com/office/drawing/2014/main" val="1552898913"/>
                    </a:ext>
                  </a:extLst>
                </a:gridCol>
                <a:gridCol w="1398028">
                  <a:extLst>
                    <a:ext uri="{9D8B030D-6E8A-4147-A177-3AD203B41FA5}">
                      <a16:colId xmlns:a16="http://schemas.microsoft.com/office/drawing/2014/main" val="2167918867"/>
                    </a:ext>
                  </a:extLst>
                </a:gridCol>
                <a:gridCol w="1398028">
                  <a:extLst>
                    <a:ext uri="{9D8B030D-6E8A-4147-A177-3AD203B41FA5}">
                      <a16:colId xmlns:a16="http://schemas.microsoft.com/office/drawing/2014/main" val="4037646851"/>
                    </a:ext>
                  </a:extLst>
                </a:gridCol>
              </a:tblGrid>
              <a:tr h="243295">
                <a:tc gridSpan="3"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Previsão da Ação 4286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172440"/>
                  </a:ext>
                </a:extLst>
              </a:tr>
              <a:tr h="243295">
                <a:tc rowSpan="2"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232766"/>
                  </a:ext>
                </a:extLst>
              </a:tr>
              <a:tr h="243295">
                <a:tc vMerge="1"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Previsão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Previsão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351595"/>
                  </a:ext>
                </a:extLst>
              </a:tr>
              <a:tr h="243295"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Meta Física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pt-BR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pt-BR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412932"/>
                  </a:ext>
                </a:extLst>
              </a:tr>
              <a:tr h="387061"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Meta Orçamentária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R$ </a:t>
                      </a:r>
                      <a:r>
                        <a:rPr lang="pt-BR" sz="1100" b="0" i="0" u="none" strike="noStrike" noProof="0" dirty="0">
                          <a:solidFill>
                            <a:schemeClr val="tx1"/>
                          </a:solidFill>
                        </a:rPr>
                        <a:t>786.794,10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R$ </a:t>
                      </a:r>
                      <a:r>
                        <a:rPr lang="pt-BR" sz="1100" b="0" i="0" u="none" strike="noStrike" noProof="0" dirty="0">
                          <a:solidFill>
                            <a:schemeClr val="tx1"/>
                          </a:solidFill>
                        </a:rPr>
                        <a:t>821.492,00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681988"/>
                  </a:ext>
                </a:extLst>
              </a:tr>
            </a:tbl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93D41EAD-B53A-C808-D03F-AE5250ABCBAE}"/>
              </a:ext>
            </a:extLst>
          </p:cNvPr>
          <p:cNvSpPr txBox="1"/>
          <p:nvPr/>
        </p:nvSpPr>
        <p:spPr>
          <a:xfrm>
            <a:off x="27616" y="899241"/>
            <a:ext cx="7936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C90C10"/>
                </a:solidFill>
              </a:rPr>
              <a:t>PREVISÃO 2024 A 2027</a:t>
            </a:r>
            <a:endParaRPr lang="pt-B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7266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0A041-6D28-D006-E077-A8AF0EFEF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68;p15">
            <a:extLst>
              <a:ext uri="{FF2B5EF4-FFF2-40B4-BE49-F238E27FC236}">
                <a16:creationId xmlns:a16="http://schemas.microsoft.com/office/drawing/2014/main" id="{DF9BA769-0D49-D42A-901A-42FECB215835}"/>
              </a:ext>
            </a:extLst>
          </p:cNvPr>
          <p:cNvSpPr/>
          <p:nvPr/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77" name="Google Shape;69;p15">
            <a:extLst>
              <a:ext uri="{FF2B5EF4-FFF2-40B4-BE49-F238E27FC236}">
                <a16:creationId xmlns:a16="http://schemas.microsoft.com/office/drawing/2014/main" id="{0A69ACDB-1F3D-6E0D-819D-D59E847D3C18}"/>
              </a:ext>
            </a:extLst>
          </p:cNvPr>
          <p:cNvSpPr/>
          <p:nvPr/>
        </p:nvSpPr>
        <p:spPr>
          <a:xfrm>
            <a:off x="503640" y="2184840"/>
            <a:ext cx="8278920" cy="288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B828A5B-1035-29FD-24DB-A9D49510ABC7}"/>
              </a:ext>
            </a:extLst>
          </p:cNvPr>
          <p:cNvSpPr txBox="1"/>
          <p:nvPr/>
        </p:nvSpPr>
        <p:spPr>
          <a:xfrm>
            <a:off x="157861" y="4013176"/>
            <a:ext cx="7673291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100" b="1" dirty="0">
                <a:solidFill>
                  <a:srgbClr val="C90C10"/>
                </a:solidFill>
              </a:rPr>
              <a:t>INFORMAÇÕES QUALITATIVAS</a:t>
            </a:r>
          </a:p>
          <a:p>
            <a:pPr algn="just">
              <a:spcBef>
                <a:spcPts val="600"/>
              </a:spcBef>
            </a:pPr>
            <a:r>
              <a:rPr lang="pt-BR" sz="1100" dirty="0">
                <a:cs typeface="Arial" panose="020B0604020202020204" pitchFamily="34" charset="0"/>
              </a:rPr>
              <a:t>Apoio técnico aos municípios da região metropolitana e do colar metropolitano do vale do aço em assuntos relativos à regularização fundiária urbana , com o objetivo de implementar um conjunto de medidas jurídicas, urbanísticas, ambientais e sociais que visam a regularização do território metropolitano e à titulação de seus ocupantes, de modo a garantir o direito social à moradia e o pleno desenvolvimento das funções sociais da propriedade.</a:t>
            </a:r>
            <a:endParaRPr lang="pt-BR" altLang="pt-BR" sz="1100" b="1" dirty="0">
              <a:solidFill>
                <a:srgbClr val="C90C10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C50D762-853B-5771-06C3-BCD3408C6770}"/>
              </a:ext>
            </a:extLst>
          </p:cNvPr>
          <p:cNvSpPr txBox="1"/>
          <p:nvPr/>
        </p:nvSpPr>
        <p:spPr>
          <a:xfrm>
            <a:off x="18288" y="58380"/>
            <a:ext cx="7936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C90C10"/>
                </a:solidFill>
              </a:rPr>
              <a:t>Ação 4528</a:t>
            </a:r>
          </a:p>
          <a:p>
            <a:pPr algn="ctr"/>
            <a:r>
              <a:rPr lang="pt-BR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MINAS REURB ARMVA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F976336-2F75-A853-4858-0131397E8887}"/>
              </a:ext>
            </a:extLst>
          </p:cNvPr>
          <p:cNvSpPr txBox="1"/>
          <p:nvPr/>
        </p:nvSpPr>
        <p:spPr>
          <a:xfrm>
            <a:off x="172261" y="940712"/>
            <a:ext cx="767329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BR" altLang="pt-BR" sz="1100" b="1" dirty="0">
                <a:solidFill>
                  <a:srgbClr val="C90C10"/>
                </a:solidFill>
              </a:rPr>
              <a:t>DESCRIÇÃO: </a:t>
            </a:r>
            <a:r>
              <a:rPr lang="pt-BR" sz="1100" dirty="0">
                <a:cs typeface="Arial" panose="020B0604020202020204" pitchFamily="34" charset="0"/>
              </a:rPr>
              <a:t>Elaborar projetos e programas de regularização fundiária nos municípios integrantes da região metropolitana e do colar metropolitano do vale do aço, garantindo o direito fundamental à moradia e à cidade formal. Esta ação visa o cumprimento de atribuições da ARMVA, regulamentada pelo decreto estadual nº 48.159/2021, que tem por finalidade o planejamento, o assessoramento, a regulação urbana, a viabilização de instrumentos de desenvolvimento integrado da RMVA e o apoio à execução de funções públicas de interesse comum.</a:t>
            </a:r>
          </a:p>
          <a:p>
            <a:pPr algn="just">
              <a:spcBef>
                <a:spcPts val="600"/>
              </a:spcBef>
            </a:pPr>
            <a:endParaRPr lang="pt-BR" altLang="pt-BR" sz="1100" b="1" dirty="0">
              <a:solidFill>
                <a:srgbClr val="C90C10"/>
              </a:solidFill>
            </a:endParaRPr>
          </a:p>
          <a:p>
            <a:pPr algn="just">
              <a:spcBef>
                <a:spcPct val="0"/>
              </a:spcBef>
            </a:pPr>
            <a:r>
              <a:rPr lang="pt-BR" altLang="pt-BR" sz="1100" b="1" dirty="0">
                <a:solidFill>
                  <a:srgbClr val="C90C10"/>
                </a:solidFill>
              </a:rPr>
              <a:t>PRODUTO: </a:t>
            </a:r>
            <a:r>
              <a:rPr lang="pt-BR" altLang="pt-B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TÍTULO DE PROPRIEDADE URBANA EMITIDO</a:t>
            </a:r>
            <a:endParaRPr lang="pt-BR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D8281D99-80E0-7EC9-E1E0-BB04578953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14696"/>
              </p:ext>
            </p:extLst>
          </p:nvPr>
        </p:nvGraphicFramePr>
        <p:xfrm>
          <a:off x="331839" y="2320945"/>
          <a:ext cx="7167715" cy="13605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33543">
                  <a:extLst>
                    <a:ext uri="{9D8B030D-6E8A-4147-A177-3AD203B41FA5}">
                      <a16:colId xmlns:a16="http://schemas.microsoft.com/office/drawing/2014/main" val="1552898913"/>
                    </a:ext>
                  </a:extLst>
                </a:gridCol>
                <a:gridCol w="1433543">
                  <a:extLst>
                    <a:ext uri="{9D8B030D-6E8A-4147-A177-3AD203B41FA5}">
                      <a16:colId xmlns:a16="http://schemas.microsoft.com/office/drawing/2014/main" val="1921936304"/>
                    </a:ext>
                  </a:extLst>
                </a:gridCol>
                <a:gridCol w="1433543">
                  <a:extLst>
                    <a:ext uri="{9D8B030D-6E8A-4147-A177-3AD203B41FA5}">
                      <a16:colId xmlns:a16="http://schemas.microsoft.com/office/drawing/2014/main" val="3295756966"/>
                    </a:ext>
                  </a:extLst>
                </a:gridCol>
                <a:gridCol w="1433543">
                  <a:extLst>
                    <a:ext uri="{9D8B030D-6E8A-4147-A177-3AD203B41FA5}">
                      <a16:colId xmlns:a16="http://schemas.microsoft.com/office/drawing/2014/main" val="2167918867"/>
                    </a:ext>
                  </a:extLst>
                </a:gridCol>
                <a:gridCol w="1433543">
                  <a:extLst>
                    <a:ext uri="{9D8B030D-6E8A-4147-A177-3AD203B41FA5}">
                      <a16:colId xmlns:a16="http://schemas.microsoft.com/office/drawing/2014/main" val="4037646851"/>
                    </a:ext>
                  </a:extLst>
                </a:gridCol>
              </a:tblGrid>
              <a:tr h="252649">
                <a:tc gridSpan="5"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Desempenho da Ação 4528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172440"/>
                  </a:ext>
                </a:extLst>
              </a:tr>
              <a:tr h="196063">
                <a:tc rowSpan="2"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2024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2025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25721"/>
                  </a:ext>
                </a:extLst>
              </a:tr>
              <a:tr h="260319">
                <a:tc vMerge="1"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Previsão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Execução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Previsão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Execução*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351595"/>
                  </a:ext>
                </a:extLst>
              </a:tr>
              <a:tr h="267435"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Física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tx1"/>
                          </a:solidFill>
                        </a:rPr>
                        <a:t>2.720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tx1"/>
                          </a:solidFill>
                        </a:rPr>
                        <a:t>783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tx1"/>
                          </a:solidFill>
                        </a:rPr>
                        <a:t>1.500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412932"/>
                  </a:ext>
                </a:extLst>
              </a:tr>
              <a:tr h="314682"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Orçamentária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R$ 2.375.693,00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tx1"/>
                          </a:solidFill>
                        </a:rPr>
                        <a:t>R$ 1.465.501,88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tx1"/>
                          </a:solidFill>
                        </a:rPr>
                        <a:t>R$ 5.959.915,00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tx1"/>
                          </a:solidFill>
                        </a:rPr>
                        <a:t>R$ 764.084,37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681988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982E03D4-2B94-445E-C6F6-84990AABE800}"/>
              </a:ext>
            </a:extLst>
          </p:cNvPr>
          <p:cNvSpPr txBox="1"/>
          <p:nvPr/>
        </p:nvSpPr>
        <p:spPr>
          <a:xfrm>
            <a:off x="253723" y="3697956"/>
            <a:ext cx="7673291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-BR" sz="1100" dirty="0"/>
              <a:t>* Informações até outubro 2025. </a:t>
            </a:r>
          </a:p>
        </p:txBody>
      </p:sp>
    </p:spTree>
    <p:extLst>
      <p:ext uri="{BB962C8B-B14F-4D97-AF65-F5344CB8AC3E}">
        <p14:creationId xmlns:p14="http://schemas.microsoft.com/office/powerpoint/2010/main" val="255537945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12C48-735B-F70C-67BD-A38EA6724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90A2079-6FD0-1257-A4D0-31CED41F2521}"/>
              </a:ext>
            </a:extLst>
          </p:cNvPr>
          <p:cNvSpPr txBox="1"/>
          <p:nvPr/>
        </p:nvSpPr>
        <p:spPr>
          <a:xfrm>
            <a:off x="157861" y="750160"/>
            <a:ext cx="7673291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-BR" sz="1100" b="1" dirty="0">
                <a:solidFill>
                  <a:srgbClr val="C90C10"/>
                </a:solidFill>
              </a:rPr>
              <a:t>AÇÕES RELEVANTES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100" dirty="0">
                <a:cs typeface="Arial"/>
              </a:rPr>
              <a:t>Regularizações Fundiária em execução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37B1DAC-5793-4831-2C9F-4E4568AD445B}"/>
              </a:ext>
            </a:extLst>
          </p:cNvPr>
          <p:cNvSpPr txBox="1"/>
          <p:nvPr/>
        </p:nvSpPr>
        <p:spPr>
          <a:xfrm>
            <a:off x="18288" y="58380"/>
            <a:ext cx="7936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rgbClr val="C90C10"/>
                </a:solidFill>
              </a:rPr>
              <a:t>Ação 4528</a:t>
            </a:r>
          </a:p>
          <a:p>
            <a:pPr algn="ctr"/>
            <a:r>
              <a:rPr lang="pt-BR" sz="1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MINAS REURB ARMVA</a:t>
            </a:r>
            <a:endParaRPr lang="pt-BR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39119642-95CD-4F02-CB10-34F38D2E4C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534739"/>
              </p:ext>
            </p:extLst>
          </p:nvPr>
        </p:nvGraphicFramePr>
        <p:xfrm>
          <a:off x="1106488" y="1821180"/>
          <a:ext cx="6193036" cy="26587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1433">
                  <a:extLst>
                    <a:ext uri="{9D8B030D-6E8A-4147-A177-3AD203B41FA5}">
                      <a16:colId xmlns:a16="http://schemas.microsoft.com/office/drawing/2014/main" val="3055726502"/>
                    </a:ext>
                  </a:extLst>
                </a:gridCol>
                <a:gridCol w="1261433">
                  <a:extLst>
                    <a:ext uri="{9D8B030D-6E8A-4147-A177-3AD203B41FA5}">
                      <a16:colId xmlns:a16="http://schemas.microsoft.com/office/drawing/2014/main" val="2503749564"/>
                    </a:ext>
                  </a:extLst>
                </a:gridCol>
                <a:gridCol w="1180341">
                  <a:extLst>
                    <a:ext uri="{9D8B030D-6E8A-4147-A177-3AD203B41FA5}">
                      <a16:colId xmlns:a16="http://schemas.microsoft.com/office/drawing/2014/main" val="2197420082"/>
                    </a:ext>
                  </a:extLst>
                </a:gridCol>
                <a:gridCol w="768874">
                  <a:extLst>
                    <a:ext uri="{9D8B030D-6E8A-4147-A177-3AD203B41FA5}">
                      <a16:colId xmlns:a16="http://schemas.microsoft.com/office/drawing/2014/main" val="660425452"/>
                    </a:ext>
                  </a:extLst>
                </a:gridCol>
                <a:gridCol w="1720955">
                  <a:extLst>
                    <a:ext uri="{9D8B030D-6E8A-4147-A177-3AD203B41FA5}">
                      <a16:colId xmlns:a16="http://schemas.microsoft.com/office/drawing/2014/main" val="2889685633"/>
                    </a:ext>
                  </a:extLst>
                </a:gridCol>
              </a:tblGrid>
              <a:tr h="1803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1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ÁREA</a:t>
                      </a:r>
                      <a:endParaRPr lang="pt-BR" sz="1000" b="1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1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BAIRRO</a:t>
                      </a:r>
                      <a:endParaRPr lang="pt-BR" sz="1000" b="1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1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MUNICÍPIO</a:t>
                      </a:r>
                      <a:endParaRPr lang="pt-BR" sz="1000" b="1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1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POPULAÇÃO</a:t>
                      </a:r>
                      <a:endParaRPr lang="pt-BR" sz="1000" b="1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1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Nº DE LOTES REGULARIZADS</a:t>
                      </a:r>
                      <a:endParaRPr lang="pt-BR" sz="1000" b="1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207823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Boston</a:t>
                      </a:r>
                      <a:endParaRPr lang="pt-BR" sz="1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Bethânia</a:t>
                      </a:r>
                      <a:endParaRPr lang="pt-BR" sz="1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Ipatinga</a:t>
                      </a:r>
                      <a:endParaRPr lang="pt-BR" sz="1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2970</a:t>
                      </a:r>
                      <a:endParaRPr lang="pt-BR" sz="1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594</a:t>
                      </a:r>
                      <a:endParaRPr lang="pt-BR" sz="1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1365341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Centro Leste</a:t>
                      </a:r>
                      <a:endParaRPr lang="pt-BR" sz="1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Centro</a:t>
                      </a:r>
                      <a:endParaRPr lang="pt-BR" sz="1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Ipaba</a:t>
                      </a:r>
                      <a:endParaRPr lang="pt-BR" sz="1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3200</a:t>
                      </a:r>
                      <a:endParaRPr lang="pt-BR" sz="1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640</a:t>
                      </a:r>
                      <a:endParaRPr lang="pt-BR" sz="1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227204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u="none" strike="noStrik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Serra Verde</a:t>
                      </a:r>
                      <a:endParaRPr lang="pt-BR" sz="1000" b="0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Serra Verde</a:t>
                      </a:r>
                      <a:endParaRPr lang="pt-BR" sz="1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u="none" strike="noStrik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Antônio Dias</a:t>
                      </a:r>
                      <a:endParaRPr lang="pt-BR" sz="1000" b="0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u="none" strike="noStrik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1365</a:t>
                      </a:r>
                      <a:endParaRPr lang="pt-BR" sz="1000" b="0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u="none" strike="noStrik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273</a:t>
                      </a:r>
                      <a:endParaRPr lang="pt-BR" sz="1000" b="0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941317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Ipaba do Paraíso</a:t>
                      </a:r>
                      <a:endParaRPr lang="pt-BR" sz="1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Ipaba do Paraíso</a:t>
                      </a:r>
                      <a:endParaRPr lang="pt-BR" sz="1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Santana do Paraíso</a:t>
                      </a:r>
                      <a:endParaRPr lang="pt-BR" sz="1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1530</a:t>
                      </a:r>
                      <a:endParaRPr lang="pt-BR" sz="1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510</a:t>
                      </a:r>
                      <a:endParaRPr lang="pt-BR" sz="1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913802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u="none" strike="noStrik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Chico Chumbo</a:t>
                      </a:r>
                      <a:endParaRPr lang="pt-BR" sz="1000" b="0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Chico Chumbo</a:t>
                      </a:r>
                      <a:endParaRPr lang="pt-BR" sz="1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Bugre</a:t>
                      </a:r>
                      <a:endParaRPr lang="pt-BR" sz="1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u="none" strike="noStrik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1440</a:t>
                      </a:r>
                      <a:endParaRPr lang="pt-BR" sz="1000" b="0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u="none" strike="noStrik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480</a:t>
                      </a:r>
                      <a:endParaRPr lang="pt-BR" sz="1000" b="0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4254537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Distrito Lagoa do Pau</a:t>
                      </a:r>
                      <a:endParaRPr lang="pt-BR" sz="1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Distrito Lagoa do Pau</a:t>
                      </a:r>
                      <a:endParaRPr lang="pt-BR" sz="1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Jaguaraçu</a:t>
                      </a:r>
                      <a:endParaRPr lang="pt-BR" sz="1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810</a:t>
                      </a:r>
                      <a:endParaRPr lang="pt-BR" sz="1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270</a:t>
                      </a:r>
                      <a:endParaRPr lang="pt-BR" sz="1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302740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u="none" strike="noStrik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Petrópolis I</a:t>
                      </a:r>
                      <a:endParaRPr lang="pt-BR" sz="1000" b="0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Petrópolis</a:t>
                      </a:r>
                      <a:endParaRPr lang="pt-BR" sz="1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Timóteo</a:t>
                      </a:r>
                      <a:endParaRPr lang="pt-BR" sz="1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276</a:t>
                      </a:r>
                      <a:endParaRPr lang="pt-BR" sz="1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92</a:t>
                      </a:r>
                      <a:endParaRPr lang="pt-BR" sz="1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4078427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Padre Weber</a:t>
                      </a:r>
                      <a:endParaRPr lang="pt-BR" sz="1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Padre Weber</a:t>
                      </a:r>
                      <a:endParaRPr lang="pt-BR" sz="1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u="none" strike="noStrik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Iapu</a:t>
                      </a:r>
                      <a:endParaRPr lang="pt-BR" sz="1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1500</a:t>
                      </a:r>
                      <a:endParaRPr lang="pt-BR" sz="1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500</a:t>
                      </a:r>
                      <a:endParaRPr lang="pt-BR" sz="1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419476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u="none" strike="noStrik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Macuco</a:t>
                      </a:r>
                      <a:endParaRPr lang="pt-BR" sz="1000" b="0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u="none" strike="noStrik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Macuco</a:t>
                      </a:r>
                      <a:endParaRPr lang="pt-BR" sz="1000" b="0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Timóteo</a:t>
                      </a:r>
                      <a:endParaRPr lang="pt-BR" sz="1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3000</a:t>
                      </a:r>
                      <a:endParaRPr lang="pt-BR" sz="1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200</a:t>
                      </a:r>
                      <a:endParaRPr lang="pt-BR" sz="1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8119615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u="none" strike="noStrik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Naque</a:t>
                      </a:r>
                      <a:endParaRPr lang="pt-BR" sz="1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u="none" strike="noStrik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Naque</a:t>
                      </a:r>
                      <a:endParaRPr lang="pt-BR" sz="1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u="none" strike="noStrik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Naque</a:t>
                      </a:r>
                      <a:endParaRPr lang="pt-BR" sz="1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4500</a:t>
                      </a:r>
                      <a:endParaRPr lang="pt-BR" sz="1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300</a:t>
                      </a:r>
                      <a:endParaRPr lang="pt-BR" sz="1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163748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u="none" strike="noStrik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Primavera</a:t>
                      </a:r>
                      <a:endParaRPr lang="pt-BR" sz="1000" b="0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u="none" strike="noStrik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Primavera</a:t>
                      </a:r>
                      <a:endParaRPr lang="pt-BR" sz="1000" b="0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Timóteo</a:t>
                      </a:r>
                      <a:endParaRPr lang="pt-BR" sz="1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u="none" strike="noStrik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1600</a:t>
                      </a:r>
                      <a:endParaRPr lang="pt-BR" sz="1000" b="0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400</a:t>
                      </a:r>
                      <a:endParaRPr lang="pt-BR" sz="1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4350639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Vista Alegre</a:t>
                      </a:r>
                      <a:endParaRPr lang="pt-BR" sz="1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Vista Alegre</a:t>
                      </a:r>
                      <a:endParaRPr lang="pt-BR" sz="1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São João do Oriente</a:t>
                      </a:r>
                      <a:endParaRPr lang="pt-BR" sz="1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1707</a:t>
                      </a:r>
                      <a:endParaRPr lang="pt-BR" sz="1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569</a:t>
                      </a:r>
                      <a:endParaRPr lang="pt-BR" sz="1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274560"/>
                  </a:ext>
                </a:extLst>
              </a:tr>
              <a:tr h="1803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u="none" strike="noStrik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000" b="0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u="none" strike="noStrik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000" b="0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1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pt-BR" sz="10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23898</a:t>
                      </a:r>
                      <a:endParaRPr lang="pt-BR" sz="10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1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4828</a:t>
                      </a:r>
                      <a:endParaRPr lang="pt-BR" sz="10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19" marR="9019" marT="901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70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6491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FE754-3D00-D273-81EA-09FE645B7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68;p15">
            <a:extLst>
              <a:ext uri="{FF2B5EF4-FFF2-40B4-BE49-F238E27FC236}">
                <a16:creationId xmlns:a16="http://schemas.microsoft.com/office/drawing/2014/main" id="{A54331C2-4B93-0025-B86E-DDAF61BF8D20}"/>
              </a:ext>
            </a:extLst>
          </p:cNvPr>
          <p:cNvSpPr/>
          <p:nvPr/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77" name="Google Shape;69;p15">
            <a:extLst>
              <a:ext uri="{FF2B5EF4-FFF2-40B4-BE49-F238E27FC236}">
                <a16:creationId xmlns:a16="http://schemas.microsoft.com/office/drawing/2014/main" id="{F5B1C09F-8259-5CBE-E2E7-3D94E4E085E8}"/>
              </a:ext>
            </a:extLst>
          </p:cNvPr>
          <p:cNvSpPr/>
          <p:nvPr/>
        </p:nvSpPr>
        <p:spPr>
          <a:xfrm>
            <a:off x="503640" y="1727640"/>
            <a:ext cx="8278920" cy="288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D995AA0-09BC-8556-203D-FC1B1B924D55}"/>
              </a:ext>
            </a:extLst>
          </p:cNvPr>
          <p:cNvSpPr txBox="1"/>
          <p:nvPr/>
        </p:nvSpPr>
        <p:spPr>
          <a:xfrm>
            <a:off x="157861" y="3283551"/>
            <a:ext cx="7673291" cy="12772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pt-BR" sz="1100" b="1" dirty="0">
              <a:solidFill>
                <a:srgbClr val="C90C10"/>
              </a:solidFill>
              <a:cs typeface="Arial" panose="020B0604020202020204" pitchFamily="34" charset="0"/>
            </a:endParaRPr>
          </a:p>
          <a:p>
            <a:pPr algn="just"/>
            <a:r>
              <a:rPr lang="pt-BR" sz="1100" b="1" dirty="0">
                <a:solidFill>
                  <a:srgbClr val="C90C10"/>
                </a:solidFill>
                <a:cs typeface="Arial"/>
              </a:rPr>
              <a:t>AÇÕES PLANEJADAS PARA 2026</a:t>
            </a:r>
          </a:p>
          <a:p>
            <a:pPr marL="171450" indent="-171450" algn="just">
              <a:buFont typeface="Arial,Sans-Serif"/>
              <a:buChar char="•"/>
            </a:pPr>
            <a:r>
              <a:rPr lang="pt-BR" sz="1100" dirty="0">
                <a:solidFill>
                  <a:srgbClr val="000000"/>
                </a:solidFill>
                <a:cs typeface="Arial"/>
              </a:rPr>
              <a:t>PROJETO DE ACELERAÇÃO DE CRESCIMENTO – PAC = 2026/2027 = R$ 3.529.346,40 = 5.170 LOTES REGULARIZADOS</a:t>
            </a:r>
          </a:p>
          <a:p>
            <a:pPr marL="171450" indent="-171450" algn="just">
              <a:buFont typeface="Arial,Sans-Serif"/>
              <a:buChar char="•"/>
            </a:pPr>
            <a:endParaRPr lang="pt-BR" sz="1100" dirty="0">
              <a:solidFill>
                <a:srgbClr val="000000"/>
              </a:solidFill>
              <a:cs typeface="Arial"/>
            </a:endParaRPr>
          </a:p>
          <a:p>
            <a:pPr marL="171450" indent="-171450" algn="just">
              <a:buFont typeface="Arial,Sans-Serif"/>
              <a:buChar char="•"/>
            </a:pPr>
            <a:r>
              <a:rPr lang="pt-BR" sz="1100" dirty="0">
                <a:solidFill>
                  <a:srgbClr val="000000"/>
                </a:solidFill>
                <a:cs typeface="Arial"/>
              </a:rPr>
              <a:t> NOVAS REURB’S: AÇUCENA, JAGUARAÇU, IPATINGA , MARLIÉRIA E SANTANA DO PARAÍSO</a:t>
            </a:r>
          </a:p>
          <a:p>
            <a:pPr marL="171450" indent="-171450" algn="just">
              <a:buFont typeface="Arial,Sans-Serif"/>
              <a:buChar char="•"/>
            </a:pPr>
            <a:endParaRPr lang="en-US" sz="11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185BC5A-4BA4-D2F6-D89A-458D56DC4263}"/>
              </a:ext>
            </a:extLst>
          </p:cNvPr>
          <p:cNvSpPr txBox="1"/>
          <p:nvPr/>
        </p:nvSpPr>
        <p:spPr>
          <a:xfrm>
            <a:off x="18288" y="58380"/>
            <a:ext cx="7936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C90C10"/>
                </a:solidFill>
              </a:rPr>
              <a:t>Ação 4528</a:t>
            </a:r>
          </a:p>
          <a:p>
            <a:pPr algn="ctr"/>
            <a:r>
              <a:rPr lang="pt-BR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FOMENTO AO DESENVOLVIMENTO SUSTENTÁVEL DA REGIÃO METROPOLITANA DO VALE DO AÇO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F4BE229E-0EE7-E440-9E9D-BEEC6AF9B0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830353"/>
              </p:ext>
            </p:extLst>
          </p:nvPr>
        </p:nvGraphicFramePr>
        <p:xfrm>
          <a:off x="2418211" y="1578331"/>
          <a:ext cx="4194084" cy="142338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98028">
                  <a:extLst>
                    <a:ext uri="{9D8B030D-6E8A-4147-A177-3AD203B41FA5}">
                      <a16:colId xmlns:a16="http://schemas.microsoft.com/office/drawing/2014/main" val="1552898913"/>
                    </a:ext>
                  </a:extLst>
                </a:gridCol>
                <a:gridCol w="1398028">
                  <a:extLst>
                    <a:ext uri="{9D8B030D-6E8A-4147-A177-3AD203B41FA5}">
                      <a16:colId xmlns:a16="http://schemas.microsoft.com/office/drawing/2014/main" val="2167918867"/>
                    </a:ext>
                  </a:extLst>
                </a:gridCol>
                <a:gridCol w="1398028">
                  <a:extLst>
                    <a:ext uri="{9D8B030D-6E8A-4147-A177-3AD203B41FA5}">
                      <a16:colId xmlns:a16="http://schemas.microsoft.com/office/drawing/2014/main" val="4037646851"/>
                    </a:ext>
                  </a:extLst>
                </a:gridCol>
              </a:tblGrid>
              <a:tr h="243295">
                <a:tc gridSpan="3"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Previsão da Ação 4286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172440"/>
                  </a:ext>
                </a:extLst>
              </a:tr>
              <a:tr h="243295">
                <a:tc rowSpan="2"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232766"/>
                  </a:ext>
                </a:extLst>
              </a:tr>
              <a:tr h="243295">
                <a:tc vMerge="1"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Previsão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Previsão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351595"/>
                  </a:ext>
                </a:extLst>
              </a:tr>
              <a:tr h="243295"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Meta Física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</a:rPr>
                        <a:t>1.500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</a:rPr>
                        <a:t>1.500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412932"/>
                  </a:ext>
                </a:extLst>
              </a:tr>
              <a:tr h="387061"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Meta Orçamentária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R$ </a:t>
                      </a:r>
                      <a:r>
                        <a:rPr lang="pt-BR" sz="1100" b="0" i="0" u="none" strike="noStrike" noProof="0" dirty="0">
                          <a:solidFill>
                            <a:schemeClr val="tx1"/>
                          </a:solidFill>
                        </a:rPr>
                        <a:t>16.545.37,00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R$ </a:t>
                      </a:r>
                      <a:r>
                        <a:rPr lang="pt-BR" sz="1100" b="0" i="0" u="none" strike="noStrike" noProof="0" dirty="0">
                          <a:solidFill>
                            <a:schemeClr val="tx1"/>
                          </a:solidFill>
                        </a:rPr>
                        <a:t>3.040.033,00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681988"/>
                  </a:ext>
                </a:extLst>
              </a:tr>
            </a:tbl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4283977F-4F93-41B1-0835-6DAA093B2A8F}"/>
              </a:ext>
            </a:extLst>
          </p:cNvPr>
          <p:cNvSpPr txBox="1"/>
          <p:nvPr/>
        </p:nvSpPr>
        <p:spPr>
          <a:xfrm>
            <a:off x="27616" y="899241"/>
            <a:ext cx="7936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C90C10"/>
                </a:solidFill>
              </a:rPr>
              <a:t>PREVISÃO 2024 A 2027</a:t>
            </a:r>
            <a:endParaRPr lang="pt-B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11960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</TotalTime>
  <Words>900</Words>
  <Application>Microsoft Office PowerPoint</Application>
  <PresentationFormat>Personalizar</PresentationFormat>
  <Paragraphs>220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8</vt:i4>
      </vt:variant>
    </vt:vector>
  </HeadingPairs>
  <TitlesOfParts>
    <vt:vector size="15" baseType="lpstr">
      <vt:lpstr>Aptos Narrow</vt:lpstr>
      <vt:lpstr>Arial</vt:lpstr>
      <vt:lpstr>Arial,Sans-Serif</vt:lpstr>
      <vt:lpstr>Symbol</vt:lpstr>
      <vt:lpstr>Wingdings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Daniel Fernandes Roberto Maia (RMBH)</dc:creator>
  <dc:description/>
  <cp:lastModifiedBy>Theilon  Silva</cp:lastModifiedBy>
  <cp:revision>246</cp:revision>
  <dcterms:modified xsi:type="dcterms:W3CDTF">2025-10-23T13:54:15Z</dcterms:modified>
  <dc:language>pt-BR</dc:language>
</cp:coreProperties>
</file>