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60" r:id="rId7"/>
    <p:sldId id="261" r:id="rId8"/>
    <p:sldId id="265" r:id="rId9"/>
    <p:sldId id="266" r:id="rId10"/>
    <p:sldId id="268" r:id="rId11"/>
  </p:sldIdLst>
  <p:sldSz cx="10080625" cy="56705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66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7FA9D-A542-443C-B1C0-07F506091704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547EF-AEA7-41E8-8EBD-F2DABBA622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663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547EF-AEA7-41E8-8EBD-F2DABBA622EF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694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1816741-8679-43C4-A994-E2221E94B0E4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19CDAE6-537D-4E79-AADD-00D94BFDB571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370F4E2-5E9F-43E8-A951-88D712B1176F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5F658F9-5D11-4D2C-B620-D62AE6B24AB6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5B147DF-28FD-4587-B6BD-49E0D6378A71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68D79E9-9766-429F-B590-26AAF6C2F595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A8C68A4-0992-433D-B0D0-D3A70ADD18AC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56DABD0-0D9A-453C-A691-5D14B63C821B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0920" cy="438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9E23105-3240-4CE2-BCB0-4C267739213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C66BDF-1ED5-468E-8E50-9BC4447BA986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9EBCD4E-EDFF-4D5A-9852-60498AFEEA20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CE556B6-E85C-41CF-B9B0-639E05681D57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pt-BR" sz="18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7.º nível da estrutura de tópicos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pt-BR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pt-BR" sz="14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A496AF1-F4D3-42CA-8114-443E43BB9D75}" type="slidenum">
              <a:rPr lang="pt-BR" sz="1400" b="0" strike="noStrike" spc="-1">
                <a:latin typeface="Times New Roman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pt-BR" sz="1400" b="0" strike="noStrike" spc="-1">
                <a:latin typeface="Times New Roman"/>
              </a:defRPr>
            </a:lvl1pPr>
          </a:lstStyle>
          <a:p>
            <a:r>
              <a:rPr lang="pt-BR" sz="1400" b="0" strike="noStrike" spc="-1"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6000"/>
            <a:ext cx="7055280" cy="305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lang="pt-BR" sz="1600" b="0" strike="noStrike" spc="-1" dirty="0">
              <a:latin typeface="Arial"/>
            </a:endParaRPr>
          </a:p>
        </p:txBody>
      </p:sp>
      <p:sp>
        <p:nvSpPr>
          <p:cNvPr id="3" name="PlaceHolder 7"/>
          <p:cNvSpPr/>
          <p:nvPr/>
        </p:nvSpPr>
        <p:spPr>
          <a:xfrm>
            <a:off x="412954" y="1622320"/>
            <a:ext cx="7418439" cy="31782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b="1" spc="-1" dirty="0" smtClean="0">
                <a:solidFill>
                  <a:srgbClr val="B71C1C"/>
                </a:solidFill>
                <a:latin typeface="Calibri"/>
                <a:ea typeface="DejaVu Sans"/>
              </a:rPr>
              <a:t>AGÊNCIA DE DESENVOLVIMENTO DA REGIÃO METROPOLITANA DE BELO HORIZONTE – AGÊNCIA RMBH</a:t>
            </a:r>
          </a:p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endParaRPr lang="pt-BR" sz="1800" b="1" strike="noStrike" spc="-1" dirty="0">
              <a:solidFill>
                <a:srgbClr val="B71C1C"/>
              </a:solidFill>
              <a:latin typeface="Calibri"/>
              <a:ea typeface="DejaVu Sans"/>
            </a:endParaRPr>
          </a:p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800" b="1" strike="noStrike" spc="-1" dirty="0" smtClean="0">
                <a:solidFill>
                  <a:srgbClr val="B71C1C"/>
                </a:solidFill>
                <a:latin typeface="Calibri"/>
                <a:ea typeface="DejaVu Sans"/>
              </a:rPr>
              <a:t>PROGRAMA 077 – CAMINHOS PARA O DESENVOLVIMENTO INTEGRADO METROPOLITANO</a:t>
            </a: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endParaRPr lang="pt-BR" sz="1050" dirty="0" smtClean="0">
              <a:effectLst/>
            </a:endParaRP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endParaRPr lang="pt-BR" sz="105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6000"/>
            <a:ext cx="7055280" cy="305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lang="pt-BR" sz="1600" b="0" strike="noStrike" spc="-1" dirty="0">
              <a:latin typeface="Arial"/>
            </a:endParaRPr>
          </a:p>
        </p:txBody>
      </p:sp>
      <p:sp>
        <p:nvSpPr>
          <p:cNvPr id="3" name="PlaceHolder 7"/>
          <p:cNvSpPr/>
          <p:nvPr/>
        </p:nvSpPr>
        <p:spPr>
          <a:xfrm>
            <a:off x="263348" y="190144"/>
            <a:ext cx="7190842" cy="175515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400" b="1" spc="-1" dirty="0">
                <a:solidFill>
                  <a:srgbClr val="B71C1C"/>
                </a:solidFill>
                <a:latin typeface="Calibri"/>
                <a:ea typeface="DejaVu Sans"/>
              </a:rPr>
              <a:t>AÇÃO 4446 - REGULAÇÃO DA EXPANSÃO URBANA DA </a:t>
            </a:r>
            <a:r>
              <a:rPr lang="pt-BR" sz="1400" b="1" spc="-1" dirty="0" smtClean="0">
                <a:solidFill>
                  <a:srgbClr val="B71C1C"/>
                </a:solidFill>
                <a:latin typeface="Calibri"/>
                <a:ea typeface="DejaVu Sans"/>
              </a:rPr>
              <a:t>REGIÃO METROPOLITANA </a:t>
            </a:r>
            <a:r>
              <a:rPr lang="pt-BR" sz="1400" b="1" spc="-1" dirty="0">
                <a:solidFill>
                  <a:srgbClr val="B71C1C"/>
                </a:solidFill>
                <a:latin typeface="Calibri"/>
                <a:ea typeface="DejaVu Sans"/>
              </a:rPr>
              <a:t>DE BELO HORIZONTE</a:t>
            </a: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050" b="1" dirty="0" smtClean="0"/>
              <a:t>DESCRIÇÃO: </a:t>
            </a:r>
            <a:r>
              <a:rPr lang="pt-BR" sz="800" dirty="0" smtClean="0"/>
              <a:t>ATUAÇÃO VOLTADA À REGULAÇÃO DA EXPANSÃO URBANA METROPOLITANA, EM DUAS FRENTES PRINCIPAIS: CONCESSÃO DA ANUÊNCIA PRÉVIA E CORRETIVA A PROJETOS DE PARCELAMENTO DO SOLO PARA FINS URBANOS E FISCALIZAÇÃO DA IMPLANTAÇÃO DESSES EMPREENDIMENTOS, INCLUSIVE DAQUELES EXECUTADOS DE FORMA IRREGULAR OU CLANDESTINA. COMPREENDE A PRESTAÇÃO DE ASSESSORIA TÉCNICA AOS MUNICÍPIOS DA RMBH E DO COLAR METROPOLITANO EM TEMAS DE DESENVOLVIMENTO URBANO, USO E OCUPAÇÃO DO SOLO.</a:t>
            </a: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050" b="1" dirty="0" smtClean="0"/>
              <a:t>PRODUTO</a:t>
            </a:r>
            <a:r>
              <a:rPr lang="pt-BR" sz="1050" dirty="0" smtClean="0"/>
              <a:t>: </a:t>
            </a:r>
            <a:r>
              <a:rPr lang="pt-BR" sz="800" dirty="0" smtClean="0"/>
              <a:t>ASSESSORAMENTO TÉCNICO </a:t>
            </a: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endParaRPr lang="pt-BR" sz="1050" b="0" strike="noStrike" spc="-1" dirty="0">
              <a:latin typeface="Arial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2C64625-B92A-7C97-51FD-4C809F9A053D}"/>
              </a:ext>
            </a:extLst>
          </p:cNvPr>
          <p:cNvSpPr txBox="1"/>
          <p:nvPr/>
        </p:nvSpPr>
        <p:spPr>
          <a:xfrm>
            <a:off x="185012" y="3449880"/>
            <a:ext cx="7673291" cy="24550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800" b="1" dirty="0" smtClean="0"/>
              <a:t>PRINCIPAIS RESULTADOS EM 2025:</a:t>
            </a:r>
          </a:p>
          <a:p>
            <a:endParaRPr lang="pt-BR" sz="800" b="1" dirty="0" smtClean="0"/>
          </a:p>
          <a:p>
            <a:pPr algn="just"/>
            <a:r>
              <a:rPr lang="pt-BR" sz="800" b="1" dirty="0" smtClean="0"/>
              <a:t>LICENCIAMENTO URBANÍSTICO METROPOLITANO: 42</a:t>
            </a:r>
            <a:r>
              <a:rPr lang="pt-BR" sz="800" dirty="0" smtClean="0"/>
              <a:t> Anuências Metropolitanas emitidas (28 para loteamentos e 14 para desmembramentos), </a:t>
            </a:r>
            <a:r>
              <a:rPr lang="pt-BR" sz="800" b="1" dirty="0" smtClean="0"/>
              <a:t>25</a:t>
            </a:r>
            <a:r>
              <a:rPr lang="pt-BR" sz="800" dirty="0" smtClean="0"/>
              <a:t> Diretrizes Metropolitanas emitidas,  </a:t>
            </a:r>
            <a:r>
              <a:rPr lang="pt-BR" sz="800" b="1" dirty="0" smtClean="0"/>
              <a:t>7</a:t>
            </a:r>
            <a:r>
              <a:rPr lang="pt-BR" sz="800" dirty="0" smtClean="0"/>
              <a:t> Certidões de Dispensa de Anuência para Desmembramentos Rurais emitidas e </a:t>
            </a:r>
            <a:r>
              <a:rPr lang="pt-BR" sz="800" b="1" dirty="0" smtClean="0"/>
              <a:t>16 </a:t>
            </a:r>
            <a:r>
              <a:rPr lang="pt-BR" sz="800" dirty="0" smtClean="0"/>
              <a:t>manifestações para a Alteração de Uso do Solo Rural para Urbano emitidas;</a:t>
            </a:r>
            <a:endParaRPr lang="pt-BR" sz="800" b="1" dirty="0" smtClean="0"/>
          </a:p>
          <a:p>
            <a:pPr algn="just"/>
            <a:r>
              <a:rPr lang="pt-BR" sz="800" b="1" dirty="0" smtClean="0"/>
              <a:t>FISCALIZAÇÃO: 54</a:t>
            </a:r>
            <a:r>
              <a:rPr lang="pt-BR" sz="800" dirty="0" smtClean="0"/>
              <a:t> Autos de Fiscalização emitidos, </a:t>
            </a:r>
            <a:r>
              <a:rPr lang="pt-BR" sz="800" b="1" dirty="0" smtClean="0"/>
              <a:t>10</a:t>
            </a:r>
            <a:r>
              <a:rPr lang="pt-BR" sz="800" dirty="0" smtClean="0"/>
              <a:t> Autos de Infração lavrados, </a:t>
            </a:r>
            <a:r>
              <a:rPr lang="pt-BR" sz="800" b="1" dirty="0"/>
              <a:t>3</a:t>
            </a:r>
            <a:r>
              <a:rPr lang="pt-BR" sz="800" dirty="0" smtClean="0"/>
              <a:t> Compromissos de Anuência Corretiva assinados e </a:t>
            </a:r>
            <a:r>
              <a:rPr lang="pt-BR" sz="800" b="1" dirty="0" smtClean="0"/>
              <a:t>17</a:t>
            </a:r>
            <a:r>
              <a:rPr lang="pt-BR" sz="800" dirty="0" smtClean="0"/>
              <a:t> Notas Técnicas emitidas;</a:t>
            </a:r>
          </a:p>
          <a:p>
            <a:pPr algn="just"/>
            <a:r>
              <a:rPr lang="pt-BR" sz="800" b="1" dirty="0" smtClean="0"/>
              <a:t>PRODUTOS NOTÁVEIS:</a:t>
            </a:r>
            <a:r>
              <a:rPr lang="pt-BR" sz="800" dirty="0" smtClean="0"/>
              <a:t> Apoio à Revisão de Planos Diretores Municipais, capacitação técnica para servidores municipais, no que tange o licenciamento urbanístico, fiscalização da ocupação irregular do solo e regularização fundiária urbana</a:t>
            </a:r>
            <a:r>
              <a:rPr lang="pt-BR" sz="800" dirty="0"/>
              <a:t>.</a:t>
            </a:r>
            <a:r>
              <a:rPr lang="pt-BR" sz="800" dirty="0" smtClean="0"/>
              <a:t> Apoio técnico na atualização do PDUI (Plano Diretor Urbano Integrado).</a:t>
            </a:r>
          </a:p>
          <a:p>
            <a:pPr algn="just"/>
            <a:endParaRPr lang="pt-BR" sz="800" dirty="0" smtClean="0"/>
          </a:p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800" b="1" spc="-1" dirty="0"/>
              <a:t>PLANEJADO PARA 2026:</a:t>
            </a:r>
          </a:p>
          <a:p>
            <a:pPr marL="171450" indent="-171450" algn="just">
              <a:lnSpc>
                <a:spcPct val="115000"/>
              </a:lnSpc>
              <a:spcAft>
                <a:spcPts val="1134"/>
              </a:spcAft>
              <a:buFontTx/>
              <a:buChar char="-"/>
            </a:pPr>
            <a:r>
              <a:rPr lang="pt-BR" sz="800" dirty="0" smtClean="0"/>
              <a:t>O aumento das metas físicas e financeiras está associado à expectativa de início das obras do RODOANEL e à aprovação do PDUI da RMBH, eventos que deverão intensificar a demanda por aprovação de novos parcelamentos do solo urbano e o surgimento de ocupações irregulares em seu entrono. Esse contexto resultará em maior volume de processos de licenciamento e ações de fiscalização, cuja eficiência será potencializada com a expectativa de ampliação da equipe de fiscalização. Não havendo alteração dos parâmetros de medição e descrição da ação entre os exercícios de 2025 e 2026. </a:t>
            </a:r>
          </a:p>
          <a:p>
            <a:pPr marL="171450" indent="-171450" algn="just">
              <a:lnSpc>
                <a:spcPct val="115000"/>
              </a:lnSpc>
              <a:spcAft>
                <a:spcPts val="1134"/>
              </a:spcAft>
              <a:buFontTx/>
              <a:buChar char="-"/>
            </a:pPr>
            <a:endParaRPr lang="pt-BR" sz="8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987396"/>
              </p:ext>
            </p:extLst>
          </p:nvPr>
        </p:nvGraphicFramePr>
        <p:xfrm>
          <a:off x="2877204" y="2298004"/>
          <a:ext cx="3361509" cy="1260518"/>
        </p:xfrm>
        <a:graphic>
          <a:graphicData uri="http://schemas.openxmlformats.org/drawingml/2006/table">
            <a:tbl>
              <a:tblPr/>
              <a:tblGrid>
                <a:gridCol w="1157791">
                  <a:extLst>
                    <a:ext uri="{9D8B030D-6E8A-4147-A177-3AD203B41FA5}">
                      <a16:colId xmlns:a16="http://schemas.microsoft.com/office/drawing/2014/main" val="1712963523"/>
                    </a:ext>
                  </a:extLst>
                </a:gridCol>
                <a:gridCol w="727115">
                  <a:extLst>
                    <a:ext uri="{9D8B030D-6E8A-4147-A177-3AD203B41FA5}">
                      <a16:colId xmlns:a16="http://schemas.microsoft.com/office/drawing/2014/main" val="4150541245"/>
                    </a:ext>
                  </a:extLst>
                </a:gridCol>
                <a:gridCol w="727115">
                  <a:extLst>
                    <a:ext uri="{9D8B030D-6E8A-4147-A177-3AD203B41FA5}">
                      <a16:colId xmlns:a16="http://schemas.microsoft.com/office/drawing/2014/main" val="3523983934"/>
                    </a:ext>
                  </a:extLst>
                </a:gridCol>
                <a:gridCol w="749488">
                  <a:extLst>
                    <a:ext uri="{9D8B030D-6E8A-4147-A177-3AD203B41FA5}">
                      <a16:colId xmlns:a16="http://schemas.microsoft.com/office/drawing/2014/main" val="2530666623"/>
                    </a:ext>
                  </a:extLst>
                </a:gridCol>
              </a:tblGrid>
              <a:tr h="28493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Desempenho da Ação 4446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382143"/>
                  </a:ext>
                </a:extLst>
              </a:tr>
              <a:tr h="357775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Previsão</a:t>
                      </a:r>
                      <a:b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Execução</a:t>
                      </a:r>
                      <a:b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Previsão</a:t>
                      </a:r>
                      <a:b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75904"/>
                  </a:ext>
                </a:extLst>
              </a:tr>
              <a:tr h="2169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 Física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22253"/>
                  </a:ext>
                </a:extLst>
              </a:tr>
              <a:tr h="17442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 Orçamentária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367.224,00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205.755,19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400.608,00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123527"/>
                  </a:ext>
                </a:extLst>
              </a:tr>
              <a:tr h="22648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Execução até agosto 2025 - Monitoramento 4º bimestre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331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6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6000"/>
            <a:ext cx="7055280" cy="305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lang="pt-BR" sz="1600" b="0" strike="noStrike" spc="-1" dirty="0">
              <a:latin typeface="Arial"/>
            </a:endParaRPr>
          </a:p>
        </p:txBody>
      </p:sp>
      <p:sp>
        <p:nvSpPr>
          <p:cNvPr id="3" name="PlaceHolder 7"/>
          <p:cNvSpPr/>
          <p:nvPr/>
        </p:nvSpPr>
        <p:spPr>
          <a:xfrm>
            <a:off x="147483" y="117988"/>
            <a:ext cx="7231797" cy="31782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400" b="1" spc="-1" dirty="0" smtClean="0">
                <a:solidFill>
                  <a:srgbClr val="C00000"/>
                </a:solidFill>
                <a:latin typeface="Calibri"/>
              </a:rPr>
              <a:t>AÇÃO 4447 – GESTÃO METROPOLITANA</a:t>
            </a:r>
            <a:endParaRPr lang="pt-BR" sz="1400" b="1" dirty="0" smtClean="0">
              <a:solidFill>
                <a:srgbClr val="C00000"/>
              </a:solidFill>
            </a:endParaRP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050" b="1" dirty="0" smtClean="0"/>
              <a:t>DESCRIÇÃO: </a:t>
            </a:r>
            <a:r>
              <a:rPr lang="pt-BR" sz="800" dirty="0" smtClean="0">
                <a:effectLst/>
              </a:rPr>
              <a:t>APOIO TÉCNICO, GESTÃO DO CONHECIMENTO, E PROMOÇÃO DE AÇÕES RELACIONAS ÀS FUNÇÕES PÚBLICAS DE INTERESSE COMUM NA RMBH. FORNECER SUPORTE TÉCNICO-INSTITUCIONAL AOS MUNICÍPIOS. DESENVOLVIMENTO DE PLANOS SETORIAIS DE POLÍTICAS PÚBLICAS, ESTUDOS, PESQUISAS E PRODUÇÃO DE CONHECIMENTO QUE SUBSIDIEM O APRIMORAMENTO DE MECANISMOS DE GESTÃO METROPOLITANA, COM PROMOÇÃO DA INTEGRAÇÃO ENTRE OS ENTES FEDERATIVOS, EMPREENDEDORES E DA SOCIEDADE CIVIL ENVOLVIDOS NA GESTÃO DA RMBH.</a:t>
            </a: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050" b="1" dirty="0" smtClean="0"/>
              <a:t>PRODUTO</a:t>
            </a:r>
            <a:r>
              <a:rPr lang="pt-BR" sz="1050" dirty="0" smtClean="0"/>
              <a:t>: </a:t>
            </a:r>
            <a:r>
              <a:rPr lang="pt-BR" sz="800" dirty="0" smtClean="0"/>
              <a:t>ESTUDO/PESQUISA REALIZADO</a:t>
            </a: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endParaRPr lang="pt-BR" sz="1050" dirty="0" smtClean="0">
              <a:effectLst/>
            </a:endParaRP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endParaRPr lang="pt-BR" sz="1050" b="0" strike="noStrike" spc="-1" dirty="0">
              <a:latin typeface="Arial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970684"/>
              </p:ext>
            </p:extLst>
          </p:nvPr>
        </p:nvGraphicFramePr>
        <p:xfrm>
          <a:off x="1852030" y="2137842"/>
          <a:ext cx="3822701" cy="1543050"/>
        </p:xfrm>
        <a:graphic>
          <a:graphicData uri="http://schemas.openxmlformats.org/drawingml/2006/table">
            <a:tbl>
              <a:tblPr/>
              <a:tblGrid>
                <a:gridCol w="1316637">
                  <a:extLst>
                    <a:ext uri="{9D8B030D-6E8A-4147-A177-3AD203B41FA5}">
                      <a16:colId xmlns:a16="http://schemas.microsoft.com/office/drawing/2014/main" val="2329930214"/>
                    </a:ext>
                  </a:extLst>
                </a:gridCol>
                <a:gridCol w="826874">
                  <a:extLst>
                    <a:ext uri="{9D8B030D-6E8A-4147-A177-3AD203B41FA5}">
                      <a16:colId xmlns:a16="http://schemas.microsoft.com/office/drawing/2014/main" val="2875114599"/>
                    </a:ext>
                  </a:extLst>
                </a:gridCol>
                <a:gridCol w="826874">
                  <a:extLst>
                    <a:ext uri="{9D8B030D-6E8A-4147-A177-3AD203B41FA5}">
                      <a16:colId xmlns:a16="http://schemas.microsoft.com/office/drawing/2014/main" val="3885510564"/>
                    </a:ext>
                  </a:extLst>
                </a:gridCol>
                <a:gridCol w="852316">
                  <a:extLst>
                    <a:ext uri="{9D8B030D-6E8A-4147-A177-3AD203B41FA5}">
                      <a16:colId xmlns:a16="http://schemas.microsoft.com/office/drawing/2014/main" val="1902826855"/>
                    </a:ext>
                  </a:extLst>
                </a:gridCol>
              </a:tblGrid>
              <a:tr h="23812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Desempenho da Ação 4447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17131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Previsão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Execução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Previsão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08866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 Física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69142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 Orçamentária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2.230.897,27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1.538.774,37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815684"/>
                  </a:ext>
                </a:extLst>
              </a:tr>
              <a:tr h="1905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Execução até agosto 2025 - Monitoramento 4º bimestre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474312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F2C64625-B92A-7C97-51FD-4C809F9A053D}"/>
              </a:ext>
            </a:extLst>
          </p:cNvPr>
          <p:cNvSpPr txBox="1"/>
          <p:nvPr/>
        </p:nvSpPr>
        <p:spPr>
          <a:xfrm>
            <a:off x="202628" y="3911903"/>
            <a:ext cx="7673291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800" b="1" dirty="0" smtClean="0"/>
              <a:t>PRINCIPAIS RESULTADOS EM 2025:</a:t>
            </a:r>
          </a:p>
          <a:p>
            <a:endParaRPr lang="pt-BR" sz="800" b="1" dirty="0" smtClean="0"/>
          </a:p>
          <a:p>
            <a:pPr marL="171450" indent="-171450">
              <a:buFontTx/>
              <a:buChar char="-"/>
            </a:pPr>
            <a:r>
              <a:rPr lang="pt-BR" sz="800" b="1" dirty="0" smtClean="0"/>
              <a:t>Entrega dos produtos finais da revisão do PDUI-RMH, realização da 2ª Consulta Pública do Termo de Acordo Preliminar do Parque da Linha Férrea, realização do “Café com Prefeitos”</a:t>
            </a:r>
          </a:p>
          <a:p>
            <a:pPr marL="171450" indent="-171450">
              <a:buFontTx/>
              <a:buChar char="-"/>
            </a:pPr>
            <a:endParaRPr lang="pt-BR" sz="800" b="1" dirty="0" smtClean="0"/>
          </a:p>
          <a:p>
            <a:r>
              <a:rPr lang="pt-BR" sz="800" b="1" spc="-1" dirty="0"/>
              <a:t>PLANEJADO PARA </a:t>
            </a:r>
            <a:r>
              <a:rPr lang="pt-BR" sz="800" b="1" spc="-1" dirty="0" smtClean="0"/>
              <a:t>2026</a:t>
            </a:r>
          </a:p>
          <a:p>
            <a:endParaRPr lang="pt-BR" sz="800" b="1" spc="-1" dirty="0"/>
          </a:p>
          <a:p>
            <a:r>
              <a:rPr lang="pt-BR" sz="800" b="1" spc="-1" dirty="0" smtClean="0"/>
              <a:t> - Apoio técnico na elaboração do Plano Diretor de Prudente de Morais, formalização dos Grupos de Trabalho para execução dos projetos do PSH e contratação do diagnóstico das causas da poluição da Lagoa da Pampulha</a:t>
            </a:r>
          </a:p>
          <a:p>
            <a:endParaRPr lang="pt-BR" sz="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324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6000"/>
            <a:ext cx="7055280" cy="305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lang="pt-BR" sz="1600" b="0" strike="noStrike" spc="-1" dirty="0">
              <a:latin typeface="Arial"/>
            </a:endParaRPr>
          </a:p>
        </p:txBody>
      </p:sp>
      <p:sp>
        <p:nvSpPr>
          <p:cNvPr id="4" name="PlaceHolder 7"/>
          <p:cNvSpPr/>
          <p:nvPr/>
        </p:nvSpPr>
        <p:spPr>
          <a:xfrm>
            <a:off x="412954" y="1224114"/>
            <a:ext cx="7418439" cy="31782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b="1" spc="-1" dirty="0" smtClean="0">
                <a:solidFill>
                  <a:srgbClr val="B71C1C"/>
                </a:solidFill>
                <a:latin typeface="Calibri"/>
                <a:ea typeface="DejaVu Sans"/>
              </a:rPr>
              <a:t>AGENCIA DE DESENVOLVIMENTO DA REGIÃO METROPOLITANA DE BELO HORIZONTE – AGENCIA RMBH</a:t>
            </a:r>
          </a:p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endParaRPr lang="pt-BR" b="1" spc="-1" dirty="0" smtClean="0">
              <a:solidFill>
                <a:srgbClr val="B71C1C"/>
              </a:solidFill>
              <a:latin typeface="Calibri"/>
              <a:ea typeface="DejaVu Sans"/>
            </a:endParaRPr>
          </a:p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2000" b="1" spc="-1" dirty="0" smtClean="0">
                <a:latin typeface="Calibri"/>
                <a:ea typeface="DejaVu Sans"/>
              </a:rPr>
              <a:t>FUNDO DE DESENVOLVIMENTO METROPOLITANO - FDM</a:t>
            </a:r>
          </a:p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endParaRPr lang="pt-BR" sz="1800" b="1" strike="noStrike" spc="-1" dirty="0">
              <a:solidFill>
                <a:srgbClr val="B71C1C"/>
              </a:solidFill>
              <a:latin typeface="Calibri"/>
              <a:ea typeface="DejaVu Sans"/>
            </a:endParaRPr>
          </a:p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800" b="1" strike="noStrike" spc="-1" dirty="0" smtClean="0">
                <a:solidFill>
                  <a:srgbClr val="B71C1C"/>
                </a:solidFill>
                <a:latin typeface="Calibri"/>
                <a:ea typeface="DejaVu Sans"/>
              </a:rPr>
              <a:t>PROGRAMA 077 – CAMINHOS PARA O DESENVOLVIMENTO INTEGRADO METROPOLITANO</a:t>
            </a: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endParaRPr lang="pt-BR" sz="1050" dirty="0" smtClean="0">
              <a:effectLst/>
            </a:endParaRP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endParaRPr lang="pt-BR" sz="105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4450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6000"/>
            <a:ext cx="7055280" cy="305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lang="pt-BR" sz="1600" b="0" strike="noStrike" spc="-1" dirty="0">
              <a:latin typeface="Arial"/>
            </a:endParaRPr>
          </a:p>
        </p:txBody>
      </p:sp>
      <p:sp>
        <p:nvSpPr>
          <p:cNvPr id="3" name="PlaceHolder 7"/>
          <p:cNvSpPr/>
          <p:nvPr/>
        </p:nvSpPr>
        <p:spPr>
          <a:xfrm>
            <a:off x="147483" y="88492"/>
            <a:ext cx="7231797" cy="31782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400" b="1" spc="-1" dirty="0">
                <a:solidFill>
                  <a:srgbClr val="B71C1C"/>
                </a:solidFill>
                <a:latin typeface="Calibri"/>
                <a:ea typeface="DejaVu Sans"/>
              </a:rPr>
              <a:t>AÇÃO </a:t>
            </a:r>
            <a:r>
              <a:rPr lang="pt-BR" sz="1400" b="1" spc="-1" dirty="0" smtClean="0">
                <a:solidFill>
                  <a:srgbClr val="B71C1C"/>
                </a:solidFill>
                <a:latin typeface="Calibri"/>
                <a:ea typeface="DejaVu Sans"/>
              </a:rPr>
              <a:t>4518 – METROPOLE DIGITAL</a:t>
            </a:r>
            <a:endParaRPr lang="pt-BR" sz="1400" b="1" spc="-1" dirty="0">
              <a:solidFill>
                <a:srgbClr val="B71C1C"/>
              </a:solidFill>
              <a:latin typeface="Calibri"/>
              <a:ea typeface="DejaVu Sans"/>
            </a:endParaRP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050" b="1" dirty="0" smtClean="0"/>
              <a:t>DESCRIÇÃO: </a:t>
            </a:r>
            <a:r>
              <a:rPr lang="pt-BR" sz="800" dirty="0" smtClean="0">
                <a:effectLst/>
              </a:rPr>
              <a:t>DISPOSIÇÃO DE SISTEMAS QUE CONSOLIDEM DADOS E INFORMAÇÕES DA REGIÃO METROPOLITANA DE BELO HORIZONTE-RMBH,DE MANEIRA UNIFORME, PROMOVENDO A INTEGRAÇÃO E FACILITANDO A ARTICULAÇÃO ENTRE OS ENTES FEDERADOS</a:t>
            </a:r>
            <a:r>
              <a:rPr lang="pt-BR" sz="1050" dirty="0" smtClean="0">
                <a:effectLst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050" b="1" dirty="0" smtClean="0"/>
              <a:t>PRODUTO</a:t>
            </a:r>
            <a:r>
              <a:rPr lang="pt-BR" sz="1050" dirty="0" smtClean="0"/>
              <a:t>: </a:t>
            </a:r>
            <a:r>
              <a:rPr lang="pt-BR" sz="800" dirty="0" smtClean="0"/>
              <a:t>SISTEMA IMPLANTADO E MANTIDO</a:t>
            </a: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endParaRPr lang="pt-BR" sz="1050" dirty="0" smtClean="0">
              <a:effectLst/>
            </a:endParaRP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endParaRPr lang="pt-BR" sz="1050" b="0" strike="noStrike" spc="-1" dirty="0">
              <a:latin typeface="Arial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2C64625-B92A-7C97-51FD-4C809F9A053D}"/>
              </a:ext>
            </a:extLst>
          </p:cNvPr>
          <p:cNvSpPr txBox="1"/>
          <p:nvPr/>
        </p:nvSpPr>
        <p:spPr>
          <a:xfrm>
            <a:off x="84641" y="3757388"/>
            <a:ext cx="7673291" cy="13542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800" b="1" dirty="0" smtClean="0"/>
              <a:t>PRINCIPAIS RESULTADOS EM 2025:</a:t>
            </a:r>
          </a:p>
          <a:p>
            <a:endParaRPr lang="pt-BR" sz="800" b="1" dirty="0" smtClean="0">
              <a:solidFill>
                <a:srgbClr val="C00000"/>
              </a:solidFill>
            </a:endParaRPr>
          </a:p>
          <a:p>
            <a:pPr marL="171450" indent="-171450">
              <a:buFontTx/>
              <a:buChar char="-"/>
            </a:pPr>
            <a:r>
              <a:rPr lang="pt-BR" sz="800" b="1" dirty="0" smtClean="0">
                <a:effectLst/>
              </a:rPr>
              <a:t>Manutenção dos sistemas da Agência RMBH e plataforma digital para consulta </a:t>
            </a:r>
            <a:r>
              <a:rPr lang="pt-BR" sz="800" b="1" dirty="0" smtClean="0"/>
              <a:t>a informações e base de dados </a:t>
            </a:r>
            <a:r>
              <a:rPr lang="pt-BR" sz="800" b="1" dirty="0" err="1" smtClean="0"/>
              <a:t>georreferenciadas</a:t>
            </a:r>
            <a:r>
              <a:rPr lang="pt-BR" sz="800" b="1" dirty="0" smtClean="0"/>
              <a:t> da RMBH</a:t>
            </a:r>
            <a:r>
              <a:rPr lang="pt-BR" sz="1050" dirty="0" smtClean="0"/>
              <a:t>.</a:t>
            </a:r>
          </a:p>
          <a:p>
            <a:pPr marL="171450" indent="-171450">
              <a:buFontTx/>
              <a:buChar char="-"/>
            </a:pPr>
            <a:endParaRPr lang="pt-BR" sz="1050" b="1" dirty="0">
              <a:solidFill>
                <a:srgbClr val="C00000"/>
              </a:solidFill>
            </a:endParaRPr>
          </a:p>
          <a:p>
            <a:r>
              <a:rPr lang="pt-BR" sz="800" b="1" dirty="0" smtClean="0"/>
              <a:t>PLANEJADO PARA 2026:</a:t>
            </a:r>
          </a:p>
          <a:p>
            <a:r>
              <a:rPr lang="pt-BR" sz="800" b="1" dirty="0"/>
              <a:t> </a:t>
            </a:r>
          </a:p>
          <a:p>
            <a:r>
              <a:rPr lang="pt-BR" sz="800" b="1" dirty="0" smtClean="0"/>
              <a:t>- Disponibilização do banco de dados da Diretoria de Regulação.</a:t>
            </a:r>
            <a:endParaRPr lang="pt-BR" sz="800" b="1" dirty="0"/>
          </a:p>
          <a:p>
            <a:endParaRPr lang="pt-BR" sz="1050" b="1" dirty="0">
              <a:solidFill>
                <a:srgbClr val="C00000"/>
              </a:solidFill>
            </a:endParaRPr>
          </a:p>
          <a:p>
            <a:endParaRPr lang="pt-BR" sz="1050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771495"/>
              </p:ext>
            </p:extLst>
          </p:nvPr>
        </p:nvGraphicFramePr>
        <p:xfrm>
          <a:off x="2106006" y="1713431"/>
          <a:ext cx="3733800" cy="1466850"/>
        </p:xfrm>
        <a:graphic>
          <a:graphicData uri="http://schemas.openxmlformats.org/drawingml/2006/table">
            <a:tbl>
              <a:tblPr/>
              <a:tblGrid>
                <a:gridCol w="1306036">
                  <a:extLst>
                    <a:ext uri="{9D8B030D-6E8A-4147-A177-3AD203B41FA5}">
                      <a16:colId xmlns:a16="http://schemas.microsoft.com/office/drawing/2014/main" val="1826755026"/>
                    </a:ext>
                  </a:extLst>
                </a:gridCol>
                <a:gridCol w="788070">
                  <a:extLst>
                    <a:ext uri="{9D8B030D-6E8A-4147-A177-3AD203B41FA5}">
                      <a16:colId xmlns:a16="http://schemas.microsoft.com/office/drawing/2014/main" val="2090238220"/>
                    </a:ext>
                  </a:extLst>
                </a:gridCol>
                <a:gridCol w="788070">
                  <a:extLst>
                    <a:ext uri="{9D8B030D-6E8A-4147-A177-3AD203B41FA5}">
                      <a16:colId xmlns:a16="http://schemas.microsoft.com/office/drawing/2014/main" val="1526612195"/>
                    </a:ext>
                  </a:extLst>
                </a:gridCol>
                <a:gridCol w="851624">
                  <a:extLst>
                    <a:ext uri="{9D8B030D-6E8A-4147-A177-3AD203B41FA5}">
                      <a16:colId xmlns:a16="http://schemas.microsoft.com/office/drawing/2014/main" val="2294279142"/>
                    </a:ext>
                  </a:extLst>
                </a:gridCol>
              </a:tblGrid>
              <a:tr h="23812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Desempenho da Ação 4518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2804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Previsão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Execução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Previsão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91454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 Física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2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 Orçamentária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178.000,00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97.428,45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178.800,00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975292"/>
                  </a:ext>
                </a:extLst>
              </a:tr>
              <a:tr h="1905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Execução até agosto 2025 - Monitoramento 4º bimestre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604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55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24000" y="396000"/>
            <a:ext cx="7055280" cy="305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lang="pt-BR" sz="1600" b="0" strike="noStrike" spc="-1" dirty="0">
              <a:latin typeface="Arial"/>
            </a:endParaRPr>
          </a:p>
        </p:txBody>
      </p:sp>
      <p:sp>
        <p:nvSpPr>
          <p:cNvPr id="3" name="PlaceHolder 7"/>
          <p:cNvSpPr/>
          <p:nvPr/>
        </p:nvSpPr>
        <p:spPr>
          <a:xfrm>
            <a:off x="147483" y="88492"/>
            <a:ext cx="7231797" cy="31782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400" b="1" spc="-1" dirty="0">
                <a:solidFill>
                  <a:srgbClr val="B71C1C"/>
                </a:solidFill>
                <a:latin typeface="Calibri"/>
                <a:ea typeface="DejaVu Sans"/>
              </a:rPr>
              <a:t>AÇÃO </a:t>
            </a:r>
            <a:r>
              <a:rPr lang="pt-BR" sz="1400" b="1" spc="-1" dirty="0" smtClean="0">
                <a:solidFill>
                  <a:srgbClr val="B71C1C"/>
                </a:solidFill>
                <a:latin typeface="Calibri"/>
                <a:ea typeface="DejaVu Sans"/>
              </a:rPr>
              <a:t>4471 – METROPOLE PLANEJADA</a:t>
            </a:r>
            <a:endParaRPr lang="pt-BR" sz="1400" b="1" spc="-1" dirty="0">
              <a:solidFill>
                <a:srgbClr val="B71C1C"/>
              </a:solidFill>
              <a:latin typeface="Calibri"/>
              <a:ea typeface="DejaVu Sans"/>
            </a:endParaRP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050" b="1" dirty="0" smtClean="0"/>
              <a:t>DESCRIÇÃO: </a:t>
            </a:r>
            <a:r>
              <a:rPr lang="pt-BR" sz="800" dirty="0" smtClean="0">
                <a:effectLst/>
              </a:rPr>
              <a:t>ORGANIZAÇÃO, PLANEJAMENTO E EXECUÇÃO DE PROJETOS RELATIVOS ÀS FUNÇÕES PÚBLICAS DE INTERESSE COMUM NA RMBH. APOIO TÉCNICO À GESTÃO MUNICIPAL, DESENVOLVIMENTO DOS MECANISMOS DE GESTÃO METROPOLITANA COM PROMOÇÃO DA INTEGRAÇÃO ENTRE OS ENTES FEDERATIVOS, EMPREENDEDORES DA SOCIEDADE CIVIL ENVOLVIDOS NA GESTÃO DA RMBH.</a:t>
            </a: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r>
              <a:rPr lang="pt-BR" sz="1050" b="1" dirty="0" smtClean="0"/>
              <a:t>PRODUTO</a:t>
            </a:r>
            <a:r>
              <a:rPr lang="pt-BR" sz="1050" dirty="0" smtClean="0"/>
              <a:t>: </a:t>
            </a:r>
            <a:r>
              <a:rPr lang="pt-BR" sz="800" dirty="0" smtClean="0"/>
              <a:t>PROJETO CONCLUÍDO</a:t>
            </a: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endParaRPr lang="pt-BR" sz="1050" dirty="0" smtClean="0">
              <a:effectLst/>
            </a:endParaRPr>
          </a:p>
          <a:p>
            <a:pPr algn="just">
              <a:lnSpc>
                <a:spcPct val="115000"/>
              </a:lnSpc>
              <a:spcAft>
                <a:spcPts val="1134"/>
              </a:spcAft>
              <a:buNone/>
            </a:pPr>
            <a:endParaRPr lang="pt-BR" sz="1050" b="0" strike="noStrike" spc="-1" dirty="0">
              <a:latin typeface="Arial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2C64625-B92A-7C97-51FD-4C809F9A053D}"/>
              </a:ext>
            </a:extLst>
          </p:cNvPr>
          <p:cNvSpPr txBox="1"/>
          <p:nvPr/>
        </p:nvSpPr>
        <p:spPr>
          <a:xfrm>
            <a:off x="84641" y="3757388"/>
            <a:ext cx="7673291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800" b="1" dirty="0" smtClean="0"/>
              <a:t>PRINCIPAIS RESULTADOS EM 2025:</a:t>
            </a:r>
          </a:p>
          <a:p>
            <a:endParaRPr lang="pt-BR" sz="800" b="1" dirty="0" smtClean="0">
              <a:solidFill>
                <a:srgbClr val="C00000"/>
              </a:solidFill>
            </a:endParaRPr>
          </a:p>
          <a:p>
            <a:pPr marL="171450" indent="-171450">
              <a:buFontTx/>
              <a:buChar char="-"/>
            </a:pPr>
            <a:r>
              <a:rPr lang="pt-BR" sz="800" b="1" dirty="0" smtClean="0">
                <a:effectLst/>
              </a:rPr>
              <a:t>Previsão da realização da Conferência Metropolitana no mês de novembro/2025</a:t>
            </a:r>
            <a:r>
              <a:rPr lang="pt-BR" sz="800" dirty="0" smtClean="0">
                <a:effectLst/>
              </a:rPr>
              <a:t>.</a:t>
            </a:r>
          </a:p>
          <a:p>
            <a:pPr marL="171450" indent="-171450">
              <a:buFontTx/>
              <a:buChar char="-"/>
            </a:pPr>
            <a:endParaRPr lang="pt-BR" sz="800" b="1" dirty="0"/>
          </a:p>
          <a:p>
            <a:r>
              <a:rPr lang="pt-BR" sz="800" b="1" dirty="0" smtClean="0"/>
              <a:t>PLANEJADO PARA 2026</a:t>
            </a:r>
          </a:p>
          <a:p>
            <a:endParaRPr lang="pt-BR" sz="800" b="1" dirty="0"/>
          </a:p>
          <a:p>
            <a:r>
              <a:rPr lang="pt-BR" sz="800" b="1" dirty="0"/>
              <a:t> - </a:t>
            </a:r>
            <a:r>
              <a:rPr lang="pt-BR" sz="800" b="1" dirty="0" smtClean="0"/>
              <a:t>Encontro </a:t>
            </a:r>
            <a:r>
              <a:rPr lang="pt-BR" sz="800" b="1" dirty="0"/>
              <a:t>das Câmaras Temáticas de Políticas Públicas (as Câmaras farão parte do Comitê de Políticas Públicas, no âmbito do CDDM-RMBH)</a:t>
            </a:r>
            <a:endParaRPr lang="pt-BR" sz="800" b="1" dirty="0" smtClean="0"/>
          </a:p>
          <a:p>
            <a:endParaRPr lang="pt-BR" sz="800" dirty="0" smtClean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878581"/>
              </p:ext>
            </p:extLst>
          </p:nvPr>
        </p:nvGraphicFramePr>
        <p:xfrm>
          <a:off x="2054386" y="1723720"/>
          <a:ext cx="3733800" cy="1543050"/>
        </p:xfrm>
        <a:graphic>
          <a:graphicData uri="http://schemas.openxmlformats.org/drawingml/2006/table">
            <a:tbl>
              <a:tblPr/>
              <a:tblGrid>
                <a:gridCol w="1306036">
                  <a:extLst>
                    <a:ext uri="{9D8B030D-6E8A-4147-A177-3AD203B41FA5}">
                      <a16:colId xmlns:a16="http://schemas.microsoft.com/office/drawing/2014/main" val="1751566048"/>
                    </a:ext>
                  </a:extLst>
                </a:gridCol>
                <a:gridCol w="788070">
                  <a:extLst>
                    <a:ext uri="{9D8B030D-6E8A-4147-A177-3AD203B41FA5}">
                      <a16:colId xmlns:a16="http://schemas.microsoft.com/office/drawing/2014/main" val="173047754"/>
                    </a:ext>
                  </a:extLst>
                </a:gridCol>
                <a:gridCol w="788070">
                  <a:extLst>
                    <a:ext uri="{9D8B030D-6E8A-4147-A177-3AD203B41FA5}">
                      <a16:colId xmlns:a16="http://schemas.microsoft.com/office/drawing/2014/main" val="1153995906"/>
                    </a:ext>
                  </a:extLst>
                </a:gridCol>
                <a:gridCol w="851624">
                  <a:extLst>
                    <a:ext uri="{9D8B030D-6E8A-4147-A177-3AD203B41FA5}">
                      <a16:colId xmlns:a16="http://schemas.microsoft.com/office/drawing/2014/main" val="699569527"/>
                    </a:ext>
                  </a:extLst>
                </a:gridCol>
              </a:tblGrid>
              <a:tr h="23812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Desempenho da Ação 4471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553389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Previsão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Execução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Previsão</a:t>
                      </a:r>
                      <a:b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912410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 Física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906028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 Orçamentária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422193"/>
                  </a:ext>
                </a:extLst>
              </a:tr>
              <a:tr h="1905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Execução até agosto 2025 - Monitoramento 4º bimestre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360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573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ba64ae-cfd6-486d-b03f-4ca6c1393cf0" xsi:nil="true"/>
    <lcf76f155ced4ddcb4097134ff3c332f xmlns="4a6338db-c0f2-4972-84db-8e5c4f029a5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6EFFC83F5F29640A014A6BED465B262" ma:contentTypeVersion="16" ma:contentTypeDescription="Crie um novo documento." ma:contentTypeScope="" ma:versionID="270a268f03f7d2564cf44e74b75e8660">
  <xsd:schema xmlns:xsd="http://www.w3.org/2001/XMLSchema" xmlns:xs="http://www.w3.org/2001/XMLSchema" xmlns:p="http://schemas.microsoft.com/office/2006/metadata/properties" xmlns:ns2="4a6338db-c0f2-4972-84db-8e5c4f029a55" xmlns:ns3="b9ba64ae-cfd6-486d-b03f-4ca6c1393cf0" targetNamespace="http://schemas.microsoft.com/office/2006/metadata/properties" ma:root="true" ma:fieldsID="f3ac9393b8a3d836a13d3773201d765e" ns2:_="" ns3:_="">
    <xsd:import namespace="4a6338db-c0f2-4972-84db-8e5c4f029a55"/>
    <xsd:import namespace="b9ba64ae-cfd6-486d-b03f-4ca6c1393c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6338db-c0f2-4972-84db-8e5c4f029a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Marcações de imagem" ma:readOnly="false" ma:fieldId="{5cf76f15-5ced-4ddc-b409-7134ff3c332f}" ma:taxonomyMulti="true" ma:sspId="917d32f3-4fa4-4f5b-a8d0-62dbd3d265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ba64ae-cfd6-486d-b03f-4ca6c1393cf0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25cd6ee-1063-42ee-85e7-239c528cc0b0}" ma:internalName="TaxCatchAll" ma:showField="CatchAllData" ma:web="b9ba64ae-cfd6-486d-b03f-4ca6c1393c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0C8C07-0FDC-4C4D-9A15-8A283EE1570C}">
  <ds:schemaRefs>
    <ds:schemaRef ds:uri="http://purl.org/dc/dcmitype/"/>
    <ds:schemaRef ds:uri="4a6338db-c0f2-4972-84db-8e5c4f029a55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b9ba64ae-cfd6-486d-b03f-4ca6c1393cf0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0D2A40D-8F56-443D-8195-CEC604091D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6338db-c0f2-4972-84db-8e5c4f029a55"/>
    <ds:schemaRef ds:uri="b9ba64ae-cfd6-486d-b03f-4ca6c1393c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219C2A-0DE6-4F77-8EF2-DF1DC30567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</TotalTime>
  <Words>847</Words>
  <Application>Microsoft Office PowerPoint</Application>
  <PresentationFormat>Personalizar</PresentationFormat>
  <Paragraphs>106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4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Daniel Fernandes Roberto Maia (RMBH)</dc:creator>
  <dc:description/>
  <cp:lastModifiedBy>Nelson Luiz Pimenta (RMBH)</cp:lastModifiedBy>
  <cp:revision>53</cp:revision>
  <dcterms:created xsi:type="dcterms:W3CDTF">2025-10-07T17:51:04Z</dcterms:created>
  <dcterms:modified xsi:type="dcterms:W3CDTF">2025-10-22T16:28:51Z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0x01010006EFFC83F5F29640A014A6BED465B262</vt:lpwstr>
  </property>
  <property fmtid="{D5CDD505-2E9C-101B-9397-08002B2CF9AE}" pid="3" name="MediaServiceImageTags">
    <vt:lpwstr/>
  </property>
</Properties>
</file>