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media/image1.jpeg" ContentType="image/jpe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F34953-6A70-4347-9F62-8A18DA3C09F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03920"/>
            <a:ext cx="907128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258360"/>
            <a:ext cx="907128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EB9B94-743B-47A9-8ACD-739ED03DE7E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03920"/>
            <a:ext cx="442656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320" y="1303920"/>
            <a:ext cx="442656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258360"/>
            <a:ext cx="442656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320" y="3258360"/>
            <a:ext cx="442656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EA6D77-CDC5-4B81-BEBE-A97A3309748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03920"/>
            <a:ext cx="292068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03920"/>
            <a:ext cx="292068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03920"/>
            <a:ext cx="292068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258360"/>
            <a:ext cx="292068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258360"/>
            <a:ext cx="292068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258360"/>
            <a:ext cx="292068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7463714-4809-40A2-B414-2CFF58D7221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89F940A-3E01-4387-9AFB-1D77F2CD89B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1303920"/>
            <a:ext cx="9071280" cy="37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543C58E-60E4-4617-9256-EDA70FC68A7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504000" y="1303920"/>
            <a:ext cx="9071280" cy="37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6A6D2E01-99C3-4251-A8B8-8A8884B1E0C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504000" y="1303920"/>
            <a:ext cx="4426560" cy="37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5152320" y="1303920"/>
            <a:ext cx="4426560" cy="37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B609B58-411C-4E9B-A6A8-B221B72691F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539BDFD-FF2A-4830-AF56-3E57C3452BB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311040" y="390600"/>
            <a:ext cx="6761880" cy="138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10B1EDA-7220-48EB-8EAC-E8DEAD34C85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504000" y="1303920"/>
            <a:ext cx="442656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5152320" y="1303920"/>
            <a:ext cx="4426560" cy="37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504000" y="3258360"/>
            <a:ext cx="442656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BE14EA4-7073-4D5B-B3FB-23AFC1DD4AF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03920"/>
            <a:ext cx="9071280" cy="37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D23609-485D-4B81-9D7C-8CC77EB69F0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504000" y="1303920"/>
            <a:ext cx="4426560" cy="37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5152320" y="1303920"/>
            <a:ext cx="442656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5152320" y="3258360"/>
            <a:ext cx="442656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1FBC439-5250-4C9E-810C-0768BA15B04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03920"/>
            <a:ext cx="442656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320" y="1303920"/>
            <a:ext cx="442656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000" y="3258360"/>
            <a:ext cx="907128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13EB34F-9C6D-4E2B-A9DA-1885D5D0A57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504000" y="1303920"/>
            <a:ext cx="907128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504000" y="3258360"/>
            <a:ext cx="907128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AB6BF16-B6B0-4A65-B023-A3C0BDFAFBF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504000" y="1303920"/>
            <a:ext cx="442656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5152320" y="1303920"/>
            <a:ext cx="442656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504000" y="3258360"/>
            <a:ext cx="442656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5152320" y="3258360"/>
            <a:ext cx="442656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1121CBF-B662-4412-9E60-3C9B595569F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504000" y="1303920"/>
            <a:ext cx="292068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3571200" y="1303920"/>
            <a:ext cx="292068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6638040" y="1303920"/>
            <a:ext cx="292068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504000" y="3258360"/>
            <a:ext cx="292068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3571200" y="3258360"/>
            <a:ext cx="292068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6638040" y="3258360"/>
            <a:ext cx="292068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3E081ED-82B0-43B0-82E7-560ABDD0257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03920"/>
            <a:ext cx="9071280" cy="37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C56CB1-1DE5-4AA6-8ABB-BE7209BCFCB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03920"/>
            <a:ext cx="4426560" cy="37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320" y="1303920"/>
            <a:ext cx="4426560" cy="37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BFD892-FA21-484E-97C3-6F27398BEF3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58A99F-517A-4C18-8CDD-4C9D6C954DA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11040" y="390600"/>
            <a:ext cx="6761880" cy="138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E2DF36-301E-42CB-92D3-C5ACBD4258C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03920"/>
            <a:ext cx="442656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320" y="1303920"/>
            <a:ext cx="4426560" cy="37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258360"/>
            <a:ext cx="442656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3D6DC7F-F36F-4463-A4A3-7BFCC0BED1F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03920"/>
            <a:ext cx="4426560" cy="37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320" y="1303920"/>
            <a:ext cx="442656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320" y="3258360"/>
            <a:ext cx="442656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3CE470-A558-4B8E-AF18-80BB593169C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03920"/>
            <a:ext cx="442656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320" y="1303920"/>
            <a:ext cx="442656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258360"/>
            <a:ext cx="9071280" cy="178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2"/>
              </a:spcBef>
              <a:buNone/>
            </a:pPr>
            <a:endParaRPr b="0" lang="pt-BR" sz="27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0614350-ED7A-41E3-AB57-A095EF8D0D1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pt-BR" sz="4400" spc="-1" strike="noStrike">
                <a:latin typeface="Arial"/>
              </a:rPr>
              <a:t>Clique para editar o formato do texto do título</a:t>
            </a:r>
            <a:endParaRPr b="0" lang="pt-BR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latin typeface="Arial"/>
              </a:rPr>
              <a:t>Clique para editar o formato do texto da estrutura de tópicos</a:t>
            </a:r>
            <a:endParaRPr b="0" lang="pt-B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latin typeface="Arial"/>
              </a:rPr>
              <a:t>2.º nível da estrutura de tópicos</a:t>
            </a:r>
            <a:endParaRPr b="0" lang="pt-B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latin typeface="Arial"/>
              </a:rPr>
              <a:t>3.º nível da estrutura de tópicos</a:t>
            </a:r>
            <a:endParaRPr b="0" lang="pt-B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latin typeface="Arial"/>
              </a:rPr>
              <a:t>4.º nível da estrutura de tópicos</a:t>
            </a:r>
            <a:endParaRPr b="0" lang="pt-B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5.º nível da estrutura de tópicos</a:t>
            </a:r>
            <a:endParaRPr b="0" lang="pt-B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6.º nível da estrutura de tópicos</a:t>
            </a:r>
            <a:endParaRPr b="0" lang="pt-B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7.º nível da estrutura de tópicos</a:t>
            </a:r>
            <a:endParaRPr b="0" lang="pt-BR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pt-BR" sz="1400" spc="-1" strike="noStrike">
                <a:latin typeface="Times New Roman"/>
              </a:defRPr>
            </a:lvl1pPr>
          </a:lstStyle>
          <a:p>
            <a:r>
              <a:rPr b="0" lang="pt-BR" sz="1400" spc="-1" strike="noStrike">
                <a:latin typeface="Times New Roman"/>
              </a:rPr>
              <a:t>&lt;data/hora&gt;</a:t>
            </a:r>
            <a:endParaRPr b="0" lang="pt-BR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pt-BR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pt-BR" sz="1400" spc="-1" strike="noStrike">
                <a:latin typeface="Times New Roman"/>
              </a:rPr>
              <a:t>&lt;rodapé&gt;</a:t>
            </a:r>
            <a:endParaRPr b="0" lang="pt-BR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pt-BR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03E75864-84B3-40BB-A618-89362C2CB245}" type="slidenum">
              <a:rPr b="0" lang="pt-BR" sz="1400" spc="-1" strike="noStrike">
                <a:latin typeface="Times New Roman"/>
              </a:rPr>
              <a:t>&lt;número&gt;</a:t>
            </a:fld>
            <a:endParaRPr b="0" lang="pt-B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bg object 16" descr=""/>
          <p:cNvPicPr/>
          <p:nvPr/>
        </p:nvPicPr>
        <p:blipFill>
          <a:blip r:embed="rId2"/>
          <a:stretch/>
        </p:blipFill>
        <p:spPr>
          <a:xfrm>
            <a:off x="7278480" y="0"/>
            <a:ext cx="2797200" cy="5663160"/>
          </a:xfrm>
          <a:prstGeom prst="rect">
            <a:avLst/>
          </a:prstGeom>
          <a:ln w="0">
            <a:noFill/>
          </a:ln>
        </p:spPr>
      </p:pic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1880" cy="29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pt-BR" sz="4400" spc="-1" strike="noStrike">
                <a:solidFill>
                  <a:srgbClr val="000000"/>
                </a:solidFill>
                <a:latin typeface="Calibri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03920"/>
            <a:ext cx="9071280" cy="37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4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3.º nível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4.º nível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5.º nível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6.º nível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7.º nível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3427200" y="5272920"/>
            <a:ext cx="3224520" cy="28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sldNum" idx="5"/>
          </p:nvPr>
        </p:nvSpPr>
        <p:spPr>
          <a:xfrm>
            <a:off x="7257600" y="5272920"/>
            <a:ext cx="2317320" cy="28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8b8b8b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429EE8FF-63B7-4C9C-80AB-D5DFC30081DC}" type="slidenum">
              <a:rPr b="0" lang="pt-BR" sz="1400" spc="-1" strike="noStrike">
                <a:solidFill>
                  <a:srgbClr val="8b8b8b"/>
                </a:solidFill>
                <a:latin typeface="Times New Roman"/>
              </a:rPr>
              <a:t>&lt;número&gt;</a:t>
            </a:fld>
            <a:endParaRPr b="0" lang="pt-BR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 idx="6"/>
          </p:nvPr>
        </p:nvSpPr>
        <p:spPr>
          <a:xfrm>
            <a:off x="504000" y="5272920"/>
            <a:ext cx="2317320" cy="28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pt-BR" sz="1400" spc="-1" strike="noStrike">
                <a:latin typeface="Times New Roman"/>
              </a:defRPr>
            </a:lvl1pPr>
          </a:lstStyle>
          <a:p>
            <a:r>
              <a:rPr b="0" lang="pt-BR" sz="1400" spc="-1" strike="noStrike">
                <a:latin typeface="Times New Roman"/>
              </a:rPr>
              <a:t>&lt;data/hora&gt;</a:t>
            </a:r>
            <a:endParaRPr b="0" lang="pt-B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tângulo 4"/>
          <p:cNvSpPr/>
          <p:nvPr/>
        </p:nvSpPr>
        <p:spPr>
          <a:xfrm>
            <a:off x="88560" y="323280"/>
            <a:ext cx="72482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pt-BR" sz="1100" spc="-1" strike="noStrike">
                <a:solidFill>
                  <a:srgbClr val="ff0000"/>
                </a:solidFill>
                <a:latin typeface="Arial"/>
              </a:rPr>
              <a:t>Programa 0124 - Desenvolvimento da Infraestrutura do Norte e Nordeste de Minas Gerais</a:t>
            </a:r>
            <a:endParaRPr b="0" lang="pt-BR" sz="11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pt-BR" sz="1100" spc="-1" strike="noStrike">
                <a:solidFill>
                  <a:srgbClr val="000000"/>
                </a:solidFill>
                <a:latin typeface="Arial"/>
                <a:ea typeface="Calibri"/>
              </a:rPr>
              <a:t>Ação 4325 – Promoção do desenvolvimento socioeconômico do Norte e Nordeste de Minas Gerais</a:t>
            </a:r>
            <a:endParaRPr b="0" lang="pt-BR" sz="1100" spc="-1" strike="noStrike">
              <a:latin typeface="Arial"/>
            </a:endParaRPr>
          </a:p>
        </p:txBody>
      </p:sp>
      <p:sp>
        <p:nvSpPr>
          <p:cNvPr id="84" name="Retângulo 2"/>
          <p:cNvSpPr/>
          <p:nvPr/>
        </p:nvSpPr>
        <p:spPr>
          <a:xfrm>
            <a:off x="88920" y="1131840"/>
            <a:ext cx="7624080" cy="347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pt-BR" sz="1800" spc="-1" strike="noStrike">
                <a:solidFill>
                  <a:srgbClr val="c00000"/>
                </a:solidFill>
                <a:latin typeface="Calibri"/>
                <a:ea typeface="Calibri"/>
              </a:rPr>
              <a:t>Aquisição e doação de Kits de Apicultura</a:t>
            </a:r>
            <a:endParaRPr b="0" lang="pt-BR" sz="18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pt-BR" sz="1800" spc="-1" strike="noStrike">
                <a:solidFill>
                  <a:srgbClr val="b71c1c"/>
                </a:solidFill>
                <a:latin typeface="Calibri"/>
                <a:ea typeface="Calibri"/>
              </a:rPr>
              <a:t>»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Objetivo:</a:t>
            </a:r>
            <a:r>
              <a:rPr b="1" lang="pt-BR" sz="1800" spc="-1" strike="noStrike">
                <a:solidFill>
                  <a:srgbClr val="cc0000"/>
                </a:solidFill>
                <a:latin typeface="Calibri"/>
                <a:ea typeface="Calibri"/>
              </a:rPr>
              <a:t> 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    </a:t>
            </a: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Aquisição e doação de "Kits de Apicultura" para apicultores do Norte e Nordeste de Minas Gerais com o objetivo de fomentar esta cadeia produtiva, promovendo maior geração de renda, através do aumento da produtividade e da agregação de valor à cadeia apícola da área de abrangência do IDENE.</a:t>
            </a:r>
            <a:endParaRPr b="0" lang="pt-BR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pt-BR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tângulo 1"/>
          <p:cNvSpPr/>
          <p:nvPr/>
        </p:nvSpPr>
        <p:spPr>
          <a:xfrm>
            <a:off x="88560" y="323280"/>
            <a:ext cx="72482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pt-BR" sz="1100" spc="-1" strike="noStrike">
                <a:solidFill>
                  <a:srgbClr val="ff0000"/>
                </a:solidFill>
                <a:latin typeface="Arial"/>
              </a:rPr>
              <a:t>Programa 0124 - Desenvolvimento da Infraestrutura do Norte e Nordeste de Minas Gerais</a:t>
            </a:r>
            <a:endParaRPr b="0" lang="pt-BR" sz="11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pt-BR" sz="1100" spc="-1" strike="noStrike">
                <a:solidFill>
                  <a:srgbClr val="000000"/>
                </a:solidFill>
                <a:latin typeface="Arial"/>
                <a:ea typeface="Calibri"/>
              </a:rPr>
              <a:t>Ação 4325 – Promoção do desenvolvimento socioeconômico do Norte e Nordeste de Minas Gerais</a:t>
            </a:r>
            <a:endParaRPr b="0" lang="pt-BR" sz="1100" spc="-1" strike="noStrike">
              <a:latin typeface="Arial"/>
            </a:endParaRPr>
          </a:p>
        </p:txBody>
      </p:sp>
      <p:sp>
        <p:nvSpPr>
          <p:cNvPr id="86" name="CaixaDeTexto 1"/>
          <p:cNvSpPr/>
          <p:nvPr/>
        </p:nvSpPr>
        <p:spPr>
          <a:xfrm>
            <a:off x="90360" y="926280"/>
            <a:ext cx="7587000" cy="413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anchor="t">
            <a:spAutoFit/>
          </a:bodyPr>
          <a:p>
            <a:pPr algn="ctr">
              <a:lnSpc>
                <a:spcPts val="2324"/>
              </a:lnSpc>
              <a:buNone/>
            </a:pPr>
            <a:r>
              <a:rPr b="1" lang="pt-BR" sz="1800" spc="-1" strike="noStrike">
                <a:solidFill>
                  <a:srgbClr val="c00000"/>
                </a:solidFill>
                <a:latin typeface="Calibri"/>
                <a:ea typeface="Segoe UI"/>
              </a:rPr>
              <a:t>Aquisição e Doação de Espaços em Feiras e Eventos para Expositores do Norte e Nordeste de Minas Gerais</a:t>
            </a:r>
            <a:endParaRPr b="0" lang="pt-BR" sz="1800" spc="-1" strike="noStrike">
              <a:latin typeface="Arial"/>
            </a:endParaRPr>
          </a:p>
          <a:p>
            <a:pPr algn="ctr">
              <a:lnSpc>
                <a:spcPts val="2324"/>
              </a:lnSpc>
              <a:buNone/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ts val="2324"/>
              </a:lnSpc>
              <a:buNone/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ts val="2324"/>
              </a:lnSpc>
              <a:buNone/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ts val="2324"/>
              </a:lnSpc>
              <a:buNone/>
            </a:pPr>
            <a:r>
              <a:rPr b="0" lang="pt-BR" sz="1800" spc="-1" strike="noStrike">
                <a:solidFill>
                  <a:srgbClr val="b71c1c"/>
                </a:solidFill>
                <a:latin typeface="Calibri"/>
                <a:ea typeface="Segoe UI"/>
              </a:rPr>
              <a:t>»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Segoe UI"/>
              </a:rPr>
              <a:t>Objetivo:</a:t>
            </a:r>
            <a:r>
              <a:rPr b="1" lang="pt-BR" sz="1800" spc="-1" strike="noStrike">
                <a:solidFill>
                  <a:srgbClr val="cc0000"/>
                </a:solidFill>
                <a:latin typeface="Calibri"/>
                <a:ea typeface="Segoe UI"/>
              </a:rPr>
              <a:t> 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Segoe UI"/>
              </a:rPr>
              <a:t>​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ts val="2324"/>
              </a:lnSpc>
              <a:buNone/>
            </a:pPr>
            <a:endParaRPr b="0" lang="pt-BR" sz="14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    </a:t>
            </a: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A iniciativa tem como finalidade a </a:t>
            </a:r>
            <a:r>
              <a:rPr b="1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aquisição de espaços físicos (estandes)</a:t>
            </a: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 em feiras e eventos, com a posterior </a:t>
            </a:r>
            <a:r>
              <a:rPr b="1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doação desses espaços a expositores das regiões Norte e Nordeste de Minas Gerais</a:t>
            </a: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. A ação visa </a:t>
            </a:r>
            <a:r>
              <a:rPr b="1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potencializar as vocações regionais</a:t>
            </a: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, promover a </a:t>
            </a:r>
            <a:r>
              <a:rPr b="1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prospecção de novos mercados</a:t>
            </a: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, ampliar as oportunidades de </a:t>
            </a:r>
            <a:r>
              <a:rPr b="1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visibilidade comercial</a:t>
            </a: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 e estimular a geração de </a:t>
            </a:r>
            <a:r>
              <a:rPr b="1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negócios sustentáveis</a:t>
            </a: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. Trata-se de uma estratégia para fortalecer a presença dos produtores locais em ambientes de promoção comercial, contribuindo para o desenvolvimento econômico regional.</a:t>
            </a:r>
            <a:endParaRPr b="0" lang="pt-BR" sz="16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pt-B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tângulo 3"/>
          <p:cNvSpPr/>
          <p:nvPr/>
        </p:nvSpPr>
        <p:spPr>
          <a:xfrm>
            <a:off x="88560" y="323280"/>
            <a:ext cx="72482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pt-BR" sz="1100" spc="-1" strike="noStrike">
                <a:solidFill>
                  <a:srgbClr val="ff0000"/>
                </a:solidFill>
                <a:latin typeface="Arial"/>
              </a:rPr>
              <a:t>Programa 0124 - Desenvolvimento da Infraestrutura do Norte e Nordeste de Minas Gerais</a:t>
            </a:r>
            <a:endParaRPr b="0" lang="pt-BR" sz="11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pt-BR" sz="1100" spc="-1" strike="noStrike">
                <a:solidFill>
                  <a:srgbClr val="000000"/>
                </a:solidFill>
                <a:latin typeface="Arial"/>
                <a:ea typeface="Calibri"/>
              </a:rPr>
              <a:t>Ação 4325 – Promoção do desenvolvimento socioeconômico do Norte e Nordeste de Minas Gerais</a:t>
            </a:r>
            <a:endParaRPr b="0" lang="pt-BR" sz="1100" spc="-1" strike="noStrike">
              <a:latin typeface="Arial"/>
            </a:endParaRPr>
          </a:p>
        </p:txBody>
      </p:sp>
      <p:sp>
        <p:nvSpPr>
          <p:cNvPr id="88" name="CaixaDeTexto 2"/>
          <p:cNvSpPr/>
          <p:nvPr/>
        </p:nvSpPr>
        <p:spPr>
          <a:xfrm>
            <a:off x="90360" y="926280"/>
            <a:ext cx="7587000" cy="383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anchor="t">
            <a:spAutoFit/>
          </a:bodyPr>
          <a:p>
            <a:pPr algn="ctr">
              <a:lnSpc>
                <a:spcPts val="2324"/>
              </a:lnSpc>
              <a:buNone/>
            </a:pPr>
            <a:r>
              <a:rPr b="1" lang="pt-BR" sz="1800" spc="-1" strike="noStrike">
                <a:solidFill>
                  <a:srgbClr val="c00000"/>
                </a:solidFill>
                <a:latin typeface="Calibri"/>
                <a:ea typeface="Segoe UI"/>
              </a:rPr>
              <a:t>Aquisição e Doação de Espaços em Feiras e Eventos para Expositores do Norte e Nordeste de Minas Gerais</a:t>
            </a:r>
            <a:endParaRPr b="0" lang="pt-BR" sz="1800" spc="-1" strike="noStrike">
              <a:latin typeface="Arial"/>
            </a:endParaRPr>
          </a:p>
          <a:p>
            <a:pPr algn="ctr">
              <a:lnSpc>
                <a:spcPts val="2324"/>
              </a:lnSpc>
              <a:buNone/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pt-BR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pt-BR" sz="1800" spc="-1" strike="noStrike">
                <a:solidFill>
                  <a:srgbClr val="b71c1c"/>
                </a:solidFill>
                <a:latin typeface="Calibri"/>
                <a:ea typeface="Calibri"/>
              </a:rPr>
              <a:t>»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Calibri"/>
              </a:rPr>
              <a:t>Feiras Realizadas:</a:t>
            </a:r>
            <a:endParaRPr b="0" lang="pt-BR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pt-BR" sz="10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,Sans-Serif"/>
              <a:buChar char="•"/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Calibri"/>
              </a:rPr>
              <a:t>21º EXPOLESTE; </a:t>
            </a:r>
            <a:endParaRPr b="0" lang="pt-BR" sz="14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,Sans-Serif"/>
              <a:buChar char="•"/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Calibri"/>
              </a:rPr>
              <a:t>51º EXPOMONTES;</a:t>
            </a:r>
            <a:endParaRPr b="0" lang="pt-BR" sz="14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,Sans-Serif"/>
              <a:buChar char="•"/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Calibri"/>
              </a:rPr>
              <a:t>XXI Festival Mundial da Cachaça de Salinas; </a:t>
            </a:r>
            <a:endParaRPr b="0" lang="pt-BR" sz="14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,Sans-Serif"/>
              <a:buChar char="•"/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Calibri"/>
              </a:rPr>
              <a:t>2º Feira Nacional do Agronegócio no Vale do São Francisco – FENAVASF;</a:t>
            </a:r>
            <a:endParaRPr b="0" lang="pt-BR" sz="14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,Sans-Serif"/>
              <a:buChar char="•"/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Calibri"/>
              </a:rPr>
              <a:t>Festival da Cachaça em Novo Cruzeiro;</a:t>
            </a:r>
            <a:endParaRPr b="0" lang="pt-BR" sz="14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,Sans-Serif"/>
              <a:buChar char="•"/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Calibri"/>
              </a:rPr>
              <a:t>30º FENICS;</a:t>
            </a:r>
            <a:endParaRPr b="0" lang="pt-BR" sz="14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,Sans-Serif"/>
              <a:buChar char="•"/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Calibri"/>
              </a:rPr>
              <a:t>32º Expovale.</a:t>
            </a:r>
            <a:endParaRPr b="0" lang="pt-BR" sz="14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pt-BR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tângulo 5"/>
          <p:cNvSpPr/>
          <p:nvPr/>
        </p:nvSpPr>
        <p:spPr>
          <a:xfrm>
            <a:off x="95760" y="310680"/>
            <a:ext cx="776376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pt-BR" sz="1100" spc="-1" strike="noStrike">
                <a:solidFill>
                  <a:srgbClr val="ff0000"/>
                </a:solidFill>
                <a:latin typeface="Arial"/>
              </a:rPr>
              <a:t>Programa 0124 - Desenvolvimento da Infraestrutura do Norte e Nordeste de Minas Gerais</a:t>
            </a:r>
            <a:endParaRPr b="0" lang="pt-BR" sz="11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pt-BR" sz="1100" spc="-1" strike="noStrike">
                <a:solidFill>
                  <a:srgbClr val="000000"/>
                </a:solidFill>
                <a:latin typeface="Arial"/>
                <a:ea typeface="Calibri"/>
              </a:rPr>
              <a:t>Ação 4325 – Promoção do desenvolvimento socioeconômico do Norte e Nordeste de Minas Gerais</a:t>
            </a:r>
            <a:endParaRPr b="0" lang="pt-BR" sz="1100" spc="-1" strike="noStrike">
              <a:latin typeface="Arial"/>
            </a:endParaRPr>
          </a:p>
        </p:txBody>
      </p:sp>
      <p:graphicFrame>
        <p:nvGraphicFramePr>
          <p:cNvPr id="90" name="Tabela 2"/>
          <p:cNvGraphicFramePr/>
          <p:nvPr/>
        </p:nvGraphicFramePr>
        <p:xfrm>
          <a:off x="97560" y="2135160"/>
          <a:ext cx="7819560" cy="2016360"/>
        </p:xfrm>
        <a:graphic>
          <a:graphicData uri="http://schemas.openxmlformats.org/drawingml/2006/table">
            <a:tbl>
              <a:tblPr/>
              <a:tblGrid>
                <a:gridCol w="2202840"/>
                <a:gridCol w="2633040"/>
                <a:gridCol w="2983680"/>
              </a:tblGrid>
              <a:tr h="510840">
                <a:tc gridSpan="3">
                  <a:txBody>
                    <a:bodyPr lIns="7200" rIns="7200" anchor="ctr">
                      <a:noAutofit/>
                    </a:bodyPr>
                    <a:p>
                      <a:pPr algn="ctr">
                        <a:lnSpc>
                          <a:spcPts val="1650"/>
                        </a:lnSpc>
                        <a:buNone/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Ação 4325 - Promoção do desenvolvimento socioeconômico do Norte e Nordeste De Minas Gerais</a:t>
                      </a:r>
                      <a:endParaRPr b="0" lang="pt-BR" sz="1400" spc="-1" strike="noStrike">
                        <a:latin typeface="Times New Roman"/>
                      </a:endParaRPr>
                    </a:p>
                  </a:txBody>
                  <a:tcPr anchor="ctr" marL="7200" marR="7200">
                    <a:lnL w="12960">
                      <a:solidFill>
                        <a:srgbClr val="ffffff"/>
                      </a:solidFill>
                    </a:lnL>
                    <a:lnR w="12960">
                      <a:solidFill>
                        <a:srgbClr val="ffffff"/>
                      </a:solidFill>
                    </a:lnR>
                    <a:lnT w="12960">
                      <a:solidFill>
                        <a:srgbClr val="ffffff"/>
                      </a:solidFill>
                    </a:lnT>
                    <a:lnB w="1296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  <a:tc hMerge="1"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99960">
                <a:tc>
                  <a:tcPr anchor="ctr" marL="7200" marR="7200">
                    <a:lnL w="12960">
                      <a:solidFill>
                        <a:srgbClr val="ffffff"/>
                      </a:solidFill>
                    </a:lnL>
                    <a:lnR w="12960">
                      <a:solidFill>
                        <a:srgbClr val="ffffff"/>
                      </a:solidFill>
                    </a:lnR>
                    <a:lnT w="12960">
                      <a:solidFill>
                        <a:srgbClr val="ffffff"/>
                      </a:solidFill>
                    </a:lnT>
                    <a:lnB w="1296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lIns="7200" rIns="7200" anchor="ctr">
                      <a:noAutofit/>
                    </a:bodyPr>
                    <a:p>
                      <a:pPr algn="ctr">
                        <a:lnSpc>
                          <a:spcPts val="1349"/>
                        </a:lnSpc>
                        <a:buNone/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Executado até set/25</a:t>
                      </a:r>
                      <a:endParaRPr b="0" lang="pt-BR" sz="1100" spc="-1" strike="noStrike">
                        <a:latin typeface="Times New Roman"/>
                      </a:endParaRPr>
                    </a:p>
                  </a:txBody>
                  <a:tcPr anchor="ctr" marL="7200" marR="7200">
                    <a:lnL w="12960">
                      <a:solidFill>
                        <a:srgbClr val="ffffff"/>
                      </a:solidFill>
                    </a:lnL>
                    <a:lnR w="12960">
                      <a:solidFill>
                        <a:srgbClr val="ffffff"/>
                      </a:solidFill>
                    </a:lnR>
                    <a:lnT w="12960">
                      <a:solidFill>
                        <a:srgbClr val="ffffff"/>
                      </a:solidFill>
                    </a:lnT>
                    <a:lnB w="1296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lIns="7200" rIns="7200" anchor="ctr">
                      <a:noAutofit/>
                    </a:bodyPr>
                    <a:p>
                      <a:pPr algn="ctr">
                        <a:lnSpc>
                          <a:spcPts val="1349"/>
                        </a:lnSpc>
                        <a:buNone/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Previsão no ano de 2026</a:t>
                      </a:r>
                      <a:endParaRPr b="0" lang="pt-BR" sz="1100" spc="-1" strike="noStrike">
                        <a:latin typeface="Times New Roman"/>
                      </a:endParaRPr>
                    </a:p>
                  </a:txBody>
                  <a:tcPr anchor="ctr" marL="7200" marR="7200">
                    <a:lnL w="12960">
                      <a:solidFill>
                        <a:srgbClr val="ffffff"/>
                      </a:solidFill>
                    </a:lnL>
                    <a:lnR w="12960">
                      <a:solidFill>
                        <a:srgbClr val="ffffff"/>
                      </a:solidFill>
                    </a:lnR>
                    <a:lnT w="12960">
                      <a:solidFill>
                        <a:srgbClr val="ffffff"/>
                      </a:solidFill>
                    </a:lnT>
                    <a:lnB w="1296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</a:tr>
              <a:tr h="434520">
                <a:tc>
                  <a:txBody>
                    <a:bodyPr lIns="7200" rIns="7200" anchor="ctr">
                      <a:noAutofit/>
                    </a:bodyPr>
                    <a:p>
                      <a:pPr algn="ctr">
                        <a:lnSpc>
                          <a:spcPts val="1349"/>
                        </a:lnSpc>
                        <a:buNone/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Recursos Estado</a:t>
                      </a:r>
                      <a:endParaRPr b="0" lang="pt-BR" sz="1100" spc="-1" strike="noStrike">
                        <a:latin typeface="Times New Roman"/>
                      </a:endParaRPr>
                    </a:p>
                  </a:txBody>
                  <a:tcPr anchor="ctr" marL="7200" marR="7200">
                    <a:lnL w="12960">
                      <a:solidFill>
                        <a:srgbClr val="ffffff"/>
                      </a:solidFill>
                    </a:lnL>
                    <a:lnR w="12960">
                      <a:solidFill>
                        <a:srgbClr val="ffffff"/>
                      </a:solidFill>
                    </a:lnR>
                    <a:lnT w="12960">
                      <a:solidFill>
                        <a:srgbClr val="ffffff"/>
                      </a:solidFill>
                    </a:lnT>
                    <a:lnB w="1296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lIns="7200" rIns="7200" anchor="ctr">
                      <a:noAutofit/>
                    </a:bodyPr>
                    <a:p>
                      <a:pPr algn="ctr">
                        <a:lnSpc>
                          <a:spcPts val="1349"/>
                        </a:lnSpc>
                        <a:buNone/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7 feiras</a:t>
                      </a:r>
                      <a:br>
                        <a:rPr sz="1100"/>
                      </a:b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72 expositores</a:t>
                      </a:r>
                      <a:endParaRPr b="0" lang="pt-BR" sz="1100" spc="-1" strike="noStrike">
                        <a:latin typeface="Times New Roman"/>
                      </a:endParaRPr>
                    </a:p>
                  </a:txBody>
                  <a:tcPr anchor="ctr" marL="7200" marR="7200">
                    <a:lnL w="12960">
                      <a:solidFill>
                        <a:srgbClr val="ffffff"/>
                      </a:solidFill>
                    </a:lnL>
                    <a:lnR w="12960">
                      <a:solidFill>
                        <a:srgbClr val="ffffff"/>
                      </a:solidFill>
                    </a:lnR>
                    <a:lnT w="12960">
                      <a:solidFill>
                        <a:srgbClr val="ffffff"/>
                      </a:solidFill>
                    </a:lnT>
                    <a:lnB w="1296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lIns="7200" rIns="7200" anchor="ctr">
                      <a:noAutofit/>
                    </a:bodyPr>
                    <a:p>
                      <a:pPr algn="ctr">
                        <a:lnSpc>
                          <a:spcPts val="1349"/>
                        </a:lnSpc>
                        <a:buNone/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8 feiras</a:t>
                      </a:r>
                      <a:br>
                        <a:rPr sz="1100"/>
                      </a:b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40 expositores</a:t>
                      </a:r>
                      <a:endParaRPr b="0" lang="pt-BR" sz="1100" spc="-1" strike="noStrike">
                        <a:latin typeface="Times New Roman"/>
                      </a:endParaRPr>
                    </a:p>
                  </a:txBody>
                  <a:tcPr anchor="ctr" marL="7200" marR="7200">
                    <a:lnL w="12960">
                      <a:solidFill>
                        <a:srgbClr val="ffffff"/>
                      </a:solidFill>
                    </a:lnL>
                    <a:lnR w="12960">
                      <a:solidFill>
                        <a:srgbClr val="ffffff"/>
                      </a:solidFill>
                    </a:lnR>
                    <a:lnT w="12960">
                      <a:solidFill>
                        <a:srgbClr val="ffffff"/>
                      </a:solidFill>
                    </a:lnT>
                    <a:lnB w="1296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</a:tr>
              <a:tr h="399960">
                <a:tc>
                  <a:txBody>
                    <a:bodyPr lIns="7200" rIns="7200" anchor="ctr">
                      <a:noAutofit/>
                    </a:bodyPr>
                    <a:p>
                      <a:pPr algn="ctr">
                        <a:lnSpc>
                          <a:spcPts val="1349"/>
                        </a:lnSpc>
                        <a:buNone/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Recurso Estado</a:t>
                      </a:r>
                      <a:endParaRPr b="0" lang="pt-BR" sz="1100" spc="-1" strike="noStrike">
                        <a:latin typeface="Times New Roman"/>
                      </a:endParaRPr>
                    </a:p>
                  </a:txBody>
                  <a:tcPr anchor="ctr" marL="7200" marR="7200">
                    <a:lnL w="12960">
                      <a:solidFill>
                        <a:srgbClr val="ffffff"/>
                      </a:solidFill>
                    </a:lnL>
                    <a:lnR w="12960">
                      <a:solidFill>
                        <a:srgbClr val="ffffff"/>
                      </a:solidFill>
                    </a:lnR>
                    <a:lnT w="12960">
                      <a:solidFill>
                        <a:srgbClr val="ffffff"/>
                      </a:solidFill>
                    </a:lnT>
                    <a:lnB w="1296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lIns="7200" rIns="7200" anchor="ctr">
                      <a:noAutofit/>
                    </a:bodyPr>
                    <a:p>
                      <a:pPr algn="ctr">
                        <a:lnSpc>
                          <a:spcPts val="1349"/>
                        </a:lnSpc>
                        <a:buNone/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42 kits apicultura</a:t>
                      </a:r>
                      <a:endParaRPr b="0" lang="pt-BR" sz="1100" spc="-1" strike="noStrike">
                        <a:latin typeface="Times New Roman"/>
                      </a:endParaRPr>
                    </a:p>
                  </a:txBody>
                  <a:tcPr anchor="ctr" marL="7200" marR="7200">
                    <a:lnL w="12960">
                      <a:solidFill>
                        <a:srgbClr val="ffffff"/>
                      </a:solidFill>
                    </a:lnL>
                    <a:lnR w="12960">
                      <a:solidFill>
                        <a:srgbClr val="ffffff"/>
                      </a:solidFill>
                    </a:lnR>
                    <a:lnT w="12960">
                      <a:solidFill>
                        <a:srgbClr val="ffffff"/>
                      </a:solidFill>
                    </a:lnT>
                    <a:lnB w="1296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lIns="7200" rIns="7200" anchor="ctr">
                      <a:noAutofit/>
                    </a:bodyPr>
                    <a:p>
                      <a:pPr algn="ctr">
                        <a:lnSpc>
                          <a:spcPts val="1349"/>
                        </a:lnSpc>
                        <a:buNone/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-</a:t>
                      </a:r>
                      <a:endParaRPr b="0" lang="pt-BR" sz="1100" spc="-1" strike="noStrike">
                        <a:latin typeface="Times New Roman"/>
                      </a:endParaRPr>
                    </a:p>
                  </a:txBody>
                  <a:tcPr anchor="ctr" marL="7200" marR="7200">
                    <a:lnL w="12960">
                      <a:solidFill>
                        <a:srgbClr val="ffffff"/>
                      </a:solidFill>
                    </a:lnL>
                    <a:lnR w="12960">
                      <a:solidFill>
                        <a:srgbClr val="ffffff"/>
                      </a:solidFill>
                    </a:lnR>
                    <a:lnT w="12960">
                      <a:solidFill>
                        <a:srgbClr val="ffffff"/>
                      </a:solidFill>
                    </a:lnT>
                    <a:lnB w="1296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</a:tr>
              <a:tr h="399960">
                <a:tc>
                  <a:txBody>
                    <a:bodyPr lIns="7200" rIns="7200" anchor="ctr">
                      <a:noAutofit/>
                    </a:bodyPr>
                    <a:p>
                      <a:pPr algn="ctr">
                        <a:lnSpc>
                          <a:spcPts val="1349"/>
                        </a:lnSpc>
                        <a:buNone/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Recurso Federal</a:t>
                      </a:r>
                      <a:endParaRPr b="0" lang="pt-BR" sz="1100" spc="-1" strike="noStrike">
                        <a:latin typeface="Times New Roman"/>
                      </a:endParaRPr>
                    </a:p>
                  </a:txBody>
                  <a:tcPr anchor="ctr" marL="7200" marR="7200">
                    <a:lnL w="12960">
                      <a:solidFill>
                        <a:srgbClr val="ffffff"/>
                      </a:solidFill>
                    </a:lnL>
                    <a:lnR w="12960">
                      <a:solidFill>
                        <a:srgbClr val="ffffff"/>
                      </a:solidFill>
                    </a:lnR>
                    <a:lnT w="12960">
                      <a:solidFill>
                        <a:srgbClr val="ffffff"/>
                      </a:solidFill>
                    </a:lnT>
                    <a:lnB w="1296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lIns="7200" rIns="7200" anchor="ctr">
                      <a:noAutofit/>
                    </a:bodyPr>
                    <a:p>
                      <a:pPr algn="ctr">
                        <a:lnSpc>
                          <a:spcPts val="1349"/>
                        </a:lnSpc>
                        <a:buNone/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-</a:t>
                      </a:r>
                      <a:endParaRPr b="0" lang="pt-BR" sz="1100" spc="-1" strike="noStrike">
                        <a:latin typeface="Times New Roman"/>
                      </a:endParaRPr>
                    </a:p>
                  </a:txBody>
                  <a:tcPr anchor="ctr" marL="7200" marR="7200">
                    <a:lnL w="12960">
                      <a:solidFill>
                        <a:srgbClr val="ffffff"/>
                      </a:solidFill>
                    </a:lnL>
                    <a:lnR w="12960">
                      <a:solidFill>
                        <a:srgbClr val="ffffff"/>
                      </a:solidFill>
                    </a:lnR>
                    <a:lnT w="12960">
                      <a:solidFill>
                        <a:srgbClr val="ffffff"/>
                      </a:solidFill>
                    </a:lnT>
                    <a:lnB w="1296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lIns="7200" rIns="7200" anchor="ctr">
                      <a:noAutofit/>
                    </a:bodyPr>
                    <a:p>
                      <a:pPr algn="ctr">
                        <a:lnSpc>
                          <a:spcPts val="1349"/>
                        </a:lnSpc>
                        <a:buNone/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100 capacitações</a:t>
                      </a:r>
                      <a:endParaRPr b="0" lang="pt-BR" sz="1100" spc="-1" strike="noStrike">
                        <a:latin typeface="Times New Roman"/>
                      </a:endParaRPr>
                    </a:p>
                  </a:txBody>
                  <a:tcPr anchor="ctr" marL="7200" marR="7200">
                    <a:lnL w="12960">
                      <a:solidFill>
                        <a:srgbClr val="ffffff"/>
                      </a:solidFill>
                    </a:lnL>
                    <a:lnR w="12960">
                      <a:solidFill>
                        <a:srgbClr val="ffffff"/>
                      </a:solidFill>
                    </a:lnR>
                    <a:lnT w="12960">
                      <a:solidFill>
                        <a:srgbClr val="ffffff"/>
                      </a:solidFill>
                    </a:lnT>
                    <a:lnB w="1296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LibreOffice/7.3.6.2$Windows_X86_64 LibreOffice_project/c28ca90fd6e1a19e189fc16c05f8f8924961e12e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2025-10-22T10:05:07Z</dcterms:created>
  <dc:creator/>
  <dc:description/>
  <dc:language>pt-BR</dc:language>
  <cp:lastModifiedBy/>
  <dcterms:modified xsi:type="dcterms:W3CDTF">2025-10-22T10:05:40Z</dcterms:modified>
  <cp:revision>1</cp:revision>
  <dc:subject/>
  <dc:title/>
</cp:coreProperties>
</file>