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4.wmf" ContentType="image/x-wmf"/>
  <Override PartName="/ppt/media/image5.wmf" ContentType="image/x-wmf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microsoft.com/office/2020/02/relationships/classificationlabels" Target="docMetadata/LabelInfo.xml"/><Relationship Id="rId8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1" lang="pt-BR" sz="1400" spc="-1" strike="noStrike">
                <a:solidFill>
                  <a:srgbClr val="595959"/>
                </a:solidFill>
                <a:latin typeface="Arial"/>
                <a:ea typeface="DejaVu Sans"/>
              </a:defRPr>
            </a:pPr>
            <a:r>
              <a:rPr b="1" lang="pt-BR" sz="1400" spc="-1" strike="noStrike">
                <a:solidFill>
                  <a:srgbClr val="595959"/>
                </a:solidFill>
                <a:latin typeface="Arial"/>
                <a:ea typeface="DejaVu Sans"/>
              </a:rPr>
              <a:t>Físico 2025 (Km rede)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0"/>
            <c:invertIfNegative val="0"/>
            <c:spPr>
              <a:solidFill>
                <a:srgbClr val="808080"/>
              </a:solidFill>
              <a:ln w="0">
                <a:noFill/>
              </a:ln>
            </c:spPr>
          </c:dPt>
          <c:dLbls>
            <c:numFmt formatCode="General" sourceLinked="0"/>
            <c:dLbl>
              <c:idx val="0"/>
              <c:numFmt formatCode="General" sourceLinked="0"/>
              <c:txPr>
                <a:bodyPr wrap="square"/>
                <a:lstStyle/>
                <a:p>
                  <a:pPr>
                    <a:defRPr b="0" sz="900" spc="-1" strike="noStrike">
                      <a:solidFill>
                        <a:srgbClr val="404040"/>
                      </a:solidFill>
                      <a:latin typeface="Arial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0" sz="900" spc="-1" strike="noStrike">
                    <a:solidFill>
                      <a:srgbClr val="40404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"/>
                <c:pt idx="0">
                  <c:v>Planejado (até ago/25)</c:v>
                </c:pt>
                <c:pt idx="1">
                  <c:v>Realizado (até ago/25)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107</c:v>
                </c:pt>
                <c:pt idx="1">
                  <c:v>138</c:v>
                </c:pt>
              </c:numCache>
            </c:numRef>
          </c:val>
        </c:ser>
        <c:gapWidth val="100"/>
        <c:overlap val="0"/>
        <c:axId val="91794302"/>
        <c:axId val="78962620"/>
      </c:barChart>
      <c:catAx>
        <c:axId val="9179430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b="0" sz="900" spc="-1" strike="noStrike">
                <a:solidFill>
                  <a:srgbClr val="595959"/>
                </a:solidFill>
                <a:latin typeface="Arial"/>
                <a:ea typeface="DejaVu Sans"/>
              </a:defRPr>
            </a:pPr>
          </a:p>
        </c:txPr>
        <c:crossAx val="78962620"/>
        <c:crosses val="autoZero"/>
        <c:auto val="1"/>
        <c:lblAlgn val="ctr"/>
        <c:lblOffset val="100"/>
        <c:noMultiLvlLbl val="0"/>
      </c:catAx>
      <c:valAx>
        <c:axId val="789626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91794302"/>
        <c:crossBetween val="between"/>
      </c:valAx>
      <c:spPr>
        <a:noFill/>
        <a:ln w="0">
          <a:noFill/>
        </a:ln>
      </c:spPr>
    </c:plotArea>
    <c:plotVisOnly val="1"/>
    <c:dispBlanksAs val="gap"/>
  </c:chart>
  <c:spPr>
    <a:noFill/>
    <a:ln w="936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1" lang="pt-BR" sz="1400" spc="-1" strike="noStrike">
                <a:solidFill>
                  <a:srgbClr val="595959"/>
                </a:solidFill>
                <a:latin typeface="Arial"/>
                <a:ea typeface="DejaVu Sans"/>
              </a:defRPr>
            </a:pPr>
            <a:r>
              <a:rPr b="1" lang="pt-BR" sz="1400" spc="-1" strike="noStrike">
                <a:solidFill>
                  <a:srgbClr val="595959"/>
                </a:solidFill>
                <a:latin typeface="Arial"/>
                <a:ea typeface="DejaVu Sans"/>
              </a:rPr>
              <a:t>Financeiro  2025 (R$)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barChart>
        <c:barDir val="col"/>
        <c:grouping val="clustered"/>
        <c:varyColors val="0"/>
        <c:ser>
          <c:idx val="0"/>
          <c:order val="0"/>
          <c:spPr>
            <a:solidFill>
              <a:srgbClr val="4f81bd"/>
            </a:solidFill>
            <a:ln w="0">
              <a:noFill/>
            </a:ln>
          </c:spPr>
          <c:invertIfNegative val="0"/>
          <c:dPt>
            <c:idx val="0"/>
            <c:invertIfNegative val="0"/>
            <c:spPr>
              <a:solidFill>
                <a:srgbClr val="808080"/>
              </a:solidFill>
              <a:ln w="0">
                <a:noFill/>
              </a:ln>
            </c:spPr>
          </c:dPt>
          <c:dLbls>
            <c:numFmt formatCode="#,##0" sourceLinked="0"/>
            <c:dLbl>
              <c:idx val="0"/>
              <c:numFmt formatCode="#,##0" sourceLinked="0"/>
              <c:txPr>
                <a:bodyPr wrap="square"/>
                <a:lstStyle/>
                <a:p>
                  <a:pPr>
                    <a:defRPr b="0" sz="800" spc="-1" strike="noStrike">
                      <a:solidFill>
                        <a:srgbClr val="404040"/>
                      </a:solidFill>
                      <a:latin typeface="Arial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eparator>; </c:separator>
            </c:dLbl>
            <c:txPr>
              <a:bodyPr wrap="square"/>
              <a:lstStyle/>
              <a:p>
                <a:pPr>
                  <a:defRPr b="0" sz="800" spc="-1" strike="noStrike">
                    <a:solidFill>
                      <a:srgbClr val="404040"/>
                    </a:solidFill>
                    <a:latin typeface="Arial"/>
                    <a:ea typeface="DejaVu San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eparator>; </c:separator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"/>
                <c:pt idx="0">
                  <c:v>Planejado (até ago/25)</c:v>
                </c:pt>
                <c:pt idx="1">
                  <c:v>Realizado (até ago/25)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190325203.36</c:v>
                </c:pt>
                <c:pt idx="1">
                  <c:v>209792488.52</c:v>
                </c:pt>
              </c:numCache>
            </c:numRef>
          </c:val>
        </c:ser>
        <c:gapWidth val="100"/>
        <c:overlap val="0"/>
        <c:axId val="23888237"/>
        <c:axId val="48580705"/>
      </c:barChart>
      <c:catAx>
        <c:axId val="23888237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b="0" sz="900" spc="-1" strike="noStrike">
                <a:solidFill>
                  <a:srgbClr val="595959"/>
                </a:solidFill>
                <a:latin typeface="Arial"/>
                <a:ea typeface="DejaVu Sans"/>
              </a:defRPr>
            </a:pPr>
          </a:p>
        </c:txPr>
        <c:crossAx val="48580705"/>
        <c:crosses val="autoZero"/>
        <c:auto val="1"/>
        <c:lblAlgn val="ctr"/>
        <c:lblOffset val="100"/>
        <c:noMultiLvlLbl val="0"/>
      </c:catAx>
      <c:valAx>
        <c:axId val="48580705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b="0" sz="1000" spc="-1" strike="noStrike">
                <a:solidFill>
                  <a:srgbClr val="000000"/>
                </a:solidFill>
                <a:latin typeface="Arial"/>
                <a:ea typeface="DejaVu Sans"/>
              </a:defRPr>
            </a:pPr>
          </a:p>
        </c:txPr>
        <c:crossAx val="23888237"/>
        <c:crossBetween val="between"/>
      </c:valAx>
      <c:spPr>
        <a:noFill/>
        <a:ln w="0">
          <a:noFill/>
        </a:ln>
      </c:spPr>
    </c:plotArea>
    <c:plotVisOnly val="1"/>
    <c:dispBlanksAs val="gap"/>
  </c:chart>
  <c:spPr>
    <a:noFill/>
    <a:ln w="9360"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B97BE8-6126-405A-82EC-BA37006FAC0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ED21C4-6AF2-4561-97E2-F4E55D3A92C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AFB786F-12EB-46E1-A45C-6EB9CB8FFD5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3042F6-88C9-4120-A7DF-A0EEB436975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B5EA09-3A93-4502-B9E7-9F911698A53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B97F0D-E8B8-4D6C-9A7C-21246D3F51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212C8A-0932-41D0-8EE0-C89375D0DE4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C368FFD-0674-42E8-AF80-6F4F1F370DF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E36139-84D5-4184-85AD-5B382C5E054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29211F5-9F7A-4BD0-8E6A-6583995E862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A1393D-6295-4333-93CF-158DDD001EE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4F10A8-35C7-44F6-AEE8-E822F04C707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92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EDD4E11-0F81-4BC0-80A7-9B3FFEF9FB1D}" type="slidenum">
              <a:rPr b="0" lang="pt-BR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&lt;número&gt;</a:t>
            </a:fld>
            <a:endParaRPr b="0" lang="pt-BR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pt-BR" sz="1400" spc="-1" strike="noStrike">
                <a:latin typeface="Times New Roman"/>
              </a:defRPr>
            </a:lvl1pPr>
          </a:lstStyle>
          <a:p>
            <a:r>
              <a:rPr b="0" lang="pt-BR" sz="1400" spc="-1" strike="noStrike">
                <a:latin typeface="Times New Roman"/>
              </a:rPr>
              <a:t>&lt;data/hora&gt;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Arial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2.º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da estrutura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chart" Target="../charts/chart1.xml"/><Relationship Id="rId3" Type="http://schemas.openxmlformats.org/officeDocument/2006/relationships/chart" Target="../charts/chart2.xml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package" Target="../embeddings/oleObject1.xlsx"/><Relationship Id="rId3" Type="http://schemas.openxmlformats.org/officeDocument/2006/relationships/image" Target="../media/image4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5.wmf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7"/>
          <p:cNvSpPr/>
          <p:nvPr/>
        </p:nvSpPr>
        <p:spPr>
          <a:xfrm>
            <a:off x="315720" y="134640"/>
            <a:ext cx="6962040" cy="292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b="1" lang="pt-BR" sz="1800" spc="-1" strike="noStrike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GASMIG | Principais entregas de 2025: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1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PROJETO CENTRO – OESTE:</a:t>
            </a:r>
            <a:endParaRPr b="0" lang="pt-BR" sz="1400" spc="-1" strike="noStrike">
              <a:latin typeface="Arial"/>
            </a:endParaRPr>
          </a:p>
          <a:p>
            <a:pPr lvl="2" marL="889200" indent="-2160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Total já investido: R$ 670 milhões (R$ 164 milhões em jan-ago/25);</a:t>
            </a:r>
            <a:endParaRPr b="0" lang="pt-BR" sz="1200" spc="-1" strike="noStrike">
              <a:latin typeface="Arial"/>
            </a:endParaRPr>
          </a:p>
          <a:p>
            <a:pPr lvl="2" marL="889200" indent="-2160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192 km de dutos construídos (78 km em jan-ago/25);</a:t>
            </a:r>
            <a:endParaRPr b="0" lang="pt-BR" sz="1200" spc="-1" strike="noStrike">
              <a:latin typeface="Arial"/>
            </a:endParaRPr>
          </a:p>
          <a:p>
            <a:pPr lvl="2" marL="889200" indent="-2160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Linha Tronco de 100 km interligada (fase atual: pré-comissionamento);</a:t>
            </a:r>
            <a:endParaRPr b="0" lang="pt-BR" sz="1200" spc="-1" strike="noStrike">
              <a:latin typeface="Arial"/>
            </a:endParaRPr>
          </a:p>
          <a:p>
            <a:pPr lvl="2" marL="889200" indent="-2160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Obras das Linhas Laterais e  </a:t>
            </a:r>
            <a:r>
              <a:rPr b="0" i="1" lang="pt-BR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city gate </a:t>
            </a:r>
            <a:r>
              <a:rPr b="0" lang="pt-BR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 em ritmo adequado.</a:t>
            </a:r>
            <a:endParaRPr b="0" lang="pt-BR" sz="12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MERCADO URBANO:</a:t>
            </a:r>
            <a:endParaRPr b="0" lang="pt-BR" sz="1400" spc="-1" strike="noStrike">
              <a:latin typeface="Arial"/>
            </a:endParaRPr>
          </a:p>
          <a:p>
            <a:pPr lvl="2" marL="889200" indent="-2160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Total investido  em 2025: R$ 40 milhões (até ago/2025);</a:t>
            </a:r>
            <a:endParaRPr b="0" lang="pt-BR" sz="1200" spc="-1" strike="noStrike">
              <a:latin typeface="Arial"/>
            </a:endParaRPr>
          </a:p>
          <a:p>
            <a:pPr lvl="2" marL="889200" indent="-2160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50 km de redes construídas em 2025.</a:t>
            </a:r>
            <a:endParaRPr b="0" lang="pt-BR" sz="1200" spc="-1" strike="noStrike">
              <a:latin typeface="Arial"/>
            </a:endParaRPr>
          </a:p>
        </p:txBody>
      </p:sp>
      <p:sp>
        <p:nvSpPr>
          <p:cNvPr id="42" name="PlaceHolder 7"/>
          <p:cNvSpPr/>
          <p:nvPr/>
        </p:nvSpPr>
        <p:spPr>
          <a:xfrm>
            <a:off x="315720" y="3000240"/>
            <a:ext cx="7054920" cy="37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b="1" lang="pt-BR" sz="1800" spc="-1" strike="noStrike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GASMIG | Realização (2025):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1800" spc="-1" strike="noStrike">
              <a:latin typeface="Arial"/>
            </a:endParaRPr>
          </a:p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b="0" lang="pt-BR" sz="1600" spc="-1" strike="noStrike">
              <a:latin typeface="Arial"/>
            </a:endParaRPr>
          </a:p>
        </p:txBody>
      </p:sp>
      <p:graphicFrame>
        <p:nvGraphicFramePr>
          <p:cNvPr id="43" name="Gráfico 5"/>
          <p:cNvGraphicFramePr/>
          <p:nvPr/>
        </p:nvGraphicFramePr>
        <p:xfrm>
          <a:off x="315720" y="3408480"/>
          <a:ext cx="3055320" cy="2126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4" name="Gráfico 6"/>
          <p:cNvGraphicFramePr/>
          <p:nvPr/>
        </p:nvGraphicFramePr>
        <p:xfrm>
          <a:off x="4065840" y="3486240"/>
          <a:ext cx="3212280" cy="204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7"/>
          <p:cNvSpPr/>
          <p:nvPr/>
        </p:nvSpPr>
        <p:spPr>
          <a:xfrm>
            <a:off x="324000" y="298080"/>
            <a:ext cx="7054920" cy="37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b="1" lang="pt-BR" sz="1800" spc="-1" strike="noStrike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GASMIG | Proposta para 2026: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1800" spc="-1" strike="noStrike">
              <a:latin typeface="Arial"/>
            </a:endParaRPr>
          </a:p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b="0" lang="pt-BR" sz="1400" spc="-1" strike="noStrike">
              <a:latin typeface="Arial"/>
            </a:endParaRPr>
          </a:p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b="0" lang="pt-BR" sz="1600" spc="-1" strike="noStrike">
              <a:latin typeface="Arial"/>
            </a:endParaRPr>
          </a:p>
        </p:txBody>
      </p:sp>
      <p:graphicFrame>
        <p:nvGraphicFramePr>
          <p:cNvPr id="46" name="Objeto 7"/>
          <p:cNvGraphicFramePr/>
          <p:nvPr/>
        </p:nvGraphicFramePr>
        <p:xfrm>
          <a:off x="199080" y="995760"/>
          <a:ext cx="3627000" cy="21031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7" name="Objeto 7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99080" y="995760"/>
                    <a:ext cx="3627000" cy="210312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" name="Objeto 9"/>
          <p:cNvGraphicFramePr/>
          <p:nvPr/>
        </p:nvGraphicFramePr>
        <p:xfrm>
          <a:off x="4228200" y="1003680"/>
          <a:ext cx="3695400" cy="210312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9" name="Objeto 9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228200" y="1003680"/>
                    <a:ext cx="3695400" cy="2103120"/>
                  </a:xfrm>
                  <a:prstGeom prst="rect">
                    <a:avLst/>
                  </a:prstGeom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CaixaDeTexto 10"/>
          <p:cNvSpPr/>
          <p:nvPr/>
        </p:nvSpPr>
        <p:spPr>
          <a:xfrm>
            <a:off x="1689840" y="677520"/>
            <a:ext cx="75924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  <a:ea typeface="DejaVu Sans"/>
              </a:rPr>
              <a:t>DE:</a:t>
            </a:r>
            <a:endParaRPr b="0" lang="pt-BR" sz="1400" spc="-1" strike="noStrike">
              <a:latin typeface="Arial"/>
            </a:endParaRPr>
          </a:p>
        </p:txBody>
      </p:sp>
      <p:sp>
        <p:nvSpPr>
          <p:cNvPr id="51" name="CaixaDeTexto 11"/>
          <p:cNvSpPr/>
          <p:nvPr/>
        </p:nvSpPr>
        <p:spPr>
          <a:xfrm>
            <a:off x="5532480" y="691200"/>
            <a:ext cx="75924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  <a:ea typeface="DejaVu Sans"/>
              </a:rPr>
              <a:t>PARA:</a:t>
            </a:r>
            <a:endParaRPr b="0" lang="pt-BR" sz="1400" spc="-1" strike="noStrike">
              <a:latin typeface="Arial"/>
            </a:endParaRPr>
          </a:p>
        </p:txBody>
      </p:sp>
      <p:sp>
        <p:nvSpPr>
          <p:cNvPr id="52" name="Seta: Curva para Baixo 12"/>
          <p:cNvSpPr/>
          <p:nvPr/>
        </p:nvSpPr>
        <p:spPr>
          <a:xfrm>
            <a:off x="3754080" y="694080"/>
            <a:ext cx="553320" cy="22824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f81bd"/>
          </a:solidFill>
          <a:ln>
            <a:solidFill>
              <a:srgbClr val="2238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" name="PlaceHolder 7"/>
          <p:cNvSpPr/>
          <p:nvPr/>
        </p:nvSpPr>
        <p:spPr>
          <a:xfrm>
            <a:off x="324000" y="3328200"/>
            <a:ext cx="7054920" cy="228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r>
              <a:rPr b="1" lang="pt-BR" sz="1800" spc="-1" strike="noStrike">
                <a:solidFill>
                  <a:srgbClr val="b71c1c"/>
                </a:solidFill>
                <a:latin typeface="Calibri"/>
                <a:ea typeface="DejaVu Sans"/>
              </a:rPr>
              <a:t>»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GASMIG | Desafios:</a:t>
            </a:r>
            <a:r>
              <a:rPr b="0" lang="pt-BR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pt-BR" sz="18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Viabilizar Gasoduto de Transporte Bragança Paulista – Extrema para aumentar a participação no Sul do Estado.</a:t>
            </a:r>
            <a:endParaRPr b="0" lang="pt-BR" sz="1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Interiorização via redes isoladas, chegando ao Triângulo Mineiro e demais regiões economicamente relevantes.</a:t>
            </a:r>
            <a:endParaRPr b="0" lang="pt-BR" sz="1400" spc="-1" strike="noStrike">
              <a:latin typeface="Arial"/>
            </a:endParaRPr>
          </a:p>
          <a:p>
            <a:pPr lvl="1" marL="432000" indent="-216000">
              <a:lnSpc>
                <a:spcPct val="100000"/>
              </a:lnSpc>
              <a:spcAft>
                <a:spcPts val="1134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Aumentar a presença no mercado urbano com adensamento de regiões atendidas e expansão para novas cidades.</a:t>
            </a:r>
            <a:endParaRPr b="0" lang="pt-BR" sz="1400" spc="-1" strike="noStrike">
              <a:latin typeface="Arial"/>
            </a:endParaRPr>
          </a:p>
          <a:p>
            <a:pPr>
              <a:lnSpc>
                <a:spcPct val="115000"/>
              </a:lnSpc>
              <a:spcAft>
                <a:spcPts val="1134"/>
              </a:spcAft>
              <a:buNone/>
            </a:pPr>
            <a:endParaRPr b="0" lang="pt-BR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1e7f20-fe0a-487d-91a9-605ac1c64acf" xsi:nil="true"/>
    <lcf76f155ced4ddcb4097134ff3c332f xmlns="6f4338ef-addb-4c87-aefe-1895241b335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08D58FADB61F04EBBB4F355C06EFBED" ma:contentTypeVersion="19" ma:contentTypeDescription="Crie um novo documento." ma:contentTypeScope="" ma:versionID="7797dc5feb179b4da55a9ebddd321181">
  <xsd:schema xmlns:xsd="http://www.w3.org/2001/XMLSchema" xmlns:xs="http://www.w3.org/2001/XMLSchema" xmlns:p="http://schemas.microsoft.com/office/2006/metadata/properties" xmlns:ns2="6f4338ef-addb-4c87-aefe-1895241b335f" xmlns:ns3="b91e7f20-fe0a-487d-91a9-605ac1c64acf" targetNamespace="http://schemas.microsoft.com/office/2006/metadata/properties" ma:root="true" ma:fieldsID="90078f443198b6d5c0fd169535a443b9" ns2:_="" ns3:_="">
    <xsd:import namespace="6f4338ef-addb-4c87-aefe-1895241b335f"/>
    <xsd:import namespace="b91e7f20-fe0a-487d-91a9-605ac1c64a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338ef-addb-4c87-aefe-1895241b33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917d32f3-4fa4-4f5b-a8d0-62dbd3d265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1e7f20-fe0a-487d-91a9-605ac1c64ac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8708050-f001-4dcd-9fe1-c60e835c33fc}" ma:internalName="TaxCatchAll" ma:showField="CatchAllData" ma:web="b91e7f20-fe0a-487d-91a9-605ac1c64a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0C8C07-0FDC-4C4D-9A15-8A283EE1570C}">
  <ds:schemaRefs>
    <ds:schemaRef ds:uri="http://schemas.microsoft.com/office/2006/metadata/properties"/>
    <ds:schemaRef ds:uri="http://schemas.microsoft.com/office/infopath/2007/PartnerControls"/>
    <ds:schemaRef ds:uri="b91e7f20-fe0a-487d-91a9-605ac1c64acf"/>
    <ds:schemaRef ds:uri="6f4338ef-addb-4c87-aefe-1895241b335f"/>
  </ds:schemaRefs>
</ds:datastoreItem>
</file>

<file path=customXml/itemProps2.xml><?xml version="1.0" encoding="utf-8"?>
<ds:datastoreItem xmlns:ds="http://schemas.openxmlformats.org/officeDocument/2006/customXml" ds:itemID="{3E219C2A-0DE6-4F77-8EF2-DF1DC30567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4105D8-E0B5-442C-85B7-57D40AD784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4338ef-addb-4c87-aefe-1895241b335f"/>
    <ds:schemaRef ds:uri="b91e7f20-fe0a-487d-91a9-605ac1c64a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571c723-bccc-4128-bf74-1fb846ea85ca}" enabled="0" method="" siteId="{e571c723-bccc-4128-bf74-1fb846ea85c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Application>LibreOffice/7.3.6.2$Windows_X86_64 LibreOffice_project/c28ca90fd6e1a19e189fc16c05f8f8924961e12e</Application>
  <AppVersion>15.0000</AppVersion>
  <Words>176</Words>
  <Paragraphs>19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2025-10-07T17:51:04Z</dcterms:created>
  <dc:creator>FABIANO FERREIRA SANTOS</dc:creator>
  <dc:description/>
  <dc:language>pt-BR</dc:language>
  <cp:lastModifiedBy>FABIANO FERREIRA SANTOS</cp:lastModifiedBy>
  <dcterms:modified xsi:type="dcterms:W3CDTF">2025-10-20T19:42:22Z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0x010100B08D58FADB61F04EBBB4F355C06EFBED</vt:lpwstr>
  </property>
  <property fmtid="{D5CDD505-2E9C-101B-9397-08002B2CF9AE}" pid="3" name="PresentationFormat">
    <vt:lpwstr>Personalizar</vt:lpwstr>
  </property>
  <property fmtid="{D5CDD505-2E9C-101B-9397-08002B2CF9AE}" pid="4" name="Slides">
    <vt:i4>3</vt:i4>
  </property>
</Properties>
</file>