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59" r:id="rId7"/>
    <p:sldId id="262" r:id="rId8"/>
    <p:sldId id="264" r:id="rId9"/>
    <p:sldId id="266" r:id="rId10"/>
    <p:sldId id="263" r:id="rId11"/>
    <p:sldId id="267" r:id="rId12"/>
    <p:sldId id="268" r:id="rId13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787" y="96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AA7C6-77CB-4A3D-B28C-13507848F5B1}" type="datetimeFigureOut">
              <a:rPr lang="pt-BR" smtClean="0"/>
              <a:t>17/10/2025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8D8EC-333E-4AD7-B8D5-6BAFF18F93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39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8D8EC-333E-4AD7-B8D5-6BAFF18F934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816741-8679-43C4-A994-E2221E94B0E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9CDAE6-537D-4E79-AADD-00D94BFDB57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70F4E2-5E9F-43E8-A951-88D712B1176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F658F9-5D11-4D2C-B620-D62AE6B24AB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B147DF-28FD-4587-B6BD-49E0D6378A71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8D79E9-9766-429F-B590-26AAF6C2F59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8C68A4-0992-433D-B0D0-D3A70ADD18A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6DABD0-0D9A-453C-A691-5D14B63C821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23105-3240-4CE2-BCB0-4C267739213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6C66BDF-1ED5-468E-8E50-9BC4447BA98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EBCD4E-EDFF-4D5A-9852-60498AFEEA2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E556B6-E85C-41CF-B9B0-639E05681D5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496AF1-F4D3-42CA-8114-443E43BB9D75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hyperlink" Target="https://www.bibliotecadigital.mg.gov.b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;p15"/>
          <p:cNvSpPr/>
          <p:nvPr/>
        </p:nvSpPr>
        <p:spPr>
          <a:xfrm>
            <a:off x="503640" y="899640"/>
            <a:ext cx="7270560" cy="68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Google Shape;69;p 1"/>
          <p:cNvSpPr/>
          <p:nvPr/>
        </p:nvSpPr>
        <p:spPr>
          <a:xfrm>
            <a:off x="503640" y="1727641"/>
            <a:ext cx="6895322" cy="22037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1"/>
          <p:cNvSpPr txBox="1">
            <a:spLocks/>
          </p:cNvSpPr>
          <p:nvPr/>
        </p:nvSpPr>
        <p:spPr>
          <a:xfrm>
            <a:off x="432000" y="1431981"/>
            <a:ext cx="6632477" cy="378729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None/>
            </a:pPr>
            <a:r>
              <a:rPr lang="pt-BR" sz="1800" b="1" spc="-1" dirty="0">
                <a:solidFill>
                  <a:srgbClr val="B71C1C"/>
                </a:solidFill>
                <a:latin typeface="Calibri"/>
              </a:rPr>
              <a:t>» Ação 4248 </a:t>
            </a:r>
            <a:r>
              <a:rPr lang="pt-BR" sz="1800" spc="-1" dirty="0">
                <a:solidFill>
                  <a:srgbClr val="B71C1C"/>
                </a:solidFill>
                <a:latin typeface="Calibri"/>
              </a:rPr>
              <a:t>– Manutenção da Biblioteca Digital do Estado de Minas Gerais “Raymundo Nonato de Castro”</a:t>
            </a:r>
          </a:p>
          <a:p>
            <a:pPr marL="0" indent="0" algn="just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None/>
            </a:pPr>
            <a:endParaRPr lang="pt-BR" sz="2000" i="1" spc="-1" dirty="0">
              <a:solidFill>
                <a:srgbClr val="C9211E"/>
              </a:solidFill>
              <a:latin typeface="Calibri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334634"/>
              </p:ext>
            </p:extLst>
          </p:nvPr>
        </p:nvGraphicFramePr>
        <p:xfrm>
          <a:off x="663677" y="2323614"/>
          <a:ext cx="6400800" cy="154006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14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298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Produto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Meta física</a:t>
                      </a:r>
                    </a:p>
                    <a:p>
                      <a:pPr algn="ctr"/>
                      <a:r>
                        <a:rPr lang="pt-BR" sz="1400" dirty="0"/>
                        <a:t>Planejado</a:t>
                      </a:r>
                      <a:r>
                        <a:rPr lang="pt-BR" sz="1400" baseline="0" dirty="0"/>
                        <a:t> </a:t>
                      </a:r>
                      <a:r>
                        <a:rPr lang="pt-BR" sz="1400" dirty="0"/>
                        <a:t>2025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Meta física</a:t>
                      </a:r>
                    </a:p>
                    <a:p>
                      <a:pPr algn="ctr"/>
                      <a:r>
                        <a:rPr lang="pt-BR" sz="1400" dirty="0"/>
                        <a:t>Executado 2025 </a:t>
                      </a:r>
                      <a:r>
                        <a:rPr lang="pt-BR" sz="1050" dirty="0"/>
                        <a:t>(até</a:t>
                      </a:r>
                      <a:r>
                        <a:rPr lang="pt-BR" sz="1050" baseline="0" dirty="0"/>
                        <a:t> setembro)</a:t>
                      </a:r>
                      <a:endParaRPr lang="pt-BR" sz="105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Meta física</a:t>
                      </a:r>
                    </a:p>
                    <a:p>
                      <a:pPr algn="ctr"/>
                      <a:r>
                        <a:rPr lang="pt-BR" sz="1400" dirty="0"/>
                        <a:t>Planejado</a:t>
                      </a:r>
                      <a:r>
                        <a:rPr lang="pt-BR" sz="1400" baseline="0" dirty="0"/>
                        <a:t> </a:t>
                      </a:r>
                      <a:r>
                        <a:rPr lang="pt-BR" sz="1400" dirty="0"/>
                        <a:t>2026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85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strike="noStrike" spc="-1" dirty="0">
                          <a:latin typeface="Calibri"/>
                        </a:rPr>
                        <a:t>Ampliação e atualização do acervo disponibilizado na Biblioteca Digital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ysClr val="windowText" lastClr="000000"/>
                          </a:solidFill>
                        </a:rPr>
                        <a:t>150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ysClr val="windowText" lastClr="000000"/>
                          </a:solidFill>
                        </a:rPr>
                        <a:t>publicações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solidFill>
                            <a:sysClr val="windowText" lastClr="000000"/>
                          </a:solidFill>
                        </a:rPr>
                        <a:t>116 (77%)</a:t>
                      </a:r>
                    </a:p>
                    <a:p>
                      <a:pPr algn="ctr"/>
                      <a:r>
                        <a:rPr lang="pt-BR" sz="1400" dirty="0">
                          <a:solidFill>
                            <a:sysClr val="windowText" lastClr="000000"/>
                          </a:solidFill>
                        </a:rPr>
                        <a:t>publicações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150</a:t>
                      </a:r>
                    </a:p>
                    <a:p>
                      <a:pPr algn="ctr"/>
                      <a:r>
                        <a:rPr lang="pt-BR" sz="1400" dirty="0"/>
                        <a:t>publicações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919813" y="4294323"/>
            <a:ext cx="6062975" cy="919832"/>
            <a:chOff x="1222119" y="4307930"/>
            <a:chExt cx="6062975" cy="919832"/>
          </a:xfrm>
        </p:grpSpPr>
        <p:grpSp>
          <p:nvGrpSpPr>
            <p:cNvPr id="9" name="Grupo 8"/>
            <p:cNvGrpSpPr/>
            <p:nvPr/>
          </p:nvGrpSpPr>
          <p:grpSpPr>
            <a:xfrm>
              <a:off x="2778997" y="4387882"/>
              <a:ext cx="3377286" cy="770752"/>
              <a:chOff x="2778997" y="4387882"/>
              <a:chExt cx="3377286" cy="770752"/>
            </a:xfrm>
          </p:grpSpPr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2712" y="4399351"/>
                <a:ext cx="1358847" cy="293690"/>
              </a:xfrm>
              <a:prstGeom prst="rect">
                <a:avLst/>
              </a:prstGeom>
            </p:spPr>
          </p:pic>
          <p:pic>
            <p:nvPicPr>
              <p:cNvPr id="15" name="Imagem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93330" y="4693041"/>
                <a:ext cx="506428" cy="465593"/>
              </a:xfrm>
              <a:prstGeom prst="rect">
                <a:avLst/>
              </a:prstGeom>
            </p:spPr>
          </p:pic>
          <p:grpSp>
            <p:nvGrpSpPr>
              <p:cNvPr id="16" name="Grupo 15"/>
              <p:cNvGrpSpPr/>
              <p:nvPr/>
            </p:nvGrpSpPr>
            <p:grpSpPr>
              <a:xfrm>
                <a:off x="2778997" y="4387882"/>
                <a:ext cx="840012" cy="770752"/>
                <a:chOff x="395788" y="3523183"/>
                <a:chExt cx="1230942" cy="1228510"/>
              </a:xfrm>
            </p:grpSpPr>
            <p:pic>
              <p:nvPicPr>
                <p:cNvPr id="18" name="Imagem 1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49448">
                  <a:off x="507339" y="4148705"/>
                  <a:ext cx="578991" cy="578991"/>
                </a:xfrm>
                <a:prstGeom prst="rect">
                  <a:avLst/>
                </a:prstGeom>
              </p:spPr>
            </p:pic>
            <p:pic>
              <p:nvPicPr>
                <p:cNvPr id="19" name="Imagem 1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8572">
                  <a:off x="894432" y="3523183"/>
                  <a:ext cx="634702" cy="634702"/>
                </a:xfrm>
                <a:prstGeom prst="rect">
                  <a:avLst/>
                </a:prstGeom>
              </p:spPr>
            </p:pic>
            <p:pic>
              <p:nvPicPr>
                <p:cNvPr id="20" name="Imagem 1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8346" y="4183309"/>
                  <a:ext cx="568384" cy="568384"/>
                </a:xfrm>
                <a:prstGeom prst="rect">
                  <a:avLst/>
                </a:prstGeom>
              </p:spPr>
            </p:pic>
            <p:pic>
              <p:nvPicPr>
                <p:cNvPr id="21" name="Imagem 20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279614" flipV="1">
                  <a:off x="395788" y="3580586"/>
                  <a:ext cx="487451" cy="487451"/>
                </a:xfrm>
                <a:prstGeom prst="rect">
                  <a:avLst/>
                </a:prstGeom>
              </p:spPr>
            </p:pic>
          </p:grpSp>
          <p:sp>
            <p:nvSpPr>
              <p:cNvPr id="17" name="Seta para a direita 16"/>
              <p:cNvSpPr/>
              <p:nvPr/>
            </p:nvSpPr>
            <p:spPr>
              <a:xfrm>
                <a:off x="5741168" y="4663573"/>
                <a:ext cx="415115" cy="243009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" name="Seta para a direita 9"/>
            <p:cNvSpPr/>
            <p:nvPr/>
          </p:nvSpPr>
          <p:spPr>
            <a:xfrm>
              <a:off x="3833353" y="4646342"/>
              <a:ext cx="415115" cy="24300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Seta para a direita 10"/>
            <p:cNvSpPr/>
            <p:nvPr/>
          </p:nvSpPr>
          <p:spPr>
            <a:xfrm>
              <a:off x="2183285" y="4646341"/>
              <a:ext cx="415115" cy="24300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119" y="4411522"/>
              <a:ext cx="747112" cy="747112"/>
            </a:xfrm>
            <a:prstGeom prst="rect">
              <a:avLst/>
            </a:prstGeom>
          </p:spPr>
        </p:pic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5262" y="4307930"/>
              <a:ext cx="919832" cy="919832"/>
            </a:xfrm>
            <a:prstGeom prst="rect">
              <a:avLst/>
            </a:prstGeom>
          </p:spPr>
        </p:pic>
      </p:grpSp>
      <p:pic>
        <p:nvPicPr>
          <p:cNvPr id="2" name="Imagem 1">
            <a:extLst>
              <a:ext uri="{FF2B5EF4-FFF2-40B4-BE49-F238E27FC236}">
                <a16:creationId xmlns:a16="http://schemas.microsoft.com/office/drawing/2014/main" id="{CD2DE16F-78D6-D9B4-16A5-E67F1F981E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1718" y="69770"/>
            <a:ext cx="1362211" cy="13622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8403620-4128-FB73-B39E-69918BF3DB5B}"/>
              </a:ext>
            </a:extLst>
          </p:cNvPr>
          <p:cNvSpPr txBox="1"/>
          <p:nvPr/>
        </p:nvSpPr>
        <p:spPr>
          <a:xfrm>
            <a:off x="1603929" y="381191"/>
            <a:ext cx="5650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Programa 93</a:t>
            </a: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lang="pt-BR" sz="1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lvl="0">
              <a:defRPr/>
            </a:pPr>
            <a:r>
              <a:rPr lang="pt-BR" spc="-1" dirty="0">
                <a:latin typeface="Calibri"/>
              </a:rPr>
              <a:t>PROMOÇÃO E PRESERVAÇÃO DA MEMÓRIA TÉCNICO-CIENTÍFICA DO ESTADO DE MINAS GERAIS </a:t>
            </a: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6860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8;p15"/>
          <p:cNvSpPr/>
          <p:nvPr/>
        </p:nvSpPr>
        <p:spPr>
          <a:xfrm>
            <a:off x="503640" y="899640"/>
            <a:ext cx="7270560" cy="682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Google Shape;69;p 1"/>
          <p:cNvSpPr/>
          <p:nvPr/>
        </p:nvSpPr>
        <p:spPr>
          <a:xfrm>
            <a:off x="503640" y="1727641"/>
            <a:ext cx="6895322" cy="220379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1"/>
          <p:cNvSpPr txBox="1">
            <a:spLocks/>
          </p:cNvSpPr>
          <p:nvPr/>
        </p:nvSpPr>
        <p:spPr>
          <a:xfrm>
            <a:off x="432000" y="1431981"/>
            <a:ext cx="6632477" cy="378729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None/>
            </a:pPr>
            <a:r>
              <a:rPr lang="pt-BR" sz="1800" b="1" spc="-1" dirty="0">
                <a:solidFill>
                  <a:srgbClr val="B71C1C"/>
                </a:solidFill>
                <a:latin typeface="Calibri"/>
              </a:rPr>
              <a:t>» </a:t>
            </a:r>
            <a:r>
              <a:rPr lang="pt-BR" sz="1800" b="1" spc="-1" dirty="0">
                <a:solidFill>
                  <a:srgbClr val="C00000"/>
                </a:solidFill>
                <a:latin typeface="Calibri"/>
              </a:rPr>
              <a:t>Ação 4248 </a:t>
            </a:r>
            <a:r>
              <a:rPr lang="pt-BR" sz="1800" spc="-1" dirty="0">
                <a:solidFill>
                  <a:srgbClr val="C00000"/>
                </a:solidFill>
                <a:latin typeface="Calibri"/>
              </a:rPr>
              <a:t>– Manutenção da Biblioteca Digital do Estado de Minas Gerais “Raymundo Nonato de Castro”</a:t>
            </a:r>
          </a:p>
          <a:p>
            <a:pPr marL="0" indent="0" algn="just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Arial" panose="020B0604020202020204" pitchFamily="34" charset="0"/>
              <a:buNone/>
            </a:pPr>
            <a:endParaRPr lang="pt-BR" sz="2000" i="1" spc="-1" dirty="0">
              <a:solidFill>
                <a:srgbClr val="C9211E"/>
              </a:solidFill>
              <a:latin typeface="Calibri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768" y="1987477"/>
            <a:ext cx="2937114" cy="236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ixaDeTexto 22"/>
          <p:cNvSpPr txBox="1"/>
          <p:nvPr/>
        </p:nvSpPr>
        <p:spPr>
          <a:xfrm>
            <a:off x="410653" y="2261851"/>
            <a:ext cx="3547597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  <a:buSzPct val="45000"/>
            </a:pPr>
            <a:r>
              <a:rPr lang="pt-BR" sz="1600" b="1" spc="-1" dirty="0">
                <a:latin typeface="Calibri"/>
              </a:rPr>
              <a:t>PRINCIPAIS RESULTADOS EM 2025 </a:t>
            </a:r>
          </a:p>
          <a:p>
            <a:pPr algn="just">
              <a:buClr>
                <a:srgbClr val="000000"/>
              </a:buClr>
              <a:buSzPct val="45000"/>
            </a:pPr>
            <a:r>
              <a:rPr lang="pt-BR" sz="1600" b="1" spc="-1" dirty="0">
                <a:latin typeface="Calibri"/>
              </a:rPr>
              <a:t>(até setembro):</a:t>
            </a:r>
          </a:p>
          <a:p>
            <a:pPr algn="just">
              <a:buClr>
                <a:srgbClr val="000000"/>
              </a:buClr>
              <a:buSzPct val="45000"/>
            </a:pPr>
            <a:endParaRPr lang="pt-BR" sz="1600" b="1" spc="-1" dirty="0">
              <a:latin typeface="Calibri"/>
            </a:endParaRPr>
          </a:p>
          <a:p>
            <a:pPr marL="285750" indent="-285750" algn="just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pt-BR" sz="1400" spc="-1" dirty="0">
                <a:latin typeface="Calibri"/>
              </a:rPr>
              <a:t>Inserção de </a:t>
            </a:r>
            <a:r>
              <a:rPr lang="pt-BR" sz="1400" b="1" spc="-1" dirty="0">
                <a:latin typeface="Calibri"/>
              </a:rPr>
              <a:t>116 obras/publicações técnico-científicas</a:t>
            </a:r>
            <a:r>
              <a:rPr lang="pt-BR" sz="1400" spc="-1" dirty="0">
                <a:latin typeface="Calibri"/>
              </a:rPr>
              <a:t> na Biblioteca Digital do Estado de Minas Gerais, montante que soma-se ao acervo de </a:t>
            </a:r>
            <a:r>
              <a:rPr lang="pt-BR" sz="1400" b="1" spc="-1" dirty="0">
                <a:latin typeface="Calibri"/>
              </a:rPr>
              <a:t>10.000 publicações</a:t>
            </a:r>
            <a:r>
              <a:rPr lang="pt-BR" sz="1400" spc="-1" dirty="0">
                <a:latin typeface="Calibri"/>
              </a:rPr>
              <a:t> já disponibilizadas e acessíveis livremente por toda a sociedade.</a:t>
            </a:r>
          </a:p>
          <a:p>
            <a:pPr marL="285750" indent="-285750" algn="just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pt-BR" sz="1400" spc="-1" dirty="0">
                <a:latin typeface="Calibri"/>
              </a:rPr>
              <a:t>Aproximadamente </a:t>
            </a:r>
            <a:r>
              <a:rPr lang="pt-BR" sz="1400" b="1" spc="-1" dirty="0">
                <a:latin typeface="Calibri"/>
              </a:rPr>
              <a:t>60 mil acessos </a:t>
            </a:r>
            <a:r>
              <a:rPr lang="pt-BR" sz="1400" spc="-1" dirty="0">
                <a:latin typeface="Calibri"/>
              </a:rPr>
              <a:t>à página da Biblioteca Digital do Estado de Minas Gerais.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10799" y="4430949"/>
            <a:ext cx="2808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hlinkClick r:id="rId4"/>
              </a:rPr>
              <a:t>https://www.bibliotecadigital.mg.gov.br/</a:t>
            </a:r>
            <a:r>
              <a:rPr lang="pt-BR" sz="1200" dirty="0"/>
              <a:t> </a:t>
            </a:r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68" y="4725226"/>
            <a:ext cx="346669" cy="47054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C10479C-F561-477D-EB16-A88D224CD5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18" y="69770"/>
            <a:ext cx="1362211" cy="136221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D75B56F-0906-0224-A59D-71569CF87FA9}"/>
              </a:ext>
            </a:extLst>
          </p:cNvPr>
          <p:cNvSpPr txBox="1"/>
          <p:nvPr/>
        </p:nvSpPr>
        <p:spPr>
          <a:xfrm>
            <a:off x="1603929" y="381191"/>
            <a:ext cx="5650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Programa 93</a:t>
            </a: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lang="pt-BR" sz="1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lvl="0">
              <a:defRPr/>
            </a:pPr>
            <a:r>
              <a:rPr lang="pt-BR" spc="-1" dirty="0">
                <a:latin typeface="Calibri"/>
              </a:rPr>
              <a:t>PROMOÇÃO E PRESERVAÇÃO DA MEMÓRIA TÉCNICO-CIENTÍFICA DO ESTADO DE MINAS GERAIS </a:t>
            </a: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25B3759-9985-D014-B4FE-83586EEF9C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281" y="4649763"/>
            <a:ext cx="1010088" cy="101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7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1338942"/>
            <a:ext cx="7055280" cy="41837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16000" lvl="1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</a:pPr>
            <a:r>
              <a:rPr lang="pt-BR" sz="2000" b="1" spc="-1" dirty="0">
                <a:solidFill>
                  <a:srgbClr val="B71C1C"/>
                </a:solidFill>
                <a:latin typeface="Calibri"/>
              </a:rPr>
              <a:t>» </a:t>
            </a: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Assessoramento em Políticas Públicas (4249): </a:t>
            </a: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9 assessorias planejadas para 2025; manutenção para 2026;</a:t>
            </a: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endParaRPr kumimoji="0" lang="pt-BR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216000" lvl="1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</a:pPr>
            <a:r>
              <a:rPr lang="pt-BR" sz="2000" b="1" spc="-1" dirty="0">
                <a:solidFill>
                  <a:srgbClr val="B71C1C"/>
                </a:solidFill>
                <a:latin typeface="Calibri"/>
              </a:rPr>
              <a:t>» </a:t>
            </a: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Fomento à Avaliação de Políticas Públicas (4250): </a:t>
            </a: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7 avaliações (9 entregues) em 2025; 19 previstas para 2026;</a:t>
            </a:r>
          </a:p>
          <a:p>
            <a:pPr marL="432000" marR="0" lvl="1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pt-BR" sz="2000" b="1" i="0" u="none" strike="noStrike" kern="1200" cap="none" spc="-1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  <a:p>
            <a:pPr marL="216000" lvl="1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</a:pPr>
            <a:r>
              <a:rPr lang="pt-BR" sz="2000" b="1" spc="-1" dirty="0">
                <a:solidFill>
                  <a:srgbClr val="B71C1C"/>
                </a:solidFill>
                <a:latin typeface="Calibri"/>
              </a:rPr>
              <a:t>» </a:t>
            </a:r>
            <a:r>
              <a:rPr kumimoji="0" lang="pt-BR" sz="20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Pesquisas em Políticas Públicas (4251): </a:t>
            </a: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pt-BR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3 pesquisas planejadas para 2025; manutenção para 2026.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18" y="69770"/>
            <a:ext cx="1362211" cy="136221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3422B22-6593-1978-66E8-8592B5BA9AD6}"/>
              </a:ext>
            </a:extLst>
          </p:cNvPr>
          <p:cNvSpPr txBox="1"/>
          <p:nvPr/>
        </p:nvSpPr>
        <p:spPr>
          <a:xfrm>
            <a:off x="1603929" y="381191"/>
            <a:ext cx="5041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Programa 95</a:t>
            </a: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lang="pt-BR" sz="1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ASSESSORIA E PESQUISA EM POLÍTICAS PÚBLICAS:</a:t>
            </a:r>
          </a:p>
        </p:txBody>
      </p:sp>
    </p:spTree>
    <p:extLst>
      <p:ext uri="{BB962C8B-B14F-4D97-AF65-F5344CB8AC3E}">
        <p14:creationId xmlns:p14="http://schemas.microsoft.com/office/powerpoint/2010/main" val="2407305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1428750"/>
            <a:ext cx="7055280" cy="39778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B71C1C"/>
                </a:solidFill>
                <a:effectLst/>
                <a:uLnTx/>
                <a:uFillTx/>
                <a:latin typeface="Calibri"/>
                <a:ea typeface="DejaVu Sans"/>
              </a:rPr>
              <a:t>»</a:t>
            </a: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 </a:t>
            </a: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Ação 4250 </a:t>
            </a:r>
            <a:r>
              <a:rPr kumimoji="0" lang="pt-BR" sz="180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- FOMENTO À AVALIAÇÃO DE POLÍTICAS PÚBLICAS </a:t>
            </a: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Até o ciclo 2024/25, foram realizadas 24 ações de monitoramento e avaliação (7 avaliações realizadas no ciclo 23-24), sendo, no total, 19 avaliações e 5 assessoramentos, desde 2022;</a:t>
            </a: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Aumento exponencial para </a:t>
            </a: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26 avaliações no ciclo 2025-26</a:t>
            </a: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, filtradas a partir da lista inicial de 80 projetos estratégicos do Estado;</a:t>
            </a: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Previsão de um quantitativo menor de entregas para o próximo ciclo de avaliações, considerando também a transição de Governo.</a:t>
            </a: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Sancionada em 30/7 a Lei 25.405/2025.</a:t>
            </a: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endParaRPr kumimoji="0" lang="pt-BR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sym typeface="Wingdings" panose="05000000000000000000" pitchFamily="2" charset="2"/>
            </a:endParaRP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endParaRPr kumimoji="0" lang="pt-BR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sym typeface="Wingdings" panose="05000000000000000000" pitchFamily="2" charset="2"/>
            </a:endParaRPr>
          </a:p>
          <a:p>
            <a:pPr marL="2160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sym typeface="Wingdings" panose="05000000000000000000" pitchFamily="2" charset="2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3"/>
          <a:srcRect l="31220" t="24612" r="64723" b="69153"/>
          <a:stretch/>
        </p:blipFill>
        <p:spPr bwMode="auto">
          <a:xfrm>
            <a:off x="6325680" y="61059"/>
            <a:ext cx="869726" cy="669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/>
          <p:cNvPicPr/>
          <p:nvPr/>
        </p:nvPicPr>
        <p:blipFill rotWithShape="1">
          <a:blip r:embed="rId4"/>
          <a:srcRect l="14464" t="15751" r="16393" b="-416"/>
          <a:stretch/>
        </p:blipFill>
        <p:spPr bwMode="auto">
          <a:xfrm>
            <a:off x="6017303" y="4350749"/>
            <a:ext cx="1863954" cy="11791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686" y="928598"/>
            <a:ext cx="877465" cy="13011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9C8A279-8C33-F25E-4AEF-7C1E6F81D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18" y="69770"/>
            <a:ext cx="1362211" cy="136221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5C3B5B0-04C8-F527-A190-3A3845BDDB88}"/>
              </a:ext>
            </a:extLst>
          </p:cNvPr>
          <p:cNvSpPr txBox="1"/>
          <p:nvPr/>
        </p:nvSpPr>
        <p:spPr>
          <a:xfrm>
            <a:off x="1603929" y="381191"/>
            <a:ext cx="5041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Programa 95</a:t>
            </a: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lang="pt-BR" sz="1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ASSESSORIA E PESQUISA EM POLÍTICAS PÚBLICAS:</a:t>
            </a:r>
          </a:p>
        </p:txBody>
      </p:sp>
    </p:spTree>
    <p:extLst>
      <p:ext uri="{BB962C8B-B14F-4D97-AF65-F5344CB8AC3E}">
        <p14:creationId xmlns:p14="http://schemas.microsoft.com/office/powerpoint/2010/main" val="137490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1338943"/>
            <a:ext cx="6248250" cy="37120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B71C1C"/>
                </a:solidFill>
                <a:effectLst/>
                <a:uLnTx/>
                <a:uFillTx/>
                <a:latin typeface="Calibri"/>
                <a:ea typeface="DejaVu Sans"/>
              </a:rPr>
              <a:t>»</a:t>
            </a: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 </a:t>
            </a: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Ação (4251) </a:t>
            </a:r>
            <a:r>
              <a:rPr kumimoji="0" lang="pt-BR" sz="180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- PESQUISAS EM POLÍTICAS PÚBLICAS</a:t>
            </a: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endParaRPr kumimoji="0" lang="pt-BR" sz="16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sym typeface="Wingdings" panose="05000000000000000000" pitchFamily="2" charset="2"/>
            </a:endParaRP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Lançamentos da Coleção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Mineiriana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realizados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2025)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;</a:t>
            </a: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TCT FJP/MPMG - Pesquisas sobre Letalidade Policial;</a:t>
            </a: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Parceria CNPq/Escola de Arquitetura UFMG: Planos de Ação Climática para municípios de pequeno porte.</a:t>
            </a:r>
            <a:endParaRPr kumimoji="0" lang="pt-BR" sz="16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5017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è"/>
              <a:tabLst/>
              <a:defRPr/>
            </a:pPr>
            <a:endParaRPr kumimoji="0" lang="pt-BR" sz="16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375" y="897820"/>
            <a:ext cx="1261752" cy="1793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375" y="2895170"/>
            <a:ext cx="1255773" cy="1793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35B24A0-65D8-46AA-FDF3-E8E8FE6FA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18" y="69770"/>
            <a:ext cx="1362211" cy="136221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E7646FE-C6C8-026B-1A7C-1E24899F6DF0}"/>
              </a:ext>
            </a:extLst>
          </p:cNvPr>
          <p:cNvSpPr txBox="1"/>
          <p:nvPr/>
        </p:nvSpPr>
        <p:spPr>
          <a:xfrm>
            <a:off x="1603929" y="381191"/>
            <a:ext cx="5041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Programa 95</a:t>
            </a: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lang="pt-BR" sz="1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ASSESSORIA E PESQUISA EM POLÍTICAS PÚBLICAS:</a:t>
            </a:r>
          </a:p>
        </p:txBody>
      </p:sp>
    </p:spTree>
    <p:extLst>
      <p:ext uri="{BB962C8B-B14F-4D97-AF65-F5344CB8AC3E}">
        <p14:creationId xmlns:p14="http://schemas.microsoft.com/office/powerpoint/2010/main" val="339045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3999" y="1338942"/>
            <a:ext cx="7244293" cy="39504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B71C1C"/>
                </a:solidFill>
                <a:effectLst/>
                <a:uLnTx/>
                <a:uFillTx/>
                <a:latin typeface="Calibri"/>
                <a:ea typeface="DejaVu Sans"/>
              </a:rPr>
              <a:t>»</a:t>
            </a: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 </a:t>
            </a: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Ação (4249) </a:t>
            </a:r>
            <a:r>
              <a:rPr kumimoji="0" lang="pt-BR" sz="1800" i="0" u="none" strike="noStrike" kern="1200" cap="none" spc="-1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- ASSESSORAMENTO EM POLÍTICAS PÚBLICAS </a:t>
            </a:r>
          </a:p>
          <a:p>
            <a:pPr marL="2160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Tx/>
              <a:buNone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 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Consultorias realizadas em 2025:</a:t>
            </a:r>
          </a:p>
          <a:p>
            <a:pPr marL="432000" marR="0" lvl="1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Planos Diretores municipais: 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Baependi, São Gotardo, outros em negociação;</a:t>
            </a:r>
          </a:p>
          <a:p>
            <a:pPr marL="432000" marR="0" lvl="1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Planejamento estratégico: 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FCS, FAPEMIG, Defensoria Pública SP;</a:t>
            </a:r>
          </a:p>
          <a:p>
            <a:pPr marL="432000" marR="0" lvl="1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pt-BR" sz="1600" b="1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PCCVs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: 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Sabará, São Lourenço, Cruzília, Câmara de Varginha, </a:t>
            </a:r>
            <a:r>
              <a:rPr kumimoji="0" lang="pt-BR" sz="1600" b="0" i="0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Hemominas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;</a:t>
            </a:r>
          </a:p>
          <a:p>
            <a:pPr marL="432000" marR="0" lvl="1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432000" marR="0" lvl="1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Revisão do Diagnóstico do 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Plano Estadual Decenal de Educação de Minas Gerais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;</a:t>
            </a:r>
          </a:p>
          <a:p>
            <a:pPr marL="432000" marR="0" lvl="1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12" descr="Em Coronel Xavier Chaves e em outras 16 cidades de Minas, 1 voto é  suficiente para eleger o prefeito - Prados On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09" b="25759"/>
          <a:stretch/>
        </p:blipFill>
        <p:spPr bwMode="auto">
          <a:xfrm>
            <a:off x="7379280" y="2394410"/>
            <a:ext cx="1681531" cy="938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Saiba mais sobre Lima Duarte e o Autódromo Potenza – Copa Tru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7" r="16585"/>
          <a:stretch/>
        </p:blipFill>
        <p:spPr bwMode="auto">
          <a:xfrm>
            <a:off x="6645375" y="1027522"/>
            <a:ext cx="1678041" cy="938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413" y="3704163"/>
            <a:ext cx="1624958" cy="9388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27C935C-A588-B1DF-AA2B-29ADC5E74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18" y="69770"/>
            <a:ext cx="1362211" cy="136221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B7A92A1-8DFD-6413-3244-86141AEFA7D9}"/>
              </a:ext>
            </a:extLst>
          </p:cNvPr>
          <p:cNvSpPr txBox="1"/>
          <p:nvPr/>
        </p:nvSpPr>
        <p:spPr>
          <a:xfrm>
            <a:off x="1603929" y="381191"/>
            <a:ext cx="5041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Programa 95</a:t>
            </a: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lang="pt-BR" sz="1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ASSESSORIA E PESQUISA EM POLÍTICAS PÚBLICAS:</a:t>
            </a:r>
          </a:p>
        </p:txBody>
      </p:sp>
    </p:spTree>
    <p:extLst>
      <p:ext uri="{BB962C8B-B14F-4D97-AF65-F5344CB8AC3E}">
        <p14:creationId xmlns:p14="http://schemas.microsoft.com/office/powerpoint/2010/main" val="96065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3999" y="1322614"/>
            <a:ext cx="7660671" cy="38952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16000" lvl="1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</a:pPr>
            <a:r>
              <a:rPr lang="pt-BR" sz="1600" b="1" spc="-1" dirty="0">
                <a:solidFill>
                  <a:srgbClr val="B71C1C"/>
                </a:solidFill>
                <a:latin typeface="Calibri"/>
              </a:rPr>
              <a:t>»</a:t>
            </a:r>
            <a:r>
              <a:rPr lang="pt-BR" sz="16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C9211E"/>
                </a:solidFill>
                <a:effectLst/>
                <a:uLnTx/>
                <a:uFillTx/>
                <a:latin typeface="Calibri"/>
                <a:ea typeface="DejaVu Sans"/>
              </a:rPr>
              <a:t>Principais entregas por programa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889200" marR="0" lvl="2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Emissão de 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C9211E"/>
                </a:solidFill>
                <a:effectLst/>
                <a:uLnTx/>
                <a:uFillTx/>
                <a:latin typeface="Calibri"/>
                <a:ea typeface="DejaVu Sans"/>
              </a:rPr>
              <a:t>557 certidões de pertencimento municipal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e criação de 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C9211E"/>
                </a:solidFill>
                <a:effectLst/>
                <a:uLnTx/>
                <a:uFillTx/>
                <a:latin typeface="Calibri"/>
                <a:ea typeface="DejaVu Sans"/>
              </a:rPr>
              <a:t>6 novos distritos 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até setembro de 2025.</a:t>
            </a:r>
          </a:p>
          <a:p>
            <a:pPr marL="889200" marR="0" lvl="2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Lançamento da 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C9211E"/>
                </a:solidFill>
                <a:effectLst/>
                <a:uLnTx/>
                <a:uFillTx/>
                <a:latin typeface="Calibri"/>
                <a:ea typeface="DejaVu Sans"/>
              </a:rPr>
              <a:t>Plataforma FJP Dados 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em set/2025 e conclusão do 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C9211E"/>
                </a:solidFill>
                <a:effectLst/>
                <a:uLnTx/>
                <a:uFillTx/>
                <a:latin typeface="Calibri"/>
                <a:ea typeface="DejaVu Sans"/>
              </a:rPr>
              <a:t>novo site do IMRS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com previsão de lançamento em dez/2025.</a:t>
            </a:r>
          </a:p>
          <a:p>
            <a:pPr marL="889200" marR="0" lvl="2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C9211E"/>
                </a:solidFill>
                <a:effectLst/>
                <a:uLnTx/>
                <a:uFillTx/>
                <a:latin typeface="Calibri"/>
                <a:ea typeface="DejaVu Sans"/>
              </a:rPr>
              <a:t>102 publicações realizadas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incluindo:</a:t>
            </a:r>
          </a:p>
          <a:p>
            <a:pPr marL="1416150" marR="0" lvl="3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Relatório Déficit Habitacional e Inadequação Domiciliar no Brasil em 2023.</a:t>
            </a:r>
          </a:p>
          <a:p>
            <a:pPr marL="1416150" marR="0" lvl="3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Relatórios trimestrais e anual do PIB de Minas Gerais, incluindo cálculo do PIB do agronegócio.</a:t>
            </a:r>
          </a:p>
          <a:p>
            <a:pPr marL="1416150" marR="0" lvl="3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Matriz Insumo-Produto inter-regional.</a:t>
            </a:r>
          </a:p>
          <a:p>
            <a:pPr marL="1416150" marR="0" lvl="3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Informativos sobre mercado de trabalho, saneamento e outros temas.</a:t>
            </a:r>
          </a:p>
          <a:p>
            <a:pPr marL="432000" marR="0" lvl="1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endParaRPr kumimoji="0" lang="pt-BR" sz="1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5383FC-318E-D58D-AA96-D1E141B49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18" y="69770"/>
            <a:ext cx="1362211" cy="136221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8CEAE4F-FAD5-D53A-D4A5-869D9DAAEC63}"/>
              </a:ext>
            </a:extLst>
          </p:cNvPr>
          <p:cNvSpPr txBox="1"/>
          <p:nvPr/>
        </p:nvSpPr>
        <p:spPr>
          <a:xfrm>
            <a:off x="1603929" y="381191"/>
            <a:ext cx="5041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Programa 96</a:t>
            </a: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lang="pt-BR" sz="1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PRODUÇÃO DE ESTATÍSTICA E INFORMAÇÕES:</a:t>
            </a:r>
          </a:p>
        </p:txBody>
      </p:sp>
    </p:spTree>
    <p:extLst>
      <p:ext uri="{BB962C8B-B14F-4D97-AF65-F5344CB8AC3E}">
        <p14:creationId xmlns:p14="http://schemas.microsoft.com/office/powerpoint/2010/main" val="272086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1436914"/>
            <a:ext cx="7055280" cy="37809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marL="216000" lvl="1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</a:pPr>
            <a:r>
              <a:rPr lang="pt-BR" sz="1600" b="1" spc="-1" dirty="0">
                <a:solidFill>
                  <a:srgbClr val="B71C1C"/>
                </a:solidFill>
                <a:latin typeface="Calibri"/>
              </a:rPr>
              <a:t>»</a:t>
            </a:r>
            <a:r>
              <a:rPr lang="pt-BR" sz="16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Indicação das </a:t>
            </a:r>
            <a:r>
              <a:rPr kumimoji="0" lang="pt-BR" sz="1600" b="1" i="0" u="none" strike="noStrike" kern="1200" cap="none" spc="-1" normalizeH="0" baseline="0" noProof="0" dirty="0">
                <a:ln>
                  <a:noFill/>
                </a:ln>
                <a:solidFill>
                  <a:srgbClr val="C9211E"/>
                </a:solidFill>
                <a:effectLst/>
                <a:uLnTx/>
                <a:uFillTx/>
                <a:latin typeface="Calibri"/>
                <a:ea typeface="DejaVu Sans"/>
              </a:rPr>
              <a:t>alterações propostas para 2026</a:t>
            </a: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.</a:t>
            </a:r>
          </a:p>
          <a:p>
            <a:pPr marL="889200" marR="0" lvl="2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Aumento da meta e emissões de Certidão de Pertencimento Municipal na ação 4254 (Manutenção da divisão territorial, construção de mapeamento de minas gerais e gestão da IEDE): de 380 para 650.</a:t>
            </a:r>
          </a:p>
          <a:p>
            <a:pPr marL="889200" marR="0" lvl="2" indent="-216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pt-BR" sz="1600" b="0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Adequação da descrição da ação 4257 - Transformação Digital: devido ao lançamento das plataformas FJP Dados e IMRS em 2025, descrição da ação foi editada para 2026, prevendo a manutenção da plataforma e eventuais aprimoramentos, a partir da experiência dos usuários.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68538B3-C025-94FA-0F91-C9A6DB754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18" y="69770"/>
            <a:ext cx="1362211" cy="136221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830AEE6-43E0-4D34-A235-283E2AC18716}"/>
              </a:ext>
            </a:extLst>
          </p:cNvPr>
          <p:cNvSpPr txBox="1"/>
          <p:nvPr/>
        </p:nvSpPr>
        <p:spPr>
          <a:xfrm>
            <a:off x="1603929" y="381191"/>
            <a:ext cx="5041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Programa 96</a:t>
            </a:r>
            <a:r>
              <a:rPr kumimoji="0" lang="pt-BR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lang="pt-BR" sz="1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R="0" lvl="0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PRODUÇÃO DE ESTATÍSTICA E INFORMAÇÕES:</a:t>
            </a:r>
          </a:p>
        </p:txBody>
      </p:sp>
    </p:spTree>
    <p:extLst>
      <p:ext uri="{BB962C8B-B14F-4D97-AF65-F5344CB8AC3E}">
        <p14:creationId xmlns:p14="http://schemas.microsoft.com/office/powerpoint/2010/main" val="30408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1e7f20-fe0a-487d-91a9-605ac1c64acf" xsi:nil="true"/>
    <lcf76f155ced4ddcb4097134ff3c332f xmlns="6f4338ef-addb-4c87-aefe-1895241b335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8D58FADB61F04EBBB4F355C06EFBED" ma:contentTypeVersion="19" ma:contentTypeDescription="Crie um novo documento." ma:contentTypeScope="" ma:versionID="7797dc5feb179b4da55a9ebddd321181">
  <xsd:schema xmlns:xsd="http://www.w3.org/2001/XMLSchema" xmlns:xs="http://www.w3.org/2001/XMLSchema" xmlns:p="http://schemas.microsoft.com/office/2006/metadata/properties" xmlns:ns2="6f4338ef-addb-4c87-aefe-1895241b335f" xmlns:ns3="b91e7f20-fe0a-487d-91a9-605ac1c64acf" targetNamespace="http://schemas.microsoft.com/office/2006/metadata/properties" ma:root="true" ma:fieldsID="90078f443198b6d5c0fd169535a443b9" ns2:_="" ns3:_="">
    <xsd:import namespace="6f4338ef-addb-4c87-aefe-1895241b335f"/>
    <xsd:import namespace="b91e7f20-fe0a-487d-91a9-605ac1c6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338ef-addb-4c87-aefe-1895241b3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e7f20-fe0a-487d-91a9-605ac1c6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8708050-f001-4dcd-9fe1-c60e835c33fc}" ma:internalName="TaxCatchAll" ma:showField="CatchAllData" ma:web="b91e7f20-fe0a-487d-91a9-605ac1c6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C8C07-0FDC-4C4D-9A15-8A283EE1570C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91e7f20-fe0a-487d-91a9-605ac1c64acf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6f4338ef-addb-4c87-aefe-1895241b335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4105D8-E0B5-442C-85B7-57D40AD78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338ef-addb-4c87-aefe-1895241b335f"/>
    <ds:schemaRef ds:uri="b91e7f20-fe0a-487d-91a9-605ac1c64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219C2A-0DE6-4F77-8EF2-DF1DC30567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693</Words>
  <Application>Microsoft Office PowerPoint</Application>
  <PresentationFormat>Personalizar</PresentationFormat>
  <Paragraphs>80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Roger</dc:creator>
  <dc:description/>
  <cp:lastModifiedBy>Alexandre Gurgel</cp:lastModifiedBy>
  <cp:revision>17</cp:revision>
  <dcterms:created xsi:type="dcterms:W3CDTF">2025-10-07T17:51:04Z</dcterms:created>
  <dcterms:modified xsi:type="dcterms:W3CDTF">2025-10-17T19:43:28Z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0x010100B08D58FADB61F04EBBB4F355C06EFBED</vt:lpwstr>
  </property>
</Properties>
</file>