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9" r:id="rId9"/>
    <p:sldId id="268" r:id="rId10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944" y="-852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816741-8679-43C4-A994-E2221E94B0E4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19CDAE6-537D-4E79-AADD-00D94BFDB571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70F4E2-5E9F-43E8-A951-88D712B1176F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5F658F9-5D11-4D2C-B620-D62AE6B24AB6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5B147DF-28FD-4587-B6BD-49E0D6378A71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68D79E9-9766-429F-B590-26AAF6C2F595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A8C68A4-0992-433D-B0D0-D3A70ADD18AC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6DABD0-0D9A-453C-A691-5D14B63C821B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E23105-3240-4CE2-BCB0-4C2677392139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6C66BDF-1ED5-468E-8E50-9BC4447BA986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EBCD4E-EDFF-4D5A-9852-60498AFEEA20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E556B6-E85C-41CF-B9B0-639E05681D5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28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496AF1-F4D3-42CA-8114-443E43BB9D75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pt-BR" sz="1400" b="0" strike="noStrike" spc="-1">
                <a:latin typeface="Times New Roman"/>
              </a:defRPr>
            </a:lvl1pPr>
          </a:lstStyle>
          <a:p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642146" y="396000"/>
            <a:ext cx="7350494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Fundação Ezequiel Dias</a:t>
            </a: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1800" b="0" strike="noStrike" spc="-1" dirty="0">
              <a:latin typeface="Arial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42146" y="1922940"/>
            <a:ext cx="7016828" cy="2335964"/>
            <a:chOff x="1495340" y="2159685"/>
            <a:chExt cx="9142210" cy="2827849"/>
          </a:xfrm>
        </p:grpSpPr>
        <p:pic>
          <p:nvPicPr>
            <p:cNvPr id="5" name="Imagem 5" descr="Uma imagem contendo no interior, mesa, comida, prato&#10;&#10;Descrição gerada automaticamente">
              <a:extLst>
                <a:ext uri="{FF2B5EF4-FFF2-40B4-BE49-F238E27FC236}">
                  <a16:creationId xmlns:a16="http://schemas.microsoft.com/office/drawing/2014/main" xmlns="" id="{70FC504D-68BD-19B4-712C-D95BFBC7D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4144" y="2159685"/>
              <a:ext cx="2202101" cy="2192400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</p:pic>
        <p:sp>
          <p:nvSpPr>
            <p:cNvPr id="6" name="Google Shape;479;g1bf0a0dcef8_8_0">
              <a:extLst>
                <a:ext uri="{FF2B5EF4-FFF2-40B4-BE49-F238E27FC236}">
                  <a16:creationId xmlns:a16="http://schemas.microsoft.com/office/drawing/2014/main" xmlns="" id="{E235E8EA-E23D-0346-7862-09BDCEA06F9F}"/>
                </a:ext>
              </a:extLst>
            </p:cNvPr>
            <p:cNvSpPr txBox="1"/>
            <p:nvPr/>
          </p:nvSpPr>
          <p:spPr>
            <a:xfrm>
              <a:off x="4648207" y="4475321"/>
              <a:ext cx="2611857" cy="512213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algn="ctr">
                <a:lnSpc>
                  <a:spcPct val="106000"/>
                </a:lnSpc>
              </a:pPr>
              <a:r>
                <a:rPr lang="pt-BR" sz="2000" b="1" dirty="0" smtClean="0">
                  <a:solidFill>
                    <a:schemeClr val="bg2">
                      <a:lumMod val="50000"/>
                    </a:schemeClr>
                  </a:solidFill>
                  <a:latin typeface="Calibri"/>
                  <a:cs typeface="Calibri"/>
                </a:rPr>
                <a:t>VIGILÂNCIA</a:t>
              </a:r>
              <a:endParaRPr lang="pt-BR" sz="2000" dirty="0"/>
            </a:p>
            <a:p>
              <a:pPr marL="92075" lvl="1" algn="just">
                <a:lnSpc>
                  <a:spcPct val="106000"/>
                </a:lnSpc>
                <a:spcAft>
                  <a:spcPts val="800"/>
                </a:spcAft>
              </a:pPr>
              <a:endParaRPr lang="pt-BR" sz="25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7" name="Imagem 10" descr="Uma imagem contendo microscópio, objeto, mesa, mulher&#10;&#10;Descrição gerada automaticamente">
              <a:extLst>
                <a:ext uri="{FF2B5EF4-FFF2-40B4-BE49-F238E27FC236}">
                  <a16:creationId xmlns:a16="http://schemas.microsoft.com/office/drawing/2014/main" xmlns="" id="{98D11D26-1595-9E16-D81A-47B6C4363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2302" y="2161335"/>
              <a:ext cx="2200275" cy="2190750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</p:pic>
        <p:sp>
          <p:nvSpPr>
            <p:cNvPr id="8" name="Google Shape;479;g1bf0a0dcef8_8_0">
              <a:extLst>
                <a:ext uri="{FF2B5EF4-FFF2-40B4-BE49-F238E27FC236}">
                  <a16:creationId xmlns:a16="http://schemas.microsoft.com/office/drawing/2014/main" xmlns="" id="{2DEF8243-7547-E3CC-A445-B8A5417B1052}"/>
                </a:ext>
              </a:extLst>
            </p:cNvPr>
            <p:cNvSpPr txBox="1"/>
            <p:nvPr/>
          </p:nvSpPr>
          <p:spPr>
            <a:xfrm>
              <a:off x="1495340" y="4475321"/>
              <a:ext cx="2199600" cy="512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algn="ctr">
                <a:lnSpc>
                  <a:spcPct val="106000"/>
                </a:lnSpc>
              </a:pPr>
              <a:r>
                <a:rPr lang="pt-BR" sz="2000" b="1" dirty="0">
                  <a:solidFill>
                    <a:schemeClr val="bg2">
                      <a:lumMod val="50000"/>
                    </a:schemeClr>
                  </a:solidFill>
                  <a:latin typeface="Calibri"/>
                  <a:cs typeface="Calibri"/>
                </a:rPr>
                <a:t>PESQUISA</a:t>
              </a:r>
              <a:endParaRPr lang="pt-BR" sz="2500" b="1" dirty="0">
                <a:solidFill>
                  <a:schemeClr val="bg2">
                    <a:lumMod val="50000"/>
                  </a:schemeClr>
                </a:solidFill>
                <a:cs typeface="Calibri"/>
              </a:endParaRPr>
            </a:p>
            <a:p>
              <a:pPr marL="92075" lvl="1" algn="just">
                <a:lnSpc>
                  <a:spcPct val="106000"/>
                </a:lnSpc>
                <a:spcAft>
                  <a:spcPts val="800"/>
                </a:spcAft>
              </a:pPr>
              <a:endParaRPr lang="pt-BR" sz="25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9" name="Imagem 12" descr="Uma imagem contendo mesa, comida, homem&#10;&#10;Descrição gerada automaticamente">
              <a:extLst>
                <a:ext uri="{FF2B5EF4-FFF2-40B4-BE49-F238E27FC236}">
                  <a16:creationId xmlns:a16="http://schemas.microsoft.com/office/drawing/2014/main" xmlns="" id="{2F05FDAF-A9ED-6C8B-119A-5DEACE1B8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5449" y="2161335"/>
              <a:ext cx="2202101" cy="2192400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</p:pic>
        <p:sp>
          <p:nvSpPr>
            <p:cNvPr id="10" name="Google Shape;479;g1bf0a0dcef8_8_0">
              <a:extLst>
                <a:ext uri="{FF2B5EF4-FFF2-40B4-BE49-F238E27FC236}">
                  <a16:creationId xmlns:a16="http://schemas.microsoft.com/office/drawing/2014/main" xmlns="" id="{BA8C51AA-3545-8D94-D53A-369FD21318F5}"/>
                </a:ext>
              </a:extLst>
            </p:cNvPr>
            <p:cNvSpPr txBox="1"/>
            <p:nvPr/>
          </p:nvSpPr>
          <p:spPr>
            <a:xfrm>
              <a:off x="8435449" y="4475320"/>
              <a:ext cx="2199600" cy="512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algn="ctr">
                <a:lnSpc>
                  <a:spcPct val="106000"/>
                </a:lnSpc>
              </a:pPr>
              <a:r>
                <a:rPr lang="pt-BR" sz="2000" b="1" dirty="0">
                  <a:solidFill>
                    <a:schemeClr val="bg2">
                      <a:lumMod val="50000"/>
                    </a:schemeClr>
                  </a:solidFill>
                  <a:latin typeface="Calibri"/>
                  <a:cs typeface="Calibri"/>
                </a:rPr>
                <a:t>INDÚSTRIA</a:t>
              </a:r>
            </a:p>
          </p:txBody>
        </p:sp>
      </p:grpSp>
      <p:sp>
        <p:nvSpPr>
          <p:cNvPr id="11" name="Google Shape;479;g1bf0a0dcef8_8_0">
            <a:extLst>
              <a:ext uri="{FF2B5EF4-FFF2-40B4-BE49-F238E27FC236}">
                <a16:creationId xmlns:a16="http://schemas.microsoft.com/office/drawing/2014/main" xmlns="" id="{292DC2BA-E691-E474-5F62-EEB6810CC453}"/>
              </a:ext>
            </a:extLst>
          </p:cNvPr>
          <p:cNvSpPr txBox="1"/>
          <p:nvPr/>
        </p:nvSpPr>
        <p:spPr>
          <a:xfrm>
            <a:off x="324000" y="963067"/>
            <a:ext cx="7668640" cy="51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algn="ctr">
              <a:lnSpc>
                <a:spcPct val="106000"/>
              </a:lnSpc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Uma Instituição, três frentes de atuação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6" y="4610003"/>
            <a:ext cx="2137420" cy="669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11" name="Google Shape;479;g1bf0a0dcef8_8_0">
            <a:extLst>
              <a:ext uri="{FF2B5EF4-FFF2-40B4-BE49-F238E27FC236}">
                <a16:creationId xmlns:a16="http://schemas.microsoft.com/office/drawing/2014/main" xmlns="" id="{292DC2BA-E691-E474-5F62-EEB6810CC453}"/>
              </a:ext>
            </a:extLst>
          </p:cNvPr>
          <p:cNvSpPr txBox="1"/>
          <p:nvPr/>
        </p:nvSpPr>
        <p:spPr>
          <a:xfrm>
            <a:off x="324000" y="963067"/>
            <a:ext cx="7668640" cy="51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algn="ctr">
              <a:lnSpc>
                <a:spcPct val="106000"/>
              </a:lnSpc>
            </a:pPr>
            <a:endParaRPr lang="pt-BR" sz="2400" b="1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9" y="252618"/>
            <a:ext cx="2137420" cy="66972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5522D821-743C-0D93-E390-000F554CAF5B}"/>
              </a:ext>
            </a:extLst>
          </p:cNvPr>
          <p:cNvSpPr txBox="1"/>
          <p:nvPr/>
        </p:nvSpPr>
        <p:spPr>
          <a:xfrm>
            <a:off x="503809" y="1107083"/>
            <a:ext cx="7488832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b="1" dirty="0">
                <a:latin typeface="Calibri"/>
                <a:cs typeface="Calibri"/>
              </a:rPr>
              <a:t>Ação 4456 </a:t>
            </a:r>
            <a:r>
              <a:rPr lang="pt-BR" b="1" dirty="0" smtClean="0">
                <a:latin typeface="Calibri"/>
                <a:cs typeface="Calibri"/>
              </a:rPr>
              <a:t>- </a:t>
            </a:r>
            <a:r>
              <a:rPr lang="pt-BR" b="1" dirty="0">
                <a:latin typeface="Calibri"/>
                <a:cs typeface="Calibri"/>
              </a:rPr>
              <a:t>PESQUISA E DESENVOLVIMENTO</a:t>
            </a:r>
          </a:p>
          <a:p>
            <a:pPr algn="just"/>
            <a:endParaRPr lang="pt-BR" b="1" dirty="0" smtClean="0">
              <a:latin typeface="Calibri"/>
              <a:cs typeface="Calibri"/>
            </a:endParaRPr>
          </a:p>
          <a:p>
            <a:pPr algn="just"/>
            <a:r>
              <a:rPr lang="pt-BR" b="1" dirty="0" smtClean="0">
                <a:latin typeface="Calibri"/>
                <a:cs typeface="Calibri"/>
              </a:rPr>
              <a:t>RESULTADO 2025 </a:t>
            </a:r>
            <a:endParaRPr lang="pt-BR" b="1" kern="12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endParaRPr lang="pt-BR" b="1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r>
              <a:rPr lang="pt-BR" b="1" kern="1200" dirty="0">
                <a:solidFill>
                  <a:schemeClr val="tx1"/>
                </a:solidFill>
                <a:latin typeface="Calibri"/>
                <a:cs typeface="Calibri"/>
              </a:rPr>
              <a:t>Desempenho </a:t>
            </a:r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Físico*: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94% </a:t>
            </a:r>
            <a:r>
              <a:rPr lang="pt-BR" kern="1200" dirty="0">
                <a:solidFill>
                  <a:schemeClr val="tx1"/>
                </a:solidFill>
                <a:latin typeface="Calibri"/>
                <a:cs typeface="Calibri"/>
              </a:rPr>
              <a:t>-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63 </a:t>
            </a:r>
            <a:r>
              <a:rPr lang="pt-BR" kern="1200" dirty="0">
                <a:solidFill>
                  <a:schemeClr val="tx1"/>
                </a:solidFill>
                <a:latin typeface="Calibri"/>
                <a:cs typeface="Calibri"/>
              </a:rPr>
              <a:t>produtos científicos gerados</a:t>
            </a:r>
          </a:p>
          <a:p>
            <a:pPr algn="just"/>
            <a:r>
              <a:rPr lang="pt-BR" b="1" kern="1200" dirty="0">
                <a:solidFill>
                  <a:schemeClr val="tx1"/>
                </a:solidFill>
                <a:latin typeface="Calibri"/>
                <a:cs typeface="Calibri"/>
              </a:rPr>
              <a:t>Desempenho </a:t>
            </a:r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Orçamentário*: </a:t>
            </a:r>
            <a:r>
              <a:rPr lang="pt-BR" kern="1200" dirty="0" smtClean="0">
                <a:latin typeface="Calibri"/>
                <a:cs typeface="Calibri"/>
              </a:rPr>
              <a:t>16% </a:t>
            </a:r>
            <a:r>
              <a:rPr lang="pt-BR" kern="1200" dirty="0">
                <a:solidFill>
                  <a:schemeClr val="tx1"/>
                </a:solidFill>
                <a:latin typeface="Calibri"/>
                <a:cs typeface="Calibri"/>
              </a:rPr>
              <a:t>- R$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4.914.599,52 </a:t>
            </a:r>
            <a:r>
              <a:rPr lang="pt-BR" kern="1200" dirty="0">
                <a:solidFill>
                  <a:schemeClr val="tx1"/>
                </a:solidFill>
                <a:latin typeface="Calibri"/>
                <a:cs typeface="Calibri"/>
              </a:rPr>
              <a:t>despesa realizada</a:t>
            </a:r>
          </a:p>
          <a:p>
            <a:pPr algn="just"/>
            <a:endParaRPr lang="pt-BR" b="1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 algn="just">
              <a:buFont typeface="Calibri"/>
              <a:buChar char="-"/>
            </a:pPr>
            <a:r>
              <a:rPr lang="pt-BR" kern="1200" dirty="0" smtClean="0">
                <a:latin typeface="Calibri"/>
                <a:cs typeface="Calibri"/>
              </a:rPr>
              <a:t>47 artigos </a:t>
            </a:r>
            <a:r>
              <a:rPr lang="pt-BR" kern="1200" dirty="0">
                <a:latin typeface="Calibri"/>
                <a:cs typeface="Calibri"/>
              </a:rPr>
              <a:t>científicos publicados em revistas indexadas</a:t>
            </a:r>
          </a:p>
          <a:p>
            <a:pPr marL="342900" indent="-342900" algn="just">
              <a:buFont typeface="Calibri"/>
              <a:buChar char="-"/>
            </a:pPr>
            <a:r>
              <a:rPr lang="pt-BR" kern="1200" dirty="0" smtClean="0">
                <a:latin typeface="Calibri"/>
                <a:cs typeface="Calibri"/>
              </a:rPr>
              <a:t>6 defesas </a:t>
            </a:r>
            <a:r>
              <a:rPr lang="pt-BR" kern="1200" dirty="0">
                <a:latin typeface="Calibri"/>
                <a:cs typeface="Calibri"/>
              </a:rPr>
              <a:t>de dissertação do Mestrado profissional em Biotecnologia</a:t>
            </a:r>
          </a:p>
          <a:p>
            <a:pPr marL="342900" indent="-342900" algn="just">
              <a:buFont typeface="Calibri"/>
              <a:buChar char="-"/>
            </a:pPr>
            <a:r>
              <a:rPr lang="pt-BR" kern="1200" dirty="0" smtClean="0">
                <a:latin typeface="Calibri"/>
                <a:cs typeface="Calibri"/>
              </a:rPr>
              <a:t>4 novas patentes depositas (Totalizando 60 patentes depositadas, 38 patentes </a:t>
            </a:r>
            <a:r>
              <a:rPr lang="pt-BR" kern="1200" dirty="0">
                <a:latin typeface="Calibri"/>
                <a:cs typeface="Calibri"/>
              </a:rPr>
              <a:t>vigentes e </a:t>
            </a:r>
            <a:r>
              <a:rPr lang="pt-BR" kern="1200" dirty="0" smtClean="0">
                <a:latin typeface="Calibri"/>
                <a:cs typeface="Calibri"/>
              </a:rPr>
              <a:t>10 carta patentes)</a:t>
            </a:r>
            <a:endParaRPr lang="pt-BR" kern="1200" dirty="0">
              <a:latin typeface="Calibri"/>
              <a:cs typeface="Calibri"/>
            </a:endParaRPr>
          </a:p>
          <a:p>
            <a:pPr marL="342900" indent="-342900" algn="just">
              <a:buFont typeface="Calibri"/>
              <a:buChar char="-"/>
            </a:pPr>
            <a:r>
              <a:rPr lang="pt-BR" kern="1200" dirty="0">
                <a:latin typeface="Calibri"/>
                <a:cs typeface="Calibri"/>
              </a:rPr>
              <a:t>Manutenção, em média, de 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orientação de 60 bolsistas de iniciação científica (PBIC e BIC JR</a:t>
            </a: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342900" indent="-342900" algn="just">
              <a:buFont typeface="Calibri"/>
              <a:buChar char="-"/>
            </a:pP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/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*Dados atualizados até 01/10/2025</a:t>
            </a:r>
            <a:endParaRPr lang="pt-BR" sz="1400" kern="12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7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11" name="Google Shape;479;g1bf0a0dcef8_8_0">
            <a:extLst>
              <a:ext uri="{FF2B5EF4-FFF2-40B4-BE49-F238E27FC236}">
                <a16:creationId xmlns:a16="http://schemas.microsoft.com/office/drawing/2014/main" xmlns="" id="{292DC2BA-E691-E474-5F62-EEB6810CC453}"/>
              </a:ext>
            </a:extLst>
          </p:cNvPr>
          <p:cNvSpPr txBox="1"/>
          <p:nvPr/>
        </p:nvSpPr>
        <p:spPr>
          <a:xfrm>
            <a:off x="324000" y="963067"/>
            <a:ext cx="7668640" cy="51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algn="ctr">
              <a:lnSpc>
                <a:spcPct val="106000"/>
              </a:lnSpc>
            </a:pPr>
            <a:endParaRPr lang="pt-BR" sz="2400" b="1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9" y="252618"/>
            <a:ext cx="2137420" cy="66972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5522D821-743C-0D93-E390-000F554CAF5B}"/>
              </a:ext>
            </a:extLst>
          </p:cNvPr>
          <p:cNvSpPr txBox="1"/>
          <p:nvPr/>
        </p:nvSpPr>
        <p:spPr>
          <a:xfrm>
            <a:off x="503808" y="1142108"/>
            <a:ext cx="7488832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b="1" dirty="0">
                <a:latin typeface="Calibri"/>
                <a:cs typeface="Calibri"/>
              </a:rPr>
              <a:t>Ação 4456 </a:t>
            </a:r>
            <a:r>
              <a:rPr lang="pt-BR" b="1" dirty="0" smtClean="0">
                <a:latin typeface="Calibri"/>
                <a:cs typeface="Calibri"/>
              </a:rPr>
              <a:t>- </a:t>
            </a:r>
            <a:r>
              <a:rPr lang="pt-BR" b="1" dirty="0">
                <a:latin typeface="Calibri"/>
                <a:cs typeface="Calibri"/>
              </a:rPr>
              <a:t>PESQUISA E DESENVOLVIMENTO</a:t>
            </a:r>
          </a:p>
          <a:p>
            <a:pPr algn="just"/>
            <a:endParaRPr lang="pt-BR" b="1" dirty="0" smtClean="0">
              <a:latin typeface="Calibri"/>
              <a:cs typeface="Calibri"/>
            </a:endParaRPr>
          </a:p>
          <a:p>
            <a:pPr algn="just"/>
            <a:r>
              <a:rPr lang="pt-BR" b="1" dirty="0" smtClean="0">
                <a:latin typeface="Calibri"/>
                <a:cs typeface="Calibri"/>
              </a:rPr>
              <a:t>PROPOSTA 2026</a:t>
            </a:r>
          </a:p>
          <a:p>
            <a:pPr algn="just"/>
            <a:endParaRPr lang="pt-BR" b="1" dirty="0">
              <a:latin typeface="Calibri"/>
              <a:cs typeface="Calibri"/>
            </a:endParaRPr>
          </a:p>
          <a:p>
            <a:pPr algn="just"/>
            <a:r>
              <a:rPr lang="pt-BR" dirty="0" smtClean="0">
                <a:latin typeface="Calibri"/>
                <a:cs typeface="Calibri"/>
              </a:rPr>
              <a:t>Sem alteração do escopo</a:t>
            </a:r>
            <a:r>
              <a:rPr lang="pt-BR" b="1" dirty="0" smtClean="0">
                <a:latin typeface="Calibri"/>
                <a:cs typeface="Calibri"/>
              </a:rPr>
              <a:t> </a:t>
            </a:r>
            <a:endParaRPr lang="pt-BR" b="1" kern="12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endParaRPr lang="pt-BR" b="1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Meta Física: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Gerar 67 </a:t>
            </a:r>
            <a:r>
              <a:rPr lang="pt-BR" kern="1200" dirty="0">
                <a:solidFill>
                  <a:schemeClr val="tx1"/>
                </a:solidFill>
                <a:latin typeface="Calibri"/>
                <a:cs typeface="Calibri"/>
              </a:rPr>
              <a:t>produtos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científicos</a:t>
            </a:r>
            <a:endParaRPr lang="pt-BR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r>
              <a:rPr lang="pt-BR" b="1" kern="1200" dirty="0">
                <a:solidFill>
                  <a:schemeClr val="tx1"/>
                </a:solidFill>
                <a:latin typeface="Calibri"/>
                <a:cs typeface="Calibri"/>
              </a:rPr>
              <a:t>Desempenho </a:t>
            </a:r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Orçamentário:  </a:t>
            </a:r>
            <a:r>
              <a:rPr lang="pt-BR" dirty="0" smtClean="0">
                <a:latin typeface="Calibri"/>
                <a:cs typeface="Calibri"/>
              </a:rPr>
              <a:t>R$35.802.490,00</a:t>
            </a:r>
            <a:endParaRPr lang="pt-BR" dirty="0">
              <a:latin typeface="Calibri"/>
              <a:cs typeface="Calibri"/>
            </a:endParaRPr>
          </a:p>
          <a:p>
            <a:pPr marL="342900" indent="-342900" algn="just">
              <a:buFont typeface="Calibri"/>
              <a:buChar char="-"/>
            </a:pP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11" name="Google Shape;479;g1bf0a0dcef8_8_0">
            <a:extLst>
              <a:ext uri="{FF2B5EF4-FFF2-40B4-BE49-F238E27FC236}">
                <a16:creationId xmlns:a16="http://schemas.microsoft.com/office/drawing/2014/main" xmlns="" id="{292DC2BA-E691-E474-5F62-EEB6810CC453}"/>
              </a:ext>
            </a:extLst>
          </p:cNvPr>
          <p:cNvSpPr txBox="1"/>
          <p:nvPr/>
        </p:nvSpPr>
        <p:spPr>
          <a:xfrm>
            <a:off x="324000" y="963067"/>
            <a:ext cx="7668640" cy="51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algn="ctr">
              <a:lnSpc>
                <a:spcPct val="106000"/>
              </a:lnSpc>
            </a:pPr>
            <a:endParaRPr lang="pt-BR" sz="2400" b="1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9" y="252618"/>
            <a:ext cx="2137420" cy="6697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522D821-743C-0D93-E390-000F554CAF5B}"/>
              </a:ext>
            </a:extLst>
          </p:cNvPr>
          <p:cNvSpPr txBox="1"/>
          <p:nvPr/>
        </p:nvSpPr>
        <p:spPr>
          <a:xfrm>
            <a:off x="503809" y="1107083"/>
            <a:ext cx="7488832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b="1" dirty="0">
                <a:latin typeface="Calibri"/>
                <a:cs typeface="Calibri"/>
              </a:rPr>
              <a:t>Ação </a:t>
            </a:r>
            <a:r>
              <a:rPr lang="pt-BR" b="1" dirty="0" smtClean="0">
                <a:latin typeface="Calibri"/>
                <a:cs typeface="Calibri"/>
              </a:rPr>
              <a:t>4455</a:t>
            </a:r>
            <a:r>
              <a:rPr lang="pt-BR" b="1" dirty="0">
                <a:latin typeface="Calibri"/>
                <a:cs typeface="Calibri"/>
              </a:rPr>
              <a:t> </a:t>
            </a:r>
            <a:r>
              <a:rPr lang="pt-BR" b="1" dirty="0" smtClean="0">
                <a:latin typeface="Calibri"/>
                <a:cs typeface="Calibri"/>
              </a:rPr>
              <a:t>- </a:t>
            </a: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POPULARIZAÇÃO DA CIÊNCIA</a:t>
            </a:r>
            <a:endParaRPr lang="pt-BR" b="1" dirty="0">
              <a:latin typeface="Calibri"/>
              <a:cs typeface="Calibri"/>
            </a:endParaRPr>
          </a:p>
          <a:p>
            <a:pPr algn="just"/>
            <a:endParaRPr lang="pt-BR" b="1" dirty="0" smtClean="0">
              <a:latin typeface="Calibri"/>
              <a:cs typeface="Calibri"/>
            </a:endParaRPr>
          </a:p>
          <a:p>
            <a:pPr algn="just"/>
            <a:r>
              <a:rPr lang="pt-BR" b="1" dirty="0" smtClean="0">
                <a:latin typeface="Calibri"/>
                <a:cs typeface="Calibri"/>
              </a:rPr>
              <a:t>RESULTADO 2025 </a:t>
            </a:r>
            <a:endParaRPr lang="pt-BR" b="1" kern="12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endParaRPr lang="pt-BR" b="1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r>
              <a:rPr lang="pt-BR" b="1" kern="1200" dirty="0">
                <a:solidFill>
                  <a:schemeClr val="tx1"/>
                </a:solidFill>
                <a:latin typeface="Calibri"/>
                <a:cs typeface="Calibri"/>
              </a:rPr>
              <a:t>Desempenho </a:t>
            </a:r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Físico*: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112% </a:t>
            </a:r>
            <a:r>
              <a:rPr lang="pt-BR" kern="1200" dirty="0">
                <a:solidFill>
                  <a:schemeClr val="tx1"/>
                </a:solidFill>
                <a:latin typeface="Calibri"/>
                <a:cs typeface="Calibri"/>
              </a:rPr>
              <a:t>-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112 ações de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popularização da ciência</a:t>
            </a:r>
            <a:endParaRPr lang="pt-BR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r>
              <a:rPr lang="pt-BR" b="1" kern="1200" dirty="0">
                <a:solidFill>
                  <a:schemeClr val="tx1"/>
                </a:solidFill>
                <a:latin typeface="Calibri"/>
                <a:cs typeface="Calibri"/>
              </a:rPr>
              <a:t>Desempenho </a:t>
            </a:r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Orçamentário*: </a:t>
            </a:r>
            <a:r>
              <a:rPr lang="pt-BR" kern="1200" dirty="0" smtClean="0">
                <a:latin typeface="Calibri"/>
                <a:cs typeface="Calibri"/>
              </a:rPr>
              <a:t>36% </a:t>
            </a:r>
            <a:r>
              <a:rPr lang="pt-BR" kern="1200" dirty="0">
                <a:latin typeface="Calibri"/>
                <a:cs typeface="Calibri"/>
              </a:rPr>
              <a:t>- </a:t>
            </a:r>
            <a:r>
              <a:rPr lang="pt-BR" kern="1200" dirty="0">
                <a:solidFill>
                  <a:schemeClr val="tx1"/>
                </a:solidFill>
                <a:latin typeface="Calibri"/>
                <a:cs typeface="Calibri"/>
              </a:rPr>
              <a:t>R$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922.264,37 </a:t>
            </a:r>
            <a:r>
              <a:rPr lang="pt-BR" kern="1200" dirty="0">
                <a:solidFill>
                  <a:schemeClr val="tx1"/>
                </a:solidFill>
                <a:latin typeface="Calibri"/>
                <a:cs typeface="Calibri"/>
              </a:rPr>
              <a:t>despesa realizada</a:t>
            </a:r>
          </a:p>
          <a:p>
            <a:pPr algn="just"/>
            <a:endParaRPr lang="pt-BR" b="1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 algn="just">
              <a:buFont typeface="Calibri"/>
              <a:buChar char="-"/>
            </a:pP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53 ações do Programa Funed na Escola (2.678  alunos);</a:t>
            </a:r>
          </a:p>
          <a:p>
            <a:pPr marL="342900" indent="-342900" algn="just">
              <a:buFont typeface="Calibri"/>
              <a:buChar char="-"/>
            </a:pP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14 ações do Programa Ciência em Movimento (público 17.164 pessoas) - Municípios visitados pela primeira vez em 2025: Almenara, Araxá, Camanducaia, </a:t>
            </a:r>
            <a:r>
              <a:rPr lang="pt-B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Carmópolis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 de Minas, Durandé, Frutal, </a:t>
            </a:r>
            <a:r>
              <a:rPr lang="pt-B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Passabém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, Prata, Senador Amaral e Uberaba;</a:t>
            </a:r>
          </a:p>
          <a:p>
            <a:pPr marL="342900" indent="-342900" algn="just">
              <a:buFont typeface="Calibri"/>
              <a:buChar char="-"/>
            </a:pP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ações do Programa Quero ser um Cientista (totalizando 109 estudantes);</a:t>
            </a:r>
          </a:p>
          <a:p>
            <a:pPr marL="342900" indent="-342900" algn="just">
              <a:buFont typeface="Calibri"/>
              <a:buChar char="-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35 outras ações (Ações Virtuais, Portas Abertas,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Ciência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Família e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Treinamentos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sobre prevenção de acidentes por animais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peçonhentos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*Dados atualizados até 01/10/2025</a:t>
            </a:r>
            <a:endParaRPr lang="pt-BR" sz="1400" kern="12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5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11" name="Google Shape;479;g1bf0a0dcef8_8_0">
            <a:extLst>
              <a:ext uri="{FF2B5EF4-FFF2-40B4-BE49-F238E27FC236}">
                <a16:creationId xmlns:a16="http://schemas.microsoft.com/office/drawing/2014/main" xmlns="" id="{292DC2BA-E691-E474-5F62-EEB6810CC453}"/>
              </a:ext>
            </a:extLst>
          </p:cNvPr>
          <p:cNvSpPr txBox="1"/>
          <p:nvPr/>
        </p:nvSpPr>
        <p:spPr>
          <a:xfrm>
            <a:off x="324000" y="963067"/>
            <a:ext cx="7668640" cy="51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algn="ctr">
              <a:lnSpc>
                <a:spcPct val="106000"/>
              </a:lnSpc>
            </a:pPr>
            <a:endParaRPr lang="pt-BR" sz="2400" b="1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9" y="252618"/>
            <a:ext cx="2137420" cy="66972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5522D821-743C-0D93-E390-000F554CAF5B}"/>
              </a:ext>
            </a:extLst>
          </p:cNvPr>
          <p:cNvSpPr txBox="1"/>
          <p:nvPr/>
        </p:nvSpPr>
        <p:spPr>
          <a:xfrm>
            <a:off x="503808" y="1142107"/>
            <a:ext cx="748883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b="1" dirty="0" smtClean="0">
                <a:latin typeface="Calibri"/>
                <a:cs typeface="Calibri"/>
              </a:rPr>
              <a:t>Ação 4455 - </a:t>
            </a: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POPULARIZAÇÃO DA CIÊNCIA</a:t>
            </a:r>
            <a:endParaRPr lang="pt-BR" b="1" dirty="0" smtClean="0">
              <a:latin typeface="Calibri"/>
              <a:cs typeface="Calibri"/>
            </a:endParaRPr>
          </a:p>
          <a:p>
            <a:pPr algn="just"/>
            <a:endParaRPr lang="pt-BR" b="1" dirty="0" smtClean="0">
              <a:latin typeface="Calibri"/>
              <a:cs typeface="Calibri"/>
            </a:endParaRPr>
          </a:p>
          <a:p>
            <a:pPr algn="just"/>
            <a:r>
              <a:rPr lang="pt-BR" b="1" dirty="0" smtClean="0">
                <a:latin typeface="Calibri"/>
                <a:cs typeface="Calibri"/>
              </a:rPr>
              <a:t>PROPOSTA 2026</a:t>
            </a:r>
          </a:p>
          <a:p>
            <a:pPr algn="just"/>
            <a:endParaRPr lang="pt-BR" b="1" dirty="0">
              <a:latin typeface="Calibri"/>
              <a:cs typeface="Calibri"/>
            </a:endParaRPr>
          </a:p>
          <a:p>
            <a:pPr algn="just"/>
            <a:r>
              <a:rPr lang="pt-BR" dirty="0" smtClean="0">
                <a:latin typeface="Calibri"/>
                <a:cs typeface="Calibri"/>
              </a:rPr>
              <a:t>Sem alteração do escopo</a:t>
            </a:r>
            <a:r>
              <a:rPr lang="pt-BR" b="1" dirty="0" smtClean="0">
                <a:latin typeface="Calibri"/>
                <a:cs typeface="Calibri"/>
              </a:rPr>
              <a:t> </a:t>
            </a:r>
            <a:endParaRPr lang="pt-BR" b="1" kern="12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endParaRPr lang="pt-BR" b="1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Meta Física: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Realizar</a:t>
            </a:r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t-BR" dirty="0" smtClean="0">
                <a:latin typeface="Calibri"/>
                <a:cs typeface="Calibri"/>
              </a:rPr>
              <a:t>100 ações de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popularização da ciência</a:t>
            </a:r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Desempenho Orçamentário:  </a:t>
            </a:r>
            <a:r>
              <a:rPr lang="pt-BR" dirty="0" smtClean="0">
                <a:latin typeface="Calibri"/>
                <a:cs typeface="Calibri"/>
              </a:rPr>
              <a:t>R$16.661.208,00 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2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1e7f20-fe0a-487d-91a9-605ac1c64acf" xsi:nil="true"/>
    <lcf76f155ced4ddcb4097134ff3c332f xmlns="6f4338ef-addb-4c87-aefe-1895241b335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8D58FADB61F04EBBB4F355C06EFBED" ma:contentTypeVersion="19" ma:contentTypeDescription="Crie um novo documento." ma:contentTypeScope="" ma:versionID="7797dc5feb179b4da55a9ebddd321181">
  <xsd:schema xmlns:xsd="http://www.w3.org/2001/XMLSchema" xmlns:xs="http://www.w3.org/2001/XMLSchema" xmlns:p="http://schemas.microsoft.com/office/2006/metadata/properties" xmlns:ns2="6f4338ef-addb-4c87-aefe-1895241b335f" xmlns:ns3="b91e7f20-fe0a-487d-91a9-605ac1c64acf" targetNamespace="http://schemas.microsoft.com/office/2006/metadata/properties" ma:root="true" ma:fieldsID="90078f443198b6d5c0fd169535a443b9" ns2:_="" ns3:_="">
    <xsd:import namespace="6f4338ef-addb-4c87-aefe-1895241b335f"/>
    <xsd:import namespace="b91e7f20-fe0a-487d-91a9-605ac1c6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338ef-addb-4c87-aefe-1895241b33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917d32f3-4fa4-4f5b-a8d0-62dbd3d265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e7f20-fe0a-487d-91a9-605ac1c6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8708050-f001-4dcd-9fe1-c60e835c33fc}" ma:internalName="TaxCatchAll" ma:showField="CatchAllData" ma:web="b91e7f20-fe0a-487d-91a9-605ac1c64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0C8C07-0FDC-4C4D-9A15-8A283EE1570C}">
  <ds:schemaRefs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b91e7f20-fe0a-487d-91a9-605ac1c64acf"/>
    <ds:schemaRef ds:uri="http://schemas.microsoft.com/office/2006/documentManagement/types"/>
    <ds:schemaRef ds:uri="http://schemas.microsoft.com/office/infopath/2007/PartnerControls"/>
    <ds:schemaRef ds:uri="6f4338ef-addb-4c87-aefe-1895241b335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E219C2A-0DE6-4F77-8EF2-DF1DC30567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4105D8-E0B5-442C-85B7-57D40AD784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338ef-addb-4c87-aefe-1895241b335f"/>
    <ds:schemaRef ds:uri="b91e7f20-fe0a-487d-91a9-605ac1c64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</TotalTime>
  <Words>26</Words>
  <Application>Microsoft Office PowerPoint</Application>
  <PresentationFormat>Personalizar</PresentationFormat>
  <Paragraphs>56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Luiza Santiago e Silva</dc:creator>
  <cp:lastModifiedBy>Ana Luiza Santiago e Silva</cp:lastModifiedBy>
  <cp:revision>33</cp:revision>
  <dcterms:created xsi:type="dcterms:W3CDTF">2025-10-07T17:51:04Z</dcterms:created>
  <dcterms:modified xsi:type="dcterms:W3CDTF">2025-10-17T17:06:58Z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0x010100B08D58FADB61F04EBBB4F355C06EFBED</vt:lpwstr>
  </property>
</Properties>
</file>