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1.xml" ContentType="application/xml"/>
  <Override PartName="/customXml/itemProps1.xml" ContentType="application/vnd.openxmlformats-officedocument.customXmlProperties+xml"/>
  <Override PartName="/customXml/item2.xml" ContentType="application/xml"/>
  <Override PartName="/customXml/_rels/item1.xml.rels" ContentType="application/vnd.openxmlformats-package.relationships+xml"/>
  <Override PartName="/customXml/_rels/item2.xml.rels" ContentType="application/vnd.openxmlformats-package.relationships+xml"/>
  <Override PartName="/customXml/_rels/item3.xml.rels" ContentType="application/vnd.openxmlformats-package.relationships+xml"/>
  <Override PartName="/customXml/itemProps2.xml" ContentType="application/vnd.openxmlformats-officedocument.customXmlProperties+xml"/>
  <Override PartName="/customXml/item3.xml" ContentType="application/xml"/>
  <Override PartName="/customXml/itemProps3.xml" ContentType="application/vnd.openxmlformats-officedocument.customXml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presProps.xml" ContentType="application/vnd.openxmlformats-officedocument.presentationml.presProps+xml"/>
  <Override PartName="/ppt/media/image1.jpeg" ContentType="image/jpeg"/>
  <Override PartName="/ppt/media/image2.jpeg" ContentType="image/jpeg"/>
  <Override PartName="/ppt/media/image3.jpeg" ContentType="image/jpeg"/>
  <Override PartName="/ppt/media/image4.wmf" ContentType="image/x-wmf"/>
  <Override PartName="/ppt/media/image11.png" ContentType="image/png"/>
  <Override PartName="/ppt/media/image5.jpeg" ContentType="image/jpeg"/>
  <Override PartName="/ppt/media/image7.png" ContentType="image/png"/>
  <Override PartName="/ppt/media/image8.jpeg" ContentType="image/jpeg"/>
  <Override PartName="/ppt/media/image6.png" ContentType="image/png"/>
  <Override PartName="/ppt/media/image17.wmf" ContentType="image/x-wmf"/>
  <Override PartName="/ppt/media/image34.jpeg" ContentType="image/jpeg"/>
  <Override PartName="/ppt/media/image9.wmf" ContentType="image/x-wmf"/>
  <Override PartName="/ppt/media/image10.jpeg" ContentType="image/jpeg"/>
  <Override PartName="/ppt/media/image12.jpeg" ContentType="image/jpeg"/>
  <Override PartName="/ppt/media/image13.wmf" ContentType="image/x-wmf"/>
  <Override PartName="/ppt/media/image14.jpeg" ContentType="image/jpeg"/>
  <Override PartName="/ppt/media/image15.png" ContentType="image/png"/>
  <Override PartName="/ppt/media/image16.jpeg" ContentType="image/jpeg"/>
  <Override PartName="/ppt/media/image18.jpeg" ContentType="image/jpeg"/>
  <Override PartName="/ppt/media/image19.png" ContentType="image/png"/>
  <Override PartName="/ppt/media/image20.jpeg" ContentType="image/jpeg"/>
  <Override PartName="/ppt/media/image21.wmf" ContentType="image/x-wmf"/>
  <Override PartName="/ppt/media/image22.jpeg" ContentType="image/jpeg"/>
  <Override PartName="/ppt/media/image23.png" ContentType="image/png"/>
  <Override PartName="/ppt/media/image24.jpeg" ContentType="image/jpeg"/>
  <Override PartName="/ppt/media/image25.png" ContentType="image/png"/>
  <Override PartName="/ppt/media/image26.wmf" ContentType="image/x-wmf"/>
  <Override PartName="/ppt/media/image27.jpeg" ContentType="image/jpeg"/>
  <Override PartName="/ppt/media/image28.wmf" ContentType="image/x-wmf"/>
  <Override PartName="/ppt/media/image29.jpeg" ContentType="image/jpeg"/>
  <Override PartName="/ppt/media/image30.wmf" ContentType="image/x-wmf"/>
  <Override PartName="/ppt/media/image31.jpeg" ContentType="image/jpeg"/>
  <Override PartName="/ppt/media/image32.wmf" ContentType="image/x-wmf"/>
  <Override PartName="/ppt/media/image33.wmf" ContentType="image/x-wmf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customXml" Target="../customXml/item2.xml"/><Relationship Id="rId6" Type="http://schemas.openxmlformats.org/officeDocument/2006/relationships/customXml" Target="../customXml/item3.xml"/><Relationship Id="rId7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6B16ACC-46FC-4E7C-9D8D-EA10C071BD0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A965DDF-6CA7-4AAA-B9A5-CF743F10DC2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A6B9E4C-82EB-46CD-93EC-FBEE953942A8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D002EAC-B36A-489A-B65A-EE08C19E8D32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99852AF-01BB-4F23-B7E2-22EA2E6059F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BA269E9-8B48-4FB4-A386-1ECBF5BDAA1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89C1748-F856-4578-AB3F-709014CDE72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029D526-AB8B-43C9-A9B8-A97BD1EF202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00CB396-CC73-4FA4-BD60-94C68E77B66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A8E8FD8-44BE-45A4-846A-899AC4F268B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C9DED29-9995-4F7C-AB1C-C28A6052CEE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A60EEAA-6B48-43CE-92B1-36AC8C0E51F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ftr" idx="1"/>
          </p:nvPr>
        </p:nvSpPr>
        <p:spPr>
          <a:xfrm>
            <a:off x="3447360" y="5165280"/>
            <a:ext cx="319392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lnSpc>
                <a:spcPct val="100000"/>
              </a:lnSpc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&lt;rodapé&gt;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 idx="2"/>
          </p:nvPr>
        </p:nvSpPr>
        <p:spPr>
          <a:xfrm>
            <a:off x="722736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lnSpc>
                <a:spcPct val="100000"/>
              </a:lnSpc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D9BA2CB-8D90-4B86-A535-969FC307A97D}" type="slidenum">
              <a:rPr b="0" lang="pt-BR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50400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pt-BR" sz="1400" spc="-1" strike="noStrike">
                <a:latin typeface="Times New Roman"/>
              </a:defRPr>
            </a:lvl1pPr>
          </a:lstStyle>
          <a:p>
            <a:r>
              <a:rPr b="0" lang="pt-BR" sz="1400" spc="-1" strike="noStrike">
                <a:latin typeface="Times New Roman"/>
              </a:rPr>
              <a:t>&lt;data/hora&gt;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2.º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wmf"/><Relationship Id="rId3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png"/><Relationship Id="rId3" Type="http://schemas.openxmlformats.org/officeDocument/2006/relationships/image" Target="../media/image26.wmf"/><Relationship Id="rId4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wmf"/><Relationship Id="rId3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0.wmf"/><Relationship Id="rId3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image" Target="../media/image32.wmf"/><Relationship Id="rId3" Type="http://schemas.openxmlformats.org/officeDocument/2006/relationships/image" Target="../media/image33.wmf"/><Relationship Id="rId4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wmf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wmf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wmf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wmf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Agrupar 15"/>
          <p:cNvGrpSpPr/>
          <p:nvPr/>
        </p:nvGrpSpPr>
        <p:grpSpPr>
          <a:xfrm>
            <a:off x="71640" y="291600"/>
            <a:ext cx="7803720" cy="4873320"/>
            <a:chOff x="71640" y="291600"/>
            <a:chExt cx="7803720" cy="4873320"/>
          </a:xfrm>
        </p:grpSpPr>
        <p:sp>
          <p:nvSpPr>
            <p:cNvPr id="116" name="Google Shape;68;p15"/>
            <p:cNvSpPr/>
            <p:nvPr/>
          </p:nvSpPr>
          <p:spPr>
            <a:xfrm>
              <a:off x="503640" y="997560"/>
              <a:ext cx="7270200" cy="682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7" name="Google Shape;812;g1eb5d862eca_2_513"/>
            <p:cNvSpPr/>
            <p:nvPr/>
          </p:nvSpPr>
          <p:spPr>
            <a:xfrm>
              <a:off x="443520" y="4218480"/>
              <a:ext cx="5504760" cy="94644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0">
              <a:noFill/>
            </a:ln>
            <a:effectLst>
              <a:outerShdw algn="tl" blurRad="5076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118" name="CaixaDeTexto 18"/>
            <p:cNvSpPr/>
            <p:nvPr/>
          </p:nvSpPr>
          <p:spPr>
            <a:xfrm>
              <a:off x="71640" y="291600"/>
              <a:ext cx="5869080" cy="63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spAutoFit/>
            </a:bodyPr>
            <a:p>
              <a:pPr algn="ctr">
                <a:lnSpc>
                  <a:spcPct val="100000"/>
                </a:lnSpc>
                <a:buNone/>
              </a:pPr>
              <a:r>
                <a:rPr b="1" lang="pt-BR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4389 - Fomento a Estruturas para Pesquisa, Desenvolvimento e Inovação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119" name="Retângulo 19"/>
            <p:cNvSpPr/>
            <p:nvPr/>
          </p:nvSpPr>
          <p:spPr>
            <a:xfrm>
              <a:off x="513000" y="1034280"/>
              <a:ext cx="353232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1" lang="pt-BR" sz="1800" spc="-1" strike="noStrike">
                  <a:solidFill>
                    <a:srgbClr val="953735"/>
                  </a:solidFill>
                  <a:latin typeface="Arial"/>
                  <a:ea typeface="DejaVu Sans"/>
                </a:rPr>
                <a:t>Principais Resultados em 2025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120" name="CaixaDeTexto 20"/>
            <p:cNvSpPr/>
            <p:nvPr/>
          </p:nvSpPr>
          <p:spPr>
            <a:xfrm>
              <a:off x="6432840" y="3188880"/>
              <a:ext cx="1442520" cy="577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horzOverflow="overflow" vertOverflow="overflow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1" lang="pt-BR" sz="16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Meta</a:t>
              </a:r>
              <a:endParaRPr b="0" lang="pt-BR" sz="1600" spc="-1" strike="noStrike">
                <a:latin typeface="Arial"/>
              </a:endParaRPr>
            </a:p>
            <a:p>
              <a:pPr>
                <a:lnSpc>
                  <a:spcPct val="100000"/>
                </a:lnSpc>
                <a:buNone/>
              </a:pPr>
              <a:r>
                <a:rPr b="1" lang="pt-BR" sz="16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PPAG 2025</a:t>
              </a:r>
              <a:endParaRPr b="0" lang="pt-BR" sz="1600" spc="-1" strike="noStrike">
                <a:latin typeface="Arial"/>
              </a:endParaRPr>
            </a:p>
          </p:txBody>
        </p:sp>
        <p:grpSp>
          <p:nvGrpSpPr>
            <p:cNvPr id="121" name="Agrupar 21"/>
            <p:cNvGrpSpPr/>
            <p:nvPr/>
          </p:nvGrpSpPr>
          <p:grpSpPr>
            <a:xfrm>
              <a:off x="377280" y="1409760"/>
              <a:ext cx="5949360" cy="2582280"/>
              <a:chOff x="377280" y="1409760"/>
              <a:chExt cx="5949360" cy="2582280"/>
            </a:xfrm>
          </p:grpSpPr>
          <p:sp>
            <p:nvSpPr>
              <p:cNvPr id="122" name="Google Shape;812;g1eb5d862eca_2_513"/>
              <p:cNvSpPr/>
              <p:nvPr/>
            </p:nvSpPr>
            <p:spPr>
              <a:xfrm>
                <a:off x="377280" y="1857600"/>
                <a:ext cx="5514120" cy="94644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0">
                <a:noFill/>
              </a:ln>
              <a:effectLst>
                <a:outerShdw algn="tl" blurRad="50760" dir="2700000" dist="37674" rotWithShape="0">
                  <a:srgbClr val="000000">
                    <a:alpha val="4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</p:sp>
          <p:pic>
            <p:nvPicPr>
              <p:cNvPr id="123" name="Google Shape;818;g1eb5d862eca_2_513" descr=""/>
              <p:cNvPicPr/>
              <p:nvPr/>
            </p:nvPicPr>
            <p:blipFill>
              <a:blip r:embed="rId2"/>
              <a:stretch/>
            </p:blipFill>
            <p:spPr>
              <a:xfrm>
                <a:off x="2807640" y="2005920"/>
                <a:ext cx="447480" cy="66636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124" name="Google Shape;812;g1eb5d862eca_2_513"/>
              <p:cNvSpPr/>
              <p:nvPr/>
            </p:nvSpPr>
            <p:spPr>
              <a:xfrm>
                <a:off x="394200" y="3045600"/>
                <a:ext cx="5504760" cy="94644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0">
                <a:noFill/>
              </a:ln>
              <a:effectLst>
                <a:outerShdw algn="tl" blurRad="50760" dir="2700000" dist="37674" rotWithShape="0">
                  <a:srgbClr val="000000">
                    <a:alpha val="4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5" name="Google Shape;816;g1eb5d862eca_2_513"/>
              <p:cNvSpPr/>
              <p:nvPr/>
            </p:nvSpPr>
            <p:spPr>
              <a:xfrm>
                <a:off x="3325320" y="1409760"/>
                <a:ext cx="2416320" cy="3074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6" name="Google Shape;813;g1eb5d862eca_2_513"/>
              <p:cNvSpPr/>
              <p:nvPr/>
            </p:nvSpPr>
            <p:spPr>
              <a:xfrm>
                <a:off x="377280" y="1841040"/>
                <a:ext cx="2416320" cy="8222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spAutoFit/>
              </a:bodyPr>
              <a:p>
                <a:pPr algn="ctr">
                  <a:lnSpc>
                    <a:spcPct val="100000"/>
                  </a:lnSpc>
                  <a:buNone/>
                  <a:tabLst>
                    <a:tab algn="l" pos="0"/>
                  </a:tabLst>
                </a:pPr>
                <a:r>
                  <a:rPr b="1" lang="pt-BR" sz="2000" spc="-1" strike="noStrike">
                    <a:solidFill>
                      <a:srgbClr val="000000"/>
                    </a:solidFill>
                    <a:latin typeface="Arial"/>
                    <a:ea typeface="Lato"/>
                  </a:rPr>
                  <a:t>R$ 59.206.371</a:t>
                </a:r>
                <a:endParaRPr b="0" lang="pt-BR" sz="2000" spc="-1" strike="noStrike">
                  <a:latin typeface="Arial"/>
                </a:endParaRPr>
              </a:p>
              <a:p>
                <a:pPr algn="ctr">
                  <a:lnSpc>
                    <a:spcPct val="100000"/>
                  </a:lnSpc>
                  <a:buNone/>
                  <a:tabLst>
                    <a:tab algn="l" pos="0"/>
                  </a:tabLst>
                </a:pPr>
                <a:r>
                  <a:rPr b="0" lang="pt-BR" sz="1400" spc="-1" strike="noStrike">
                    <a:solidFill>
                      <a:srgbClr val="000000"/>
                    </a:solidFill>
                    <a:latin typeface="Arial"/>
                    <a:ea typeface="Lato"/>
                  </a:rPr>
                  <a:t>investidos em projetos até </a:t>
                </a:r>
                <a:r>
                  <a:rPr b="1" lang="pt-BR" sz="1400" spc="-1" strike="noStrike">
                    <a:solidFill>
                      <a:srgbClr val="000000"/>
                    </a:solidFill>
                    <a:latin typeface="Arial"/>
                    <a:ea typeface="Lato"/>
                  </a:rPr>
                  <a:t>30/09/2025</a:t>
                </a:r>
                <a:endParaRPr b="0" lang="pt-BR" sz="1400" spc="-1" strike="noStrike">
                  <a:latin typeface="Arial"/>
                </a:endParaRPr>
              </a:p>
            </p:txBody>
          </p:sp>
          <p:sp>
            <p:nvSpPr>
              <p:cNvPr id="127" name="Triângulo isósceles 30"/>
              <p:cNvSpPr/>
              <p:nvPr/>
            </p:nvSpPr>
            <p:spPr>
              <a:xfrm rot="5400000">
                <a:off x="5729400" y="3314160"/>
                <a:ext cx="870480" cy="324000"/>
              </a:xfrm>
              <a:prstGeom prst="triangle">
                <a:avLst>
                  <a:gd name="adj" fmla="val 50000"/>
                </a:avLst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28" name="Google Shape;816;g1eb5d862eca_2_513"/>
              <p:cNvSpPr/>
              <p:nvPr/>
            </p:nvSpPr>
            <p:spPr>
              <a:xfrm>
                <a:off x="577800" y="3567960"/>
                <a:ext cx="2416320" cy="3074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9" name="Google Shape;816;g1eb5d862eca_2_513"/>
              <p:cNvSpPr/>
              <p:nvPr/>
            </p:nvSpPr>
            <p:spPr>
              <a:xfrm>
                <a:off x="3281040" y="3581640"/>
                <a:ext cx="2416320" cy="3074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130" name="Google Shape;813;g1eb5d862eca_2_513"/>
            <p:cNvSpPr/>
            <p:nvPr/>
          </p:nvSpPr>
          <p:spPr>
            <a:xfrm>
              <a:off x="3117600" y="1857600"/>
              <a:ext cx="2416320" cy="822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spAutoFit/>
            </a:bodyPr>
            <a:p>
              <a:pPr algn="ctr"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1" lang="pt-BR" sz="2000" spc="-1" strike="noStrike">
                  <a:solidFill>
                    <a:srgbClr val="000000"/>
                  </a:solidFill>
                  <a:latin typeface="Arial"/>
                  <a:ea typeface="Lato"/>
                </a:rPr>
                <a:t>R$ 65.206.371</a:t>
              </a:r>
              <a:endParaRPr b="0" lang="pt-BR" sz="20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0" lang="pt-BR" sz="1400" spc="-1" strike="noStrike">
                  <a:solidFill>
                    <a:srgbClr val="000000"/>
                  </a:solidFill>
                  <a:latin typeface="Arial"/>
                  <a:ea typeface="Lato"/>
                </a:rPr>
                <a:t>Meta de investimento em projetos para  </a:t>
              </a:r>
              <a:r>
                <a:rPr b="1" lang="pt-BR" sz="1400" spc="-1" strike="noStrike">
                  <a:solidFill>
                    <a:srgbClr val="000000"/>
                  </a:solidFill>
                  <a:latin typeface="Arial"/>
                  <a:ea typeface="Lato"/>
                </a:rPr>
                <a:t>2025</a:t>
              </a:r>
              <a:endParaRPr b="0" lang="pt-BR" sz="1400" spc="-1" strike="noStrike">
                <a:latin typeface="Arial"/>
              </a:endParaRPr>
            </a:p>
          </p:txBody>
        </p:sp>
        <p:sp>
          <p:nvSpPr>
            <p:cNvPr id="131" name="CaixaDeTexto 23"/>
            <p:cNvSpPr/>
            <p:nvPr/>
          </p:nvSpPr>
          <p:spPr>
            <a:xfrm flipV="1" rot="10800000">
              <a:off x="541080" y="4321440"/>
              <a:ext cx="4930920" cy="60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1" lang="pt-BR" sz="2000" spc="-1" strike="noStrike">
                  <a:solidFill>
                    <a:srgbClr val="000000"/>
                  </a:solidFill>
                  <a:latin typeface="Arial"/>
                  <a:ea typeface="Lato"/>
                </a:rPr>
                <a:t>50</a:t>
              </a:r>
              <a:endParaRPr b="0" lang="pt-BR" sz="20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0" lang="pt-BR" sz="1400" spc="-1" strike="noStrike">
                  <a:solidFill>
                    <a:srgbClr val="000000"/>
                  </a:solidFill>
                  <a:latin typeface="Arial"/>
                  <a:ea typeface="Lato"/>
                </a:rPr>
                <a:t>Projetos apoiados </a:t>
              </a:r>
              <a:r>
                <a:rPr b="1" lang="pt-BR" sz="1400" spc="-1" strike="noStrike">
                  <a:solidFill>
                    <a:srgbClr val="000000"/>
                  </a:solidFill>
                  <a:latin typeface="Arial"/>
                  <a:ea typeface="Lato"/>
                </a:rPr>
                <a:t>até 30/09/2025</a:t>
              </a:r>
              <a:endParaRPr b="0" lang="pt-BR" sz="1400" spc="-1" strike="noStrike">
                <a:latin typeface="Arial"/>
              </a:endParaRPr>
            </a:p>
          </p:txBody>
        </p:sp>
        <p:sp>
          <p:nvSpPr>
            <p:cNvPr id="132" name="Google Shape;817;g1eb5d862eca_2_513"/>
            <p:cNvSpPr/>
            <p:nvPr/>
          </p:nvSpPr>
          <p:spPr>
            <a:xfrm>
              <a:off x="566280" y="3037320"/>
              <a:ext cx="5131440" cy="822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spAutoFit/>
            </a:bodyPr>
            <a:p>
              <a:pPr algn="ctr">
                <a:lnSpc>
                  <a:spcPct val="100000"/>
                </a:lnSpc>
                <a:buNone/>
              </a:pPr>
              <a:r>
                <a:rPr b="0" lang="pt-BR" sz="1400" spc="-1" strike="noStrike">
                  <a:solidFill>
                    <a:srgbClr val="000000"/>
                  </a:solidFill>
                  <a:latin typeface="Arial"/>
                  <a:ea typeface="Lato"/>
                </a:rPr>
                <a:t>Do valor total investido nesta ação</a:t>
              </a:r>
              <a:r>
                <a:rPr b="1" lang="pt-BR" sz="2000" spc="-1" strike="noStrike">
                  <a:solidFill>
                    <a:srgbClr val="000000"/>
                  </a:solidFill>
                  <a:latin typeface="Arial"/>
                  <a:ea typeface="Lato"/>
                </a:rPr>
                <a:t>, R$17.475.607 </a:t>
              </a:r>
              <a:r>
                <a:rPr b="0" lang="pt-BR" sz="1400" spc="-1" strike="noStrike">
                  <a:solidFill>
                    <a:srgbClr val="000000"/>
                  </a:solidFill>
                  <a:latin typeface="Arial"/>
                  <a:ea typeface="Lato"/>
                </a:rPr>
                <a:t>são referentes a Chamada de Fortalecimento das Unidades Embrapii</a:t>
              </a:r>
              <a:endParaRPr b="0" lang="pt-BR" sz="14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Agrupar 1"/>
          <p:cNvGrpSpPr/>
          <p:nvPr/>
        </p:nvGrpSpPr>
        <p:grpSpPr>
          <a:xfrm>
            <a:off x="-1800" y="459720"/>
            <a:ext cx="7775640" cy="4653720"/>
            <a:chOff x="-1800" y="459720"/>
            <a:chExt cx="7775640" cy="4653720"/>
          </a:xfrm>
        </p:grpSpPr>
        <p:grpSp>
          <p:nvGrpSpPr>
            <p:cNvPr id="134" name="Agrupar 2"/>
            <p:cNvGrpSpPr/>
            <p:nvPr/>
          </p:nvGrpSpPr>
          <p:grpSpPr>
            <a:xfrm>
              <a:off x="-1800" y="459720"/>
              <a:ext cx="7540560" cy="1127880"/>
              <a:chOff x="-1800" y="459720"/>
              <a:chExt cx="7540560" cy="1127880"/>
            </a:xfrm>
          </p:grpSpPr>
          <p:sp>
            <p:nvSpPr>
              <p:cNvPr id="135" name="Triângulo isósceles 4"/>
              <p:cNvSpPr/>
              <p:nvPr/>
            </p:nvSpPr>
            <p:spPr>
              <a:xfrm rot="5400000">
                <a:off x="-5760" y="959040"/>
                <a:ext cx="379440" cy="371160"/>
              </a:xfrm>
              <a:prstGeom prst="triangle">
                <a:avLst>
                  <a:gd name="adj" fmla="val 50000"/>
                </a:avLst>
              </a:prstGeom>
              <a:solidFill>
                <a:srgbClr val="75b0ab"/>
              </a:solidFill>
              <a:ln>
                <a:solidFill>
                  <a:srgbClr val="75b0a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36" name="CaixaDeTexto 5"/>
              <p:cNvSpPr/>
              <p:nvPr/>
            </p:nvSpPr>
            <p:spPr>
              <a:xfrm>
                <a:off x="503640" y="459720"/>
                <a:ext cx="7035120" cy="11278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spAutoFit/>
              </a:bodyPr>
              <a:p>
                <a:pPr>
                  <a:lnSpc>
                    <a:spcPct val="100000"/>
                  </a:lnSpc>
                  <a:buNone/>
                </a:pPr>
                <a:r>
                  <a:rPr b="1" lang="pt-BR" sz="1700" spc="-1" strike="noStrike">
                    <a:solidFill>
                      <a:srgbClr val="000000"/>
                    </a:solidFill>
                    <a:latin typeface="Arial"/>
                    <a:ea typeface="DejaVu Sans"/>
                  </a:rPr>
                  <a:t>Programa</a:t>
                </a:r>
                <a:r>
                  <a:rPr b="0" lang="pt-BR" sz="1700" spc="-1" strike="noStrike">
                    <a:solidFill>
                      <a:srgbClr val="000000"/>
                    </a:solidFill>
                    <a:latin typeface="Arial"/>
                    <a:ea typeface="DejaVu Sans"/>
                  </a:rPr>
                  <a:t>: 022 - Construindo o Futuro por Meio da Ciência, da Tecnologia e da Inovação </a:t>
                </a:r>
                <a:endParaRPr b="0" lang="pt-BR" sz="1700" spc="-1" strike="noStrike">
                  <a:latin typeface="Arial"/>
                </a:endParaRPr>
              </a:p>
              <a:p>
                <a:pPr>
                  <a:lnSpc>
                    <a:spcPct val="100000"/>
                  </a:lnSpc>
                  <a:buNone/>
                </a:pPr>
                <a:endParaRPr b="0" lang="pt-BR" sz="1700" spc="-1" strike="noStrike">
                  <a:latin typeface="Arial"/>
                </a:endParaRPr>
              </a:p>
              <a:p>
                <a:pPr>
                  <a:lnSpc>
                    <a:spcPct val="100000"/>
                  </a:lnSpc>
                  <a:buNone/>
                </a:pPr>
                <a:r>
                  <a:rPr b="1" lang="pt-BR" sz="1700" spc="-1" strike="noStrike">
                    <a:solidFill>
                      <a:srgbClr val="000000"/>
                    </a:solidFill>
                    <a:latin typeface="Arial"/>
                    <a:ea typeface="Arial"/>
                  </a:rPr>
                  <a:t>Ação</a:t>
                </a:r>
                <a:r>
                  <a:rPr b="0" lang="pt-BR" sz="1700" spc="-1" strike="noStrike">
                    <a:solidFill>
                      <a:srgbClr val="000000"/>
                    </a:solidFill>
                    <a:latin typeface="Arial"/>
                    <a:ea typeface="DejaVu Sans"/>
                  </a:rPr>
                  <a:t>: 4362 - Comunicação Científica</a:t>
                </a:r>
                <a:endParaRPr b="0" lang="pt-BR" sz="1700" spc="-1" strike="noStrike">
                  <a:latin typeface="Arial"/>
                </a:endParaRPr>
              </a:p>
            </p:txBody>
          </p:sp>
        </p:grpSp>
        <p:pic>
          <p:nvPicPr>
            <p:cNvPr id="137" name="Imagem 3" descr=""/>
            <p:cNvPicPr/>
            <p:nvPr/>
          </p:nvPicPr>
          <p:blipFill>
            <a:blip r:embed="rId2"/>
            <a:stretch/>
          </p:blipFill>
          <p:spPr>
            <a:xfrm>
              <a:off x="392400" y="1926720"/>
              <a:ext cx="7381440" cy="3186720"/>
            </a:xfrm>
            <a:prstGeom prst="rect">
              <a:avLst/>
            </a:prstGeom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Agrupar 1"/>
          <p:cNvGrpSpPr/>
          <p:nvPr/>
        </p:nvGrpSpPr>
        <p:grpSpPr>
          <a:xfrm>
            <a:off x="-676440" y="203040"/>
            <a:ext cx="8551800" cy="5359680"/>
            <a:chOff x="-676440" y="203040"/>
            <a:chExt cx="8551800" cy="5359680"/>
          </a:xfrm>
        </p:grpSpPr>
        <p:sp>
          <p:nvSpPr>
            <p:cNvPr id="139" name="CaixaDeTexto 2"/>
            <p:cNvSpPr/>
            <p:nvPr/>
          </p:nvSpPr>
          <p:spPr>
            <a:xfrm>
              <a:off x="-676440" y="203040"/>
              <a:ext cx="5839200" cy="36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spAutoFit/>
            </a:bodyPr>
            <a:p>
              <a:pPr algn="ctr">
                <a:lnSpc>
                  <a:spcPct val="100000"/>
                </a:lnSpc>
                <a:buNone/>
              </a:pPr>
              <a:r>
                <a:rPr b="1" lang="pt-BR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4362 - Comunicação Científica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140" name="Retângulo 3"/>
            <p:cNvSpPr/>
            <p:nvPr/>
          </p:nvSpPr>
          <p:spPr>
            <a:xfrm>
              <a:off x="477000" y="626400"/>
              <a:ext cx="353232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1" lang="pt-BR" sz="1800" spc="-1" strike="noStrike">
                  <a:solidFill>
                    <a:srgbClr val="953735"/>
                  </a:solidFill>
                  <a:latin typeface="Arial"/>
                  <a:ea typeface="DejaVu Sans"/>
                </a:rPr>
                <a:t>Principais Resultados em 2025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141" name="CaixaDeTexto 4"/>
            <p:cNvSpPr/>
            <p:nvPr/>
          </p:nvSpPr>
          <p:spPr>
            <a:xfrm>
              <a:off x="6432840" y="3090960"/>
              <a:ext cx="1442520" cy="577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horzOverflow="overflow" vertOverflow="overflow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1" lang="pt-BR" sz="16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Meta</a:t>
              </a:r>
              <a:endParaRPr b="0" lang="pt-BR" sz="1600" spc="-1" strike="noStrike">
                <a:latin typeface="Arial"/>
              </a:endParaRPr>
            </a:p>
            <a:p>
              <a:pPr>
                <a:lnSpc>
                  <a:spcPct val="100000"/>
                </a:lnSpc>
                <a:buNone/>
              </a:pPr>
              <a:r>
                <a:rPr b="1" lang="pt-BR" sz="16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PPAG 2025</a:t>
              </a:r>
              <a:endParaRPr b="0" lang="pt-BR" sz="1600" spc="-1" strike="noStrike">
                <a:latin typeface="Arial"/>
              </a:endParaRPr>
            </a:p>
          </p:txBody>
        </p:sp>
        <p:grpSp>
          <p:nvGrpSpPr>
            <p:cNvPr id="142" name="Agrupar 5"/>
            <p:cNvGrpSpPr/>
            <p:nvPr/>
          </p:nvGrpSpPr>
          <p:grpSpPr>
            <a:xfrm>
              <a:off x="279000" y="1054080"/>
              <a:ext cx="6047640" cy="4508640"/>
              <a:chOff x="279000" y="1054080"/>
              <a:chExt cx="6047640" cy="4508640"/>
            </a:xfrm>
          </p:grpSpPr>
          <p:sp>
            <p:nvSpPr>
              <p:cNvPr id="143" name="Google Shape;812;g1eb5d862eca_2_513"/>
              <p:cNvSpPr/>
              <p:nvPr/>
            </p:nvSpPr>
            <p:spPr>
              <a:xfrm>
                <a:off x="394200" y="1117440"/>
                <a:ext cx="5504760" cy="94644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0">
                <a:noFill/>
              </a:ln>
              <a:effectLst>
                <a:outerShdw algn="tl" blurRad="50760" dir="2700000" dist="37674" rotWithShape="0">
                  <a:srgbClr val="000000">
                    <a:alpha val="4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</p:sp>
          <p:grpSp>
            <p:nvGrpSpPr>
              <p:cNvPr id="144" name="Agrupar 7"/>
              <p:cNvGrpSpPr/>
              <p:nvPr/>
            </p:nvGrpSpPr>
            <p:grpSpPr>
              <a:xfrm>
                <a:off x="279000" y="1054080"/>
                <a:ext cx="6047640" cy="4508640"/>
                <a:chOff x="279000" y="1054080"/>
                <a:chExt cx="6047640" cy="4508640"/>
              </a:xfrm>
            </p:grpSpPr>
            <p:sp>
              <p:nvSpPr>
                <p:cNvPr id="145" name="Google Shape;812;g1eb5d862eca_2_513"/>
                <p:cNvSpPr/>
                <p:nvPr/>
              </p:nvSpPr>
              <p:spPr>
                <a:xfrm>
                  <a:off x="384840" y="2193120"/>
                  <a:ext cx="5514120" cy="112896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0">
                  <a:noFill/>
                </a:ln>
                <a:effectLst>
                  <a:outerShdw algn="tl" blurRad="50760" dir="2700000" dist="37674" rotWithShape="0">
                    <a:srgbClr val="000000">
                      <a:alpha val="40000"/>
                    </a:srgbClr>
                  </a:outerShdw>
                </a:effectLst>
              </p:spPr>
              <p:style>
                <a:lnRef idx="0"/>
                <a:fillRef idx="0"/>
                <a:effectRef idx="0"/>
                <a:fontRef idx="minor"/>
              </p:style>
            </p:sp>
            <p:pic>
              <p:nvPicPr>
                <p:cNvPr id="146" name="Google Shape;818;g1eb5d862eca_2_513" descr=""/>
                <p:cNvPicPr/>
                <p:nvPr/>
              </p:nvPicPr>
              <p:blipFill>
                <a:blip r:embed="rId2"/>
                <a:stretch/>
              </p:blipFill>
              <p:spPr>
                <a:xfrm>
                  <a:off x="2896920" y="1255680"/>
                  <a:ext cx="447480" cy="66636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147" name="Google Shape;812;g1eb5d862eca_2_513"/>
                <p:cNvSpPr/>
                <p:nvPr/>
              </p:nvSpPr>
              <p:spPr>
                <a:xfrm>
                  <a:off x="406080" y="4616280"/>
                  <a:ext cx="5504760" cy="94644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0">
                  <a:noFill/>
                </a:ln>
                <a:effectLst>
                  <a:outerShdw algn="tl" blurRad="50760" dir="2700000" dist="37674" rotWithShape="0">
                    <a:srgbClr val="000000">
                      <a:alpha val="40000"/>
                    </a:srgbClr>
                  </a:outerShdw>
                </a:effectLst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48" name="Google Shape;812;g1eb5d862eca_2_513"/>
                <p:cNvSpPr/>
                <p:nvPr/>
              </p:nvSpPr>
              <p:spPr>
                <a:xfrm>
                  <a:off x="394200" y="3500640"/>
                  <a:ext cx="5504760" cy="94644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0">
                  <a:noFill/>
                </a:ln>
                <a:effectLst>
                  <a:outerShdw algn="tl" blurRad="50760" dir="2700000" dist="37674" rotWithShape="0">
                    <a:srgbClr val="000000">
                      <a:alpha val="40000"/>
                    </a:srgbClr>
                  </a:outerShdw>
                </a:effectLst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49" name="Google Shape;816;g1eb5d862eca_2_513"/>
                <p:cNvSpPr/>
                <p:nvPr/>
              </p:nvSpPr>
              <p:spPr>
                <a:xfrm>
                  <a:off x="3325320" y="1054080"/>
                  <a:ext cx="2573640" cy="103536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anchor="t">
                  <a:spAutoFit/>
                </a:bodyPr>
                <a:p>
                  <a:pPr algn="ctr">
                    <a:lnSpc>
                      <a:spcPct val="100000"/>
                    </a:lnSpc>
                    <a:buNone/>
                    <a:tabLst>
                      <a:tab algn="l" pos="0"/>
                    </a:tabLst>
                  </a:pPr>
                  <a:r>
                    <a:rPr b="1" lang="pt-BR" sz="2000" spc="-1" strike="noStrike">
                      <a:solidFill>
                        <a:srgbClr val="000000"/>
                      </a:solidFill>
                      <a:latin typeface="Arial"/>
                      <a:ea typeface="Lato"/>
                    </a:rPr>
                    <a:t>R$ 14.424.420</a:t>
                  </a:r>
                  <a:endParaRPr b="0" lang="pt-BR" sz="2000" spc="-1" strike="noStrike">
                    <a:latin typeface="Arial"/>
                  </a:endParaRPr>
                </a:p>
                <a:p>
                  <a:pPr algn="ctr">
                    <a:lnSpc>
                      <a:spcPct val="100000"/>
                    </a:lnSpc>
                    <a:buNone/>
                    <a:tabLst>
                      <a:tab algn="l" pos="0"/>
                    </a:tabLst>
                  </a:pPr>
                  <a:r>
                    <a:rPr b="0" lang="pt-BR" sz="1400" spc="-1" strike="noStrike">
                      <a:solidFill>
                        <a:srgbClr val="000000"/>
                      </a:solidFill>
                      <a:latin typeface="Arial"/>
                      <a:ea typeface="Lato"/>
                    </a:rPr>
                    <a:t>Meta de investimento em ações de comunicação para  </a:t>
                  </a:r>
                  <a:r>
                    <a:rPr b="1" lang="pt-BR" sz="1400" spc="-1" strike="noStrike">
                      <a:solidFill>
                        <a:srgbClr val="000000"/>
                      </a:solidFill>
                      <a:latin typeface="Arial"/>
                      <a:ea typeface="Lato"/>
                    </a:rPr>
                    <a:t>2025</a:t>
                  </a:r>
                  <a:endParaRPr b="0" lang="pt-BR" sz="1400" spc="-1" strike="noStrike">
                    <a:latin typeface="Arial"/>
                  </a:endParaRPr>
                </a:p>
              </p:txBody>
            </p:sp>
            <p:sp>
              <p:nvSpPr>
                <p:cNvPr id="150" name="Google Shape;813;g1eb5d862eca_2_513"/>
                <p:cNvSpPr/>
                <p:nvPr/>
              </p:nvSpPr>
              <p:spPr>
                <a:xfrm>
                  <a:off x="350280" y="1095840"/>
                  <a:ext cx="2545920" cy="8222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anchor="t">
                  <a:spAutoFit/>
                </a:bodyPr>
                <a:p>
                  <a:pPr algn="ctr">
                    <a:lnSpc>
                      <a:spcPct val="100000"/>
                    </a:lnSpc>
                    <a:buNone/>
                    <a:tabLst>
                      <a:tab algn="l" pos="0"/>
                    </a:tabLst>
                  </a:pPr>
                  <a:r>
                    <a:rPr b="1" lang="pt-BR" sz="2000" spc="-1" strike="noStrike">
                      <a:solidFill>
                        <a:srgbClr val="000000"/>
                      </a:solidFill>
                      <a:latin typeface="Arial"/>
                      <a:ea typeface="Lato"/>
                    </a:rPr>
                    <a:t>R$10.219.659</a:t>
                  </a:r>
                  <a:endParaRPr b="0" lang="pt-BR" sz="2000" spc="-1" strike="noStrike">
                    <a:latin typeface="Arial"/>
                  </a:endParaRPr>
                </a:p>
                <a:p>
                  <a:pPr algn="ctr">
                    <a:lnSpc>
                      <a:spcPct val="100000"/>
                    </a:lnSpc>
                    <a:buNone/>
                    <a:tabLst>
                      <a:tab algn="l" pos="0"/>
                    </a:tabLst>
                  </a:pPr>
                  <a:r>
                    <a:rPr b="0" lang="pt-BR" sz="1400" spc="-1" strike="noStrike">
                      <a:solidFill>
                        <a:srgbClr val="000000"/>
                      </a:solidFill>
                      <a:latin typeface="Arial"/>
                      <a:ea typeface="Lato"/>
                    </a:rPr>
                    <a:t>Investidos em ações de comunicação até </a:t>
                  </a:r>
                  <a:r>
                    <a:rPr b="1" lang="pt-BR" sz="1400" spc="-1" strike="noStrike">
                      <a:solidFill>
                        <a:srgbClr val="000000"/>
                      </a:solidFill>
                      <a:latin typeface="Arial"/>
                      <a:ea typeface="Lato"/>
                    </a:rPr>
                    <a:t>30/09/2025</a:t>
                  </a:r>
                  <a:endParaRPr b="0" lang="pt-BR" sz="1400" spc="-1" strike="noStrike">
                    <a:latin typeface="Arial"/>
                  </a:endParaRPr>
                </a:p>
              </p:txBody>
            </p:sp>
            <p:sp>
              <p:nvSpPr>
                <p:cNvPr id="151" name="Google Shape;815;g1eb5d862eca_2_513"/>
                <p:cNvSpPr/>
                <p:nvPr/>
              </p:nvSpPr>
              <p:spPr>
                <a:xfrm>
                  <a:off x="458280" y="4705560"/>
                  <a:ext cx="5334480" cy="60912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anchor="t">
                  <a:spAutoFit/>
                </a:bodyPr>
                <a:p>
                  <a:pPr algn="ctr">
                    <a:lnSpc>
                      <a:spcPct val="100000"/>
                    </a:lnSpc>
                    <a:buNone/>
                    <a:tabLst>
                      <a:tab algn="l" pos="0"/>
                    </a:tabLst>
                  </a:pPr>
                  <a:r>
                    <a:rPr b="1" lang="pt-BR" sz="2000" spc="-1" strike="noStrike">
                      <a:solidFill>
                        <a:srgbClr val="000000"/>
                      </a:solidFill>
                      <a:latin typeface="Arial"/>
                      <a:ea typeface="Lato"/>
                    </a:rPr>
                    <a:t>175</a:t>
                  </a:r>
                  <a:endParaRPr b="0" lang="pt-BR" sz="2000" spc="-1" strike="noStrike">
                    <a:latin typeface="Arial"/>
                  </a:endParaRPr>
                </a:p>
                <a:p>
                  <a:pPr algn="ctr">
                    <a:lnSpc>
                      <a:spcPct val="100000"/>
                    </a:lnSpc>
                    <a:buNone/>
                    <a:tabLst>
                      <a:tab algn="l" pos="0"/>
                    </a:tabLst>
                  </a:pPr>
                  <a:r>
                    <a:rPr b="0" lang="pt-BR" sz="1400" spc="-1" strike="noStrike">
                      <a:solidFill>
                        <a:srgbClr val="000000"/>
                      </a:solidFill>
                      <a:latin typeface="Arial"/>
                      <a:ea typeface="Lato"/>
                    </a:rPr>
                    <a:t>ações de comunicação realizadas até </a:t>
                  </a:r>
                  <a:r>
                    <a:rPr b="1" lang="pt-BR" sz="1400" spc="-1" strike="noStrike">
                      <a:solidFill>
                        <a:srgbClr val="000000"/>
                      </a:solidFill>
                      <a:latin typeface="Arial"/>
                      <a:ea typeface="Lato"/>
                    </a:rPr>
                    <a:t>30/09/2025</a:t>
                  </a:r>
                  <a:endParaRPr b="0" lang="pt-BR" sz="1400" spc="-1" strike="noStrike">
                    <a:latin typeface="Arial"/>
                  </a:endParaRPr>
                </a:p>
              </p:txBody>
            </p:sp>
            <p:sp>
              <p:nvSpPr>
                <p:cNvPr id="152" name="Triângulo isósceles 15"/>
                <p:cNvSpPr/>
                <p:nvPr/>
              </p:nvSpPr>
              <p:spPr>
                <a:xfrm rot="5400000">
                  <a:off x="5729400" y="3216240"/>
                  <a:ext cx="870480" cy="3240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153" name="Google Shape;813;g1eb5d862eca_2_513"/>
                <p:cNvSpPr/>
                <p:nvPr/>
              </p:nvSpPr>
              <p:spPr>
                <a:xfrm>
                  <a:off x="279000" y="2245680"/>
                  <a:ext cx="5514120" cy="8834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anchor="t">
                  <a:spAutoFit/>
                </a:bodyPr>
                <a:p>
                  <a:pPr algn="ctr">
                    <a:lnSpc>
                      <a:spcPct val="100000"/>
                    </a:lnSpc>
                    <a:buNone/>
                    <a:tabLst>
                      <a:tab algn="l" pos="0"/>
                    </a:tabLst>
                  </a:pPr>
                  <a:r>
                    <a:rPr b="0" lang="pt-BR" sz="1400" spc="-1" strike="noStrike">
                      <a:solidFill>
                        <a:srgbClr val="000000"/>
                      </a:solidFill>
                      <a:latin typeface="Arial"/>
                      <a:ea typeface="Lato"/>
                    </a:rPr>
                    <a:t>Do total de recursos investidos, </a:t>
                  </a:r>
                  <a:r>
                    <a:rPr b="1" lang="pt-BR" sz="1800" spc="-1" strike="noStrike">
                      <a:solidFill>
                        <a:srgbClr val="000000"/>
                      </a:solidFill>
                      <a:latin typeface="Arial"/>
                      <a:ea typeface="Lato"/>
                    </a:rPr>
                    <a:t>R$ 5.645.878</a:t>
                  </a:r>
                  <a:r>
                    <a:rPr b="1" lang="pt-BR" sz="2000" spc="-1" strike="noStrike">
                      <a:solidFill>
                        <a:srgbClr val="000000"/>
                      </a:solidFill>
                      <a:latin typeface="Arial"/>
                      <a:ea typeface="Lato"/>
                    </a:rPr>
                    <a:t> </a:t>
                  </a:r>
                  <a:r>
                    <a:rPr b="0" lang="pt-BR" sz="1400" spc="-1" strike="noStrike">
                      <a:solidFill>
                        <a:srgbClr val="000000"/>
                      </a:solidFill>
                      <a:latin typeface="Arial"/>
                      <a:ea typeface="Lato"/>
                    </a:rPr>
                    <a:t>referentes ao </a:t>
                  </a:r>
                  <a:r>
                    <a:rPr b="1" lang="pt-BR" sz="1400" spc="-1" strike="noStrike">
                      <a:solidFill>
                        <a:srgbClr val="000000"/>
                      </a:solidFill>
                      <a:latin typeface="Arial"/>
                      <a:ea typeface="Lato"/>
                    </a:rPr>
                    <a:t>Programa de Organização de Eventos de Caráter Científico e Tecnológico, </a:t>
                  </a:r>
                  <a:r>
                    <a:rPr b="0" lang="pt-BR" sz="1400" spc="-1" strike="noStrike">
                      <a:solidFill>
                        <a:srgbClr val="000000"/>
                      </a:solidFill>
                      <a:latin typeface="Arial"/>
                      <a:ea typeface="Lato"/>
                    </a:rPr>
                    <a:t>com meta de </a:t>
                  </a:r>
                  <a:r>
                    <a:rPr b="1" lang="pt-BR" sz="1800" spc="-1" strike="noStrike">
                      <a:solidFill>
                        <a:srgbClr val="000000"/>
                      </a:solidFill>
                      <a:latin typeface="Arial"/>
                      <a:ea typeface="Lato"/>
                    </a:rPr>
                    <a:t>R$8.273.553 </a:t>
                  </a:r>
                  <a:r>
                    <a:rPr b="0" lang="pt-BR" sz="1400" spc="-1" strike="noStrike">
                      <a:solidFill>
                        <a:srgbClr val="000000"/>
                      </a:solidFill>
                      <a:latin typeface="Arial"/>
                      <a:ea typeface="Lato"/>
                    </a:rPr>
                    <a:t>para </a:t>
                  </a:r>
                  <a:r>
                    <a:rPr b="1" lang="pt-BR" sz="1400" spc="-1" strike="noStrike">
                      <a:solidFill>
                        <a:srgbClr val="000000"/>
                      </a:solidFill>
                      <a:latin typeface="Arial"/>
                      <a:ea typeface="Lato"/>
                    </a:rPr>
                    <a:t>2025</a:t>
                  </a:r>
                  <a:endParaRPr b="0" lang="pt-BR" sz="1400" spc="-1" strike="noStrike">
                    <a:latin typeface="Arial"/>
                  </a:endParaRPr>
                </a:p>
              </p:txBody>
            </p:sp>
          </p:grpSp>
        </p:grpSp>
      </p:grpSp>
      <p:sp>
        <p:nvSpPr>
          <p:cNvPr id="154" name="CaixaDeTexto 17"/>
          <p:cNvSpPr/>
          <p:nvPr/>
        </p:nvSpPr>
        <p:spPr>
          <a:xfrm>
            <a:off x="470520" y="3498480"/>
            <a:ext cx="5055840" cy="85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Lato"/>
              </a:rPr>
              <a:t>Do total de recursos investidos, </a:t>
            </a:r>
            <a:r>
              <a:rPr b="1" lang="pt-BR" sz="1800" spc="-1" strike="noStrike">
                <a:solidFill>
                  <a:srgbClr val="000000"/>
                </a:solidFill>
                <a:latin typeface="Arial"/>
                <a:ea typeface="Lato"/>
              </a:rPr>
              <a:t>R$ 2.788.126 </a:t>
            </a: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Lato"/>
              </a:rPr>
              <a:t>referentes ao </a:t>
            </a:r>
            <a:r>
              <a:rPr b="1" lang="pt-BR" sz="1400" spc="-1" strike="noStrike">
                <a:solidFill>
                  <a:srgbClr val="000000"/>
                </a:solidFill>
                <a:latin typeface="Arial"/>
                <a:ea typeface="Lato"/>
              </a:rPr>
              <a:t>Programa de Participação Coletiva em Eventos no País</a:t>
            </a: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Lato"/>
              </a:rPr>
              <a:t>, com meta de </a:t>
            </a:r>
            <a:r>
              <a:rPr b="1" lang="pt-BR" sz="1800" spc="-1" strike="noStrike">
                <a:solidFill>
                  <a:srgbClr val="000000"/>
                </a:solidFill>
                <a:latin typeface="Arial"/>
                <a:ea typeface="Lato"/>
              </a:rPr>
              <a:t>R$ 3.351.562 </a:t>
            </a: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Lato"/>
              </a:rPr>
              <a:t>para </a:t>
            </a:r>
            <a:r>
              <a:rPr b="1" lang="pt-BR" sz="1400" spc="-1" strike="noStrike">
                <a:solidFill>
                  <a:srgbClr val="000000"/>
                </a:solidFill>
                <a:latin typeface="Arial"/>
                <a:ea typeface="Lato"/>
              </a:rPr>
              <a:t>2025</a:t>
            </a:r>
            <a:endParaRPr b="0" lang="pt-BR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Agrupar 1"/>
          <p:cNvGrpSpPr/>
          <p:nvPr/>
        </p:nvGrpSpPr>
        <p:grpSpPr>
          <a:xfrm>
            <a:off x="441720" y="578520"/>
            <a:ext cx="6847560" cy="4127040"/>
            <a:chOff x="441720" y="578520"/>
            <a:chExt cx="6847560" cy="4127040"/>
          </a:xfrm>
        </p:grpSpPr>
        <p:sp>
          <p:nvSpPr>
            <p:cNvPr id="156" name="CaixaDeTexto 2"/>
            <p:cNvSpPr/>
            <p:nvPr/>
          </p:nvSpPr>
          <p:spPr>
            <a:xfrm>
              <a:off x="579600" y="3763440"/>
              <a:ext cx="6574680" cy="942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0" lang="pt-BR" sz="14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Destaque:</a:t>
              </a:r>
              <a:endParaRPr b="0" lang="pt-BR" sz="1400" spc="-1" strike="noStrike">
                <a:latin typeface="Arial"/>
              </a:endParaRPr>
            </a:p>
            <a:p>
              <a:pPr>
                <a:lnSpc>
                  <a:spcPct val="100000"/>
                </a:lnSpc>
                <a:buNone/>
              </a:pPr>
              <a:endParaRPr b="0" lang="pt-BR" sz="1400" spc="-1" strike="noStrike">
                <a:latin typeface="Arial"/>
              </a:endParaRPr>
            </a:p>
            <a:p>
              <a:pPr marL="285840" indent="-285840">
                <a:lnSpc>
                  <a:spcPct val="100000"/>
                </a:lnSpc>
                <a:buClr>
                  <a:srgbClr val="000000"/>
                </a:buClr>
                <a:buFont typeface="Wingdings" charset="2"/>
                <a:buChar char=""/>
              </a:pPr>
              <a:r>
                <a:rPr b="0" lang="pt-BR" sz="14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Chamada Programa de Bolsas BIC e Mestrado CatIA/STEM (2026-2027) – R$2.250.000</a:t>
              </a:r>
              <a:endParaRPr b="0" lang="pt-BR" sz="1400" spc="-1" strike="noStrike">
                <a:latin typeface="Arial"/>
              </a:endParaRPr>
            </a:p>
          </p:txBody>
        </p:sp>
        <p:grpSp>
          <p:nvGrpSpPr>
            <p:cNvPr id="157" name="Agrupar 3"/>
            <p:cNvGrpSpPr/>
            <p:nvPr/>
          </p:nvGrpSpPr>
          <p:grpSpPr>
            <a:xfrm>
              <a:off x="441720" y="578520"/>
              <a:ext cx="6847560" cy="2816280"/>
              <a:chOff x="441720" y="578520"/>
              <a:chExt cx="6847560" cy="2816280"/>
            </a:xfrm>
          </p:grpSpPr>
          <p:grpSp>
            <p:nvGrpSpPr>
              <p:cNvPr id="158" name="Agrupar 4"/>
              <p:cNvGrpSpPr/>
              <p:nvPr/>
            </p:nvGrpSpPr>
            <p:grpSpPr>
              <a:xfrm>
                <a:off x="441720" y="578520"/>
                <a:ext cx="3356280" cy="605880"/>
                <a:chOff x="441720" y="578520"/>
                <a:chExt cx="3356280" cy="605880"/>
              </a:xfrm>
            </p:grpSpPr>
            <p:sp>
              <p:nvSpPr>
                <p:cNvPr id="159" name="Retângulo 7"/>
                <p:cNvSpPr/>
                <p:nvPr/>
              </p:nvSpPr>
              <p:spPr>
                <a:xfrm>
                  <a:off x="1107000" y="701280"/>
                  <a:ext cx="2691000" cy="36396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t">
                  <a:spAutoFit/>
                </a:bodyPr>
                <a:p>
                  <a:pPr>
                    <a:lnSpc>
                      <a:spcPct val="100000"/>
                    </a:lnSpc>
                    <a:buNone/>
                  </a:pPr>
                  <a:r>
                    <a:rPr b="1" lang="pt-BR" sz="1800" spc="-1" strike="noStrike">
                      <a:solidFill>
                        <a:srgbClr val="953735"/>
                      </a:solidFill>
                      <a:latin typeface="Arial"/>
                      <a:ea typeface="DejaVu Sans"/>
                    </a:rPr>
                    <a:t>Expectativas para 2026</a:t>
                  </a:r>
                  <a:endParaRPr b="0" lang="pt-BR" sz="1800" spc="-1" strike="noStrike">
                    <a:latin typeface="Arial"/>
                  </a:endParaRPr>
                </a:p>
              </p:txBody>
            </p:sp>
            <p:pic>
              <p:nvPicPr>
                <p:cNvPr id="160" name="Imagem 28" descr="Ícone&#10;&#10;Descrição gerada automaticamente"/>
                <p:cNvPicPr/>
                <p:nvPr/>
              </p:nvPicPr>
              <p:blipFill>
                <a:blip r:embed="rId2"/>
                <a:stretch/>
              </p:blipFill>
              <p:spPr>
                <a:xfrm>
                  <a:off x="441720" y="578520"/>
                  <a:ext cx="648720" cy="605880"/>
                </a:xfrm>
                <a:prstGeom prst="rect">
                  <a:avLst/>
                </a:prstGeom>
                <a:ln w="0">
                  <a:noFill/>
                </a:ln>
              </p:spPr>
            </p:pic>
          </p:grpSp>
          <p:sp>
            <p:nvSpPr>
              <p:cNvPr id="161" name="CaixaDeTexto 5"/>
              <p:cNvSpPr/>
              <p:nvPr/>
            </p:nvSpPr>
            <p:spPr>
              <a:xfrm>
                <a:off x="441720" y="1690560"/>
                <a:ext cx="6847560" cy="5763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spAutoFit/>
              </a:bodyPr>
              <a:p>
                <a:pPr algn="ctr">
                  <a:lnSpc>
                    <a:spcPct val="100000"/>
                  </a:lnSpc>
                  <a:buNone/>
                </a:pPr>
                <a:r>
                  <a:rPr b="1" lang="pt-BR" sz="1600" spc="-1" strike="noStrike">
                    <a:solidFill>
                      <a:srgbClr val="000000"/>
                    </a:solidFill>
                    <a:latin typeface="Arial"/>
                    <a:ea typeface="DejaVu Sans"/>
                  </a:rPr>
                  <a:t>Ação 4048</a:t>
                </a:r>
                <a:r>
                  <a:rPr b="0" lang="pt-BR" sz="1600" spc="-1" strike="noStrike">
                    <a:solidFill>
                      <a:srgbClr val="000000"/>
                    </a:solidFill>
                    <a:latin typeface="Arial"/>
                    <a:ea typeface="DejaVu Sans"/>
                  </a:rPr>
                  <a:t>  - </a:t>
                </a:r>
                <a:r>
                  <a:rPr b="1" lang="pt-BR" sz="1600" spc="-1" strike="noStrike">
                    <a:solidFill>
                      <a:srgbClr val="000000"/>
                    </a:solidFill>
                    <a:latin typeface="Arial"/>
                    <a:ea typeface="DejaVu Sans"/>
                  </a:rPr>
                  <a:t>Formação, capacitação, atração e fixação de pessoas para atuação em Ciência, Tecnologia e Inovação</a:t>
                </a:r>
                <a:endParaRPr b="0" lang="pt-BR" sz="1600" spc="-1" strike="noStrike">
                  <a:latin typeface="Arial"/>
                </a:endParaRPr>
              </a:p>
            </p:txBody>
          </p:sp>
          <p:pic>
            <p:nvPicPr>
              <p:cNvPr id="162" name="Imagem 6" descr=""/>
              <p:cNvPicPr/>
              <p:nvPr/>
            </p:nvPicPr>
            <p:blipFill>
              <a:blip r:embed="rId3"/>
              <a:stretch/>
            </p:blipFill>
            <p:spPr>
              <a:xfrm>
                <a:off x="576720" y="2474280"/>
                <a:ext cx="6577920" cy="920520"/>
              </a:xfrm>
              <a:prstGeom prst="rect">
                <a:avLst/>
              </a:prstGeom>
              <a:ln w="0">
                <a:noFill/>
              </a:ln>
            </p:spPr>
          </p:pic>
        </p:grp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Agrupar 1"/>
          <p:cNvGrpSpPr/>
          <p:nvPr/>
        </p:nvGrpSpPr>
        <p:grpSpPr>
          <a:xfrm>
            <a:off x="425520" y="843480"/>
            <a:ext cx="6900480" cy="3147840"/>
            <a:chOff x="425520" y="843480"/>
            <a:chExt cx="6900480" cy="3147840"/>
          </a:xfrm>
        </p:grpSpPr>
        <p:sp>
          <p:nvSpPr>
            <p:cNvPr id="164" name="CaixaDeTexto 2"/>
            <p:cNvSpPr/>
            <p:nvPr/>
          </p:nvSpPr>
          <p:spPr>
            <a:xfrm>
              <a:off x="425520" y="843480"/>
              <a:ext cx="6900480" cy="33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1" lang="pt-BR" sz="16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Ação: 4387 - Fomento à Inovação de base Científica ou Tecnológica</a:t>
              </a:r>
              <a:endParaRPr b="0" lang="pt-BR" sz="1600" spc="-1" strike="noStrike">
                <a:latin typeface="Arial"/>
              </a:endParaRPr>
            </a:p>
          </p:txBody>
        </p:sp>
        <p:sp>
          <p:nvSpPr>
            <p:cNvPr id="165" name="CaixaDeTexto 3"/>
            <p:cNvSpPr/>
            <p:nvPr/>
          </p:nvSpPr>
          <p:spPr>
            <a:xfrm>
              <a:off x="503640" y="3049200"/>
              <a:ext cx="6814800" cy="942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0" lang="pt-BR" sz="14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Destaque:</a:t>
              </a:r>
              <a:endParaRPr b="0" lang="pt-BR" sz="1400" spc="-1" strike="noStrike">
                <a:latin typeface="Arial"/>
              </a:endParaRPr>
            </a:p>
            <a:p>
              <a:pPr>
                <a:lnSpc>
                  <a:spcPct val="100000"/>
                </a:lnSpc>
                <a:buNone/>
              </a:pPr>
              <a:endParaRPr b="0" lang="pt-BR" sz="1400" spc="-1" strike="noStrike">
                <a:latin typeface="Arial"/>
              </a:endParaRPr>
            </a:p>
            <a:p>
              <a:pPr marL="285840" indent="-285840">
                <a:lnSpc>
                  <a:spcPct val="100000"/>
                </a:lnSpc>
                <a:buClr>
                  <a:srgbClr val="000000"/>
                </a:buClr>
                <a:buFont typeface="Wingdings" charset="2"/>
                <a:buChar char=""/>
              </a:pPr>
              <a:r>
                <a:rPr b="0" lang="pt-BR" sz="14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Chamada FAPEMIG 11/2025 - Deep Tech MG – Inserção no Mercado e Tração Comercial - startups (1ª PARCELA) – R$5.000.000</a:t>
              </a:r>
              <a:endParaRPr b="0" lang="pt-BR" sz="1400" spc="-1" strike="noStrike">
                <a:latin typeface="Arial"/>
              </a:endParaRPr>
            </a:p>
          </p:txBody>
        </p:sp>
        <p:pic>
          <p:nvPicPr>
            <p:cNvPr id="166" name="Imagem 4" descr=""/>
            <p:cNvPicPr/>
            <p:nvPr/>
          </p:nvPicPr>
          <p:blipFill>
            <a:blip r:embed="rId2"/>
            <a:stretch/>
          </p:blipFill>
          <p:spPr>
            <a:xfrm>
              <a:off x="468360" y="1638720"/>
              <a:ext cx="6814800" cy="953640"/>
            </a:xfrm>
            <a:prstGeom prst="rect">
              <a:avLst/>
            </a:prstGeom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Agrupar 1"/>
          <p:cNvGrpSpPr/>
          <p:nvPr/>
        </p:nvGrpSpPr>
        <p:grpSpPr>
          <a:xfrm>
            <a:off x="235800" y="680040"/>
            <a:ext cx="6900480" cy="3624840"/>
            <a:chOff x="235800" y="680040"/>
            <a:chExt cx="6900480" cy="3624840"/>
          </a:xfrm>
        </p:grpSpPr>
        <p:sp>
          <p:nvSpPr>
            <p:cNvPr id="168" name="CaixaDeTexto 2"/>
            <p:cNvSpPr/>
            <p:nvPr/>
          </p:nvSpPr>
          <p:spPr>
            <a:xfrm>
              <a:off x="235800" y="680040"/>
              <a:ext cx="6900480" cy="576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buNone/>
              </a:pPr>
              <a:r>
                <a:rPr b="1" lang="pt-BR" sz="16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Ação 4513 - Fomento à Pesquisa Científica Básica e Aplicada e ao Desenvolvimento Tecnológico</a:t>
              </a:r>
              <a:endParaRPr b="0" lang="pt-BR" sz="1600" spc="-1" strike="noStrike">
                <a:latin typeface="Arial"/>
              </a:endParaRPr>
            </a:p>
          </p:txBody>
        </p:sp>
        <p:sp>
          <p:nvSpPr>
            <p:cNvPr id="169" name="CaixaDeTexto 3"/>
            <p:cNvSpPr/>
            <p:nvPr/>
          </p:nvSpPr>
          <p:spPr>
            <a:xfrm>
              <a:off x="503640" y="3149640"/>
              <a:ext cx="5995440" cy="1155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0" lang="pt-BR" sz="14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Destaques:</a:t>
              </a:r>
              <a:endParaRPr b="0" lang="pt-BR" sz="1400" spc="-1" strike="noStrike">
                <a:latin typeface="Arial"/>
              </a:endParaRPr>
            </a:p>
            <a:p>
              <a:pPr>
                <a:lnSpc>
                  <a:spcPct val="100000"/>
                </a:lnSpc>
                <a:buNone/>
              </a:pPr>
              <a:endParaRPr b="0" lang="pt-BR" sz="1400" spc="-1" strike="noStrike">
                <a:latin typeface="Arial"/>
              </a:endParaRPr>
            </a:p>
            <a:p>
              <a:pPr marL="285840" indent="-285840">
                <a:lnSpc>
                  <a:spcPct val="100000"/>
                </a:lnSpc>
                <a:buClr>
                  <a:srgbClr val="000000"/>
                </a:buClr>
                <a:buFont typeface="Wingdings" charset="2"/>
                <a:buChar char=""/>
              </a:pPr>
              <a:r>
                <a:rPr b="0" lang="pt-BR" sz="14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Edital PLAC-MG - Minas pelo Clima: Ciência e Inovação em Apoio ao Plano Estadual de Ação Climática – R$18.000.000</a:t>
              </a:r>
              <a:endParaRPr b="0" lang="pt-BR" sz="1400" spc="-1" strike="noStrike">
                <a:latin typeface="Arial"/>
              </a:endParaRPr>
            </a:p>
            <a:p>
              <a:pPr marL="285840" indent="-285840">
                <a:lnSpc>
                  <a:spcPct val="100000"/>
                </a:lnSpc>
                <a:buClr>
                  <a:srgbClr val="000000"/>
                </a:buClr>
                <a:buFont typeface="Wingdings" charset="2"/>
                <a:buChar char=""/>
              </a:pPr>
              <a:r>
                <a:rPr b="0" lang="pt-BR" sz="14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Programa Sinbiose CNPq – R$3.533.265</a:t>
              </a:r>
              <a:endParaRPr b="0" lang="pt-BR" sz="1400" spc="-1" strike="noStrike">
                <a:latin typeface="Arial"/>
              </a:endParaRPr>
            </a:p>
          </p:txBody>
        </p:sp>
        <p:pic>
          <p:nvPicPr>
            <p:cNvPr id="170" name="Imagem 4" descr=""/>
            <p:cNvPicPr/>
            <p:nvPr/>
          </p:nvPicPr>
          <p:blipFill>
            <a:blip r:embed="rId2"/>
            <a:stretch/>
          </p:blipFill>
          <p:spPr>
            <a:xfrm>
              <a:off x="503640" y="1802160"/>
              <a:ext cx="6545520" cy="916200"/>
            </a:xfrm>
            <a:prstGeom prst="rect">
              <a:avLst/>
            </a:prstGeom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Agrupar 1"/>
          <p:cNvGrpSpPr/>
          <p:nvPr/>
        </p:nvGrpSpPr>
        <p:grpSpPr>
          <a:xfrm>
            <a:off x="301680" y="438480"/>
            <a:ext cx="6900840" cy="4848480"/>
            <a:chOff x="301680" y="438480"/>
            <a:chExt cx="6900840" cy="4848480"/>
          </a:xfrm>
        </p:grpSpPr>
        <p:sp>
          <p:nvSpPr>
            <p:cNvPr id="172" name="CaixaDeTexto 2"/>
            <p:cNvSpPr/>
            <p:nvPr/>
          </p:nvSpPr>
          <p:spPr>
            <a:xfrm>
              <a:off x="301680" y="438480"/>
              <a:ext cx="6900480" cy="576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buNone/>
              </a:pPr>
              <a:r>
                <a:rPr b="1" lang="pt-BR" sz="16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Ação 4389 - Fomento a Estruturas para Pesquisa, Desenvolvimento e Inovação</a:t>
              </a:r>
              <a:endParaRPr b="0" lang="pt-BR" sz="1600" spc="-1" strike="noStrike">
                <a:latin typeface="Arial"/>
              </a:endParaRPr>
            </a:p>
          </p:txBody>
        </p:sp>
        <p:sp>
          <p:nvSpPr>
            <p:cNvPr id="173" name="CaixaDeTexto 3"/>
            <p:cNvSpPr/>
            <p:nvPr/>
          </p:nvSpPr>
          <p:spPr>
            <a:xfrm>
              <a:off x="402840" y="2185560"/>
              <a:ext cx="6799680" cy="515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0" lang="pt-BR" sz="14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Destaque:</a:t>
              </a:r>
              <a:endParaRPr b="0" lang="pt-BR" sz="1400" spc="-1" strike="noStrike">
                <a:latin typeface="Arial"/>
              </a:endParaRPr>
            </a:p>
            <a:p>
              <a:pPr marL="285840" indent="-285840">
                <a:lnSpc>
                  <a:spcPct val="100000"/>
                </a:lnSpc>
                <a:buClr>
                  <a:srgbClr val="000000"/>
                </a:buClr>
                <a:buFont typeface="Wingdings" charset="2"/>
                <a:buChar char=""/>
              </a:pPr>
              <a:r>
                <a:rPr b="0" lang="pt-BR" sz="14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Centros de Excelência Viticultura e Leite e Derivados (EPAMIG) – R$4.000.000</a:t>
              </a:r>
              <a:endParaRPr b="0" lang="pt-BR" sz="1400" spc="-1" strike="noStrike">
                <a:latin typeface="Arial"/>
              </a:endParaRPr>
            </a:p>
          </p:txBody>
        </p:sp>
        <p:sp>
          <p:nvSpPr>
            <p:cNvPr id="174" name="CaixaDeTexto 4"/>
            <p:cNvSpPr/>
            <p:nvPr/>
          </p:nvSpPr>
          <p:spPr>
            <a:xfrm>
              <a:off x="363600" y="3143880"/>
              <a:ext cx="6620400" cy="576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1" lang="pt-BR" sz="16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Ação 4362 - Comunicação Científica</a:t>
              </a:r>
              <a:endParaRPr b="0" lang="pt-BR" sz="1600" spc="-1" strike="noStrike">
                <a:latin typeface="Arial"/>
              </a:endParaRPr>
            </a:p>
            <a:p>
              <a:pPr>
                <a:lnSpc>
                  <a:spcPct val="100000"/>
                </a:lnSpc>
                <a:buNone/>
              </a:pPr>
              <a:endParaRPr b="0" lang="pt-BR" sz="1600" spc="-1" strike="noStrike">
                <a:latin typeface="Arial"/>
              </a:endParaRPr>
            </a:p>
          </p:txBody>
        </p:sp>
        <p:pic>
          <p:nvPicPr>
            <p:cNvPr id="175" name="Imagem 5" descr=""/>
            <p:cNvPicPr/>
            <p:nvPr/>
          </p:nvPicPr>
          <p:blipFill>
            <a:blip r:embed="rId2"/>
            <a:stretch/>
          </p:blipFill>
          <p:spPr>
            <a:xfrm>
              <a:off x="402840" y="3592800"/>
              <a:ext cx="6659640" cy="9694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76" name="Imagem 6" descr=""/>
            <p:cNvPicPr/>
            <p:nvPr/>
          </p:nvPicPr>
          <p:blipFill>
            <a:blip r:embed="rId3"/>
            <a:stretch/>
          </p:blipFill>
          <p:spPr>
            <a:xfrm>
              <a:off x="363600" y="1093680"/>
              <a:ext cx="6698880" cy="9374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77" name="CaixaDeTexto 7"/>
            <p:cNvSpPr/>
            <p:nvPr/>
          </p:nvSpPr>
          <p:spPr>
            <a:xfrm>
              <a:off x="503640" y="4771080"/>
              <a:ext cx="6659640" cy="515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0" lang="pt-BR" sz="14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Destaque:</a:t>
              </a:r>
              <a:endParaRPr b="0" lang="pt-BR" sz="1400" spc="-1" strike="noStrike">
                <a:latin typeface="Arial"/>
              </a:endParaRPr>
            </a:p>
            <a:p>
              <a:pPr marL="285840" indent="-285840">
                <a:lnSpc>
                  <a:spcPct val="100000"/>
                </a:lnSpc>
                <a:buClr>
                  <a:srgbClr val="000000"/>
                </a:buClr>
                <a:buFont typeface="Wingdings" charset="2"/>
                <a:buChar char=""/>
              </a:pPr>
              <a:r>
                <a:rPr b="0" lang="pt-BR" sz="14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Parceria Internacional MOBILITY CONFAP ITALY 25 – R$1.500.000</a:t>
              </a:r>
              <a:endParaRPr b="0" lang="pt-BR" sz="14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aixaDeTexto 1"/>
          <p:cNvSpPr/>
          <p:nvPr/>
        </p:nvSpPr>
        <p:spPr>
          <a:xfrm>
            <a:off x="253080" y="1864800"/>
            <a:ext cx="27100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pt-BR" sz="3600" spc="-1" strike="noStrike">
                <a:solidFill>
                  <a:srgbClr val="000000"/>
                </a:solidFill>
                <a:latin typeface="Arial"/>
                <a:ea typeface="DejaVu Sans"/>
              </a:rPr>
              <a:t>Obrigado!</a:t>
            </a:r>
            <a:endParaRPr b="0" lang="pt-BR" sz="3600" spc="-1" strike="noStrike">
              <a:latin typeface="Arial"/>
            </a:endParaRPr>
          </a:p>
        </p:txBody>
      </p:sp>
      <p:sp>
        <p:nvSpPr>
          <p:cNvPr id="179" name="CaixaDeTexto 2"/>
          <p:cNvSpPr/>
          <p:nvPr/>
        </p:nvSpPr>
        <p:spPr>
          <a:xfrm>
            <a:off x="324720" y="3805920"/>
            <a:ext cx="5484600" cy="63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pt-BR" sz="1200" spc="-1" strike="noStrike">
                <a:solidFill>
                  <a:srgbClr val="000000"/>
                </a:solidFill>
                <a:latin typeface="Arial"/>
                <a:ea typeface="DejaVu Sans"/>
              </a:rPr>
              <a:t>Ramon Pereira Souza</a:t>
            </a:r>
            <a:endParaRPr b="0" lang="pt-BR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pt-BR" sz="1200" spc="-1" strike="noStrike">
                <a:solidFill>
                  <a:srgbClr val="000000"/>
                </a:solidFill>
                <a:latin typeface="Arial"/>
                <a:ea typeface="DejaVu Sans"/>
              </a:rPr>
              <a:t>Assessor da Diretoria de Planejamento Gestão e Finanças - DPGF/FAPEMIG </a:t>
            </a:r>
            <a:endParaRPr b="0" lang="pt-BR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pt-BR" sz="1200" spc="-1" strike="noStrike">
                <a:solidFill>
                  <a:srgbClr val="000000"/>
                </a:solidFill>
                <a:latin typeface="Arial"/>
                <a:ea typeface="DejaVu Sans"/>
              </a:rPr>
              <a:t>ramonsouza@fapemig.br</a:t>
            </a:r>
            <a:endParaRPr b="0" lang="pt-BR" sz="1200" spc="-1" strike="noStrike">
              <a:latin typeface="Arial"/>
            </a:endParaRPr>
          </a:p>
        </p:txBody>
      </p:sp>
      <p:sp>
        <p:nvSpPr>
          <p:cNvPr id="180" name="CaixaDeTexto 3"/>
          <p:cNvSpPr/>
          <p:nvPr/>
        </p:nvSpPr>
        <p:spPr>
          <a:xfrm>
            <a:off x="382320" y="2835360"/>
            <a:ext cx="4481640" cy="63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pt-BR" sz="1200" spc="-1" strike="noStrike">
                <a:solidFill>
                  <a:srgbClr val="000000"/>
                </a:solidFill>
                <a:latin typeface="Arial"/>
                <a:ea typeface="DejaVu Sans"/>
              </a:rPr>
              <a:t>Thiago Bernardo Borges</a:t>
            </a:r>
            <a:endParaRPr b="0" lang="pt-BR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pt-BR" sz="1200" spc="-1" strike="noStrike">
                <a:solidFill>
                  <a:srgbClr val="000000"/>
                </a:solidFill>
                <a:latin typeface="Arial"/>
                <a:ea typeface="DejaVu Sans"/>
              </a:rPr>
              <a:t>Diretor de Planejamento Gestão e Finanças - DPGF/FAPEMIG </a:t>
            </a:r>
            <a:endParaRPr b="0" lang="pt-BR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pt-BR" sz="1200" spc="-1" strike="noStrike">
                <a:solidFill>
                  <a:srgbClr val="000000"/>
                </a:solidFill>
                <a:latin typeface="Arial"/>
                <a:ea typeface="DejaVu Sans"/>
              </a:rPr>
              <a:t>thiagoborges@fapemig.br</a:t>
            </a:r>
            <a:endParaRPr b="0" lang="pt-BR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riângulo isósceles 1"/>
          <p:cNvSpPr/>
          <p:nvPr/>
        </p:nvSpPr>
        <p:spPr>
          <a:xfrm rot="5400000">
            <a:off x="-97560" y="2387520"/>
            <a:ext cx="811080" cy="621000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" name="CaixaDeTexto 2"/>
          <p:cNvSpPr/>
          <p:nvPr/>
        </p:nvSpPr>
        <p:spPr>
          <a:xfrm>
            <a:off x="730080" y="2019960"/>
            <a:ext cx="7164360" cy="179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buNone/>
              <a:tabLst>
                <a:tab algn="l" pos="457200"/>
              </a:tabLst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DejaVu Sans"/>
              </a:rPr>
              <a:t>GRUPO – Desenvolvimento Econômico (inclusive Energia; e Ciência, Tecnologia e Inovação)</a:t>
            </a: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457200"/>
              </a:tabLst>
            </a:pPr>
            <a:endParaRPr b="0" lang="pt-BR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Agrupar 1"/>
          <p:cNvGrpSpPr/>
          <p:nvPr/>
        </p:nvGrpSpPr>
        <p:grpSpPr>
          <a:xfrm>
            <a:off x="-1800" y="459720"/>
            <a:ext cx="8244360" cy="4449240"/>
            <a:chOff x="-1800" y="459720"/>
            <a:chExt cx="8244360" cy="4449240"/>
          </a:xfrm>
        </p:grpSpPr>
        <p:sp>
          <p:nvSpPr>
            <p:cNvPr id="44" name="Triângulo isósceles 2"/>
            <p:cNvSpPr/>
            <p:nvPr/>
          </p:nvSpPr>
          <p:spPr>
            <a:xfrm rot="5400000">
              <a:off x="-5760" y="959040"/>
              <a:ext cx="379440" cy="371160"/>
            </a:xfrm>
            <a:prstGeom prst="triangle">
              <a:avLst>
                <a:gd name="adj" fmla="val 50000"/>
              </a:avLst>
            </a:prstGeom>
            <a:solidFill>
              <a:srgbClr val="75b0ab"/>
            </a:solidFill>
            <a:ln>
              <a:solidFill>
                <a:srgbClr val="75b0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buNone/>
              </a:pPr>
              <a:r>
                <a:rPr b="0" lang="pt-BR" sz="1800" spc="-1" strike="noStrike">
                  <a:solidFill>
                    <a:srgbClr val="ffffff"/>
                  </a:solidFill>
                  <a:latin typeface="Arial"/>
                  <a:ea typeface="DejaVu Sans"/>
                </a:rPr>
                <a:t>	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45" name="CaixaDeTexto 3"/>
            <p:cNvSpPr/>
            <p:nvPr/>
          </p:nvSpPr>
          <p:spPr>
            <a:xfrm>
              <a:off x="503640" y="459720"/>
              <a:ext cx="7035120" cy="1387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1" lang="pt-BR" sz="17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Programa</a:t>
              </a:r>
              <a:r>
                <a:rPr b="0" lang="pt-BR" sz="17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: 022 - Construindo o Futuro por Meio da Ciência, da Tecnologia e da Inovação </a:t>
              </a:r>
              <a:endParaRPr b="0" lang="pt-BR" sz="1700" spc="-1" strike="noStrike">
                <a:latin typeface="Arial"/>
              </a:endParaRPr>
            </a:p>
            <a:p>
              <a:pPr>
                <a:lnSpc>
                  <a:spcPct val="100000"/>
                </a:lnSpc>
                <a:buNone/>
              </a:pPr>
              <a:endParaRPr b="0" lang="pt-BR" sz="1700" spc="-1" strike="noStrike">
                <a:latin typeface="Arial"/>
              </a:endParaRPr>
            </a:p>
            <a:p>
              <a:pPr>
                <a:lnSpc>
                  <a:spcPct val="100000"/>
                </a:lnSpc>
                <a:buNone/>
              </a:pPr>
              <a:r>
                <a:rPr b="1" lang="pt-BR" sz="1700" spc="-1" strike="noStrike">
                  <a:solidFill>
                    <a:srgbClr val="000000"/>
                  </a:solidFill>
                  <a:latin typeface="Arial"/>
                  <a:ea typeface="Arial"/>
                </a:rPr>
                <a:t>Ação</a:t>
              </a:r>
              <a:r>
                <a:rPr b="0" lang="pt-BR" sz="17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: 4048 - Formação, capacitação, atração e fixação de pessoas para atuação em Ciência, Tecnologia e Inovação </a:t>
              </a:r>
              <a:endParaRPr b="0" lang="pt-BR" sz="1700" spc="-1" strike="noStrike">
                <a:latin typeface="Arial"/>
              </a:endParaRPr>
            </a:p>
          </p:txBody>
        </p:sp>
        <p:pic>
          <p:nvPicPr>
            <p:cNvPr id="46" name="Imagem 4" descr=""/>
            <p:cNvPicPr/>
            <p:nvPr/>
          </p:nvPicPr>
          <p:blipFill>
            <a:blip r:embed="rId2"/>
            <a:stretch/>
          </p:blipFill>
          <p:spPr>
            <a:xfrm>
              <a:off x="183600" y="2179800"/>
              <a:ext cx="8058960" cy="2729160"/>
            </a:xfrm>
            <a:prstGeom prst="rect">
              <a:avLst/>
            </a:prstGeom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Agrupar 1"/>
          <p:cNvGrpSpPr/>
          <p:nvPr/>
        </p:nvGrpSpPr>
        <p:grpSpPr>
          <a:xfrm>
            <a:off x="71640" y="193320"/>
            <a:ext cx="8709840" cy="5369400"/>
            <a:chOff x="71640" y="193320"/>
            <a:chExt cx="8709840" cy="5369400"/>
          </a:xfrm>
        </p:grpSpPr>
        <p:sp>
          <p:nvSpPr>
            <p:cNvPr id="48" name="CaixaDeTexto 2"/>
            <p:cNvSpPr/>
            <p:nvPr/>
          </p:nvSpPr>
          <p:spPr>
            <a:xfrm>
              <a:off x="6432840" y="3090960"/>
              <a:ext cx="1442520" cy="577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horzOverflow="overflow" vertOverflow="overflow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1" lang="pt-BR" sz="16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Meta</a:t>
              </a:r>
              <a:endParaRPr b="0" lang="pt-BR" sz="1600" spc="-1" strike="noStrike">
                <a:latin typeface="Arial"/>
              </a:endParaRPr>
            </a:p>
            <a:p>
              <a:pPr>
                <a:lnSpc>
                  <a:spcPct val="100000"/>
                </a:lnSpc>
                <a:buNone/>
              </a:pPr>
              <a:r>
                <a:rPr b="1" lang="pt-BR" sz="16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PPAG 2025</a:t>
              </a:r>
              <a:endParaRPr b="0" lang="pt-BR" sz="1600" spc="-1" strike="noStrike">
                <a:latin typeface="Arial"/>
              </a:endParaRPr>
            </a:p>
          </p:txBody>
        </p:sp>
        <p:grpSp>
          <p:nvGrpSpPr>
            <p:cNvPr id="49" name="Agrupar 3"/>
            <p:cNvGrpSpPr/>
            <p:nvPr/>
          </p:nvGrpSpPr>
          <p:grpSpPr>
            <a:xfrm>
              <a:off x="71640" y="193320"/>
              <a:ext cx="8709840" cy="5369400"/>
              <a:chOff x="71640" y="193320"/>
              <a:chExt cx="8709840" cy="5369400"/>
            </a:xfrm>
          </p:grpSpPr>
          <p:sp>
            <p:nvSpPr>
              <p:cNvPr id="50" name="Google Shape;69;p 1"/>
              <p:cNvSpPr/>
              <p:nvPr/>
            </p:nvSpPr>
            <p:spPr>
              <a:xfrm>
                <a:off x="503640" y="1727640"/>
                <a:ext cx="8277840" cy="2885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grpSp>
            <p:nvGrpSpPr>
              <p:cNvPr id="51" name="Agrupar 5"/>
              <p:cNvGrpSpPr/>
              <p:nvPr/>
            </p:nvGrpSpPr>
            <p:grpSpPr>
              <a:xfrm>
                <a:off x="71640" y="193320"/>
                <a:ext cx="6721920" cy="946080"/>
                <a:chOff x="71640" y="193320"/>
                <a:chExt cx="6721920" cy="946080"/>
              </a:xfrm>
            </p:grpSpPr>
            <p:sp>
              <p:nvSpPr>
                <p:cNvPr id="52" name="CaixaDeTexto 21"/>
                <p:cNvSpPr/>
                <p:nvPr/>
              </p:nvSpPr>
              <p:spPr>
                <a:xfrm>
                  <a:off x="71640" y="193320"/>
                  <a:ext cx="6721920" cy="63972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anchor="t">
                  <a:spAutoFit/>
                </a:bodyPr>
                <a:p>
                  <a:pPr algn="ctr">
                    <a:lnSpc>
                      <a:spcPct val="100000"/>
                    </a:lnSpc>
                    <a:buNone/>
                  </a:pPr>
                  <a:r>
                    <a:rPr b="1" lang="pt-BR" sz="18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rPr>
                    <a:t>Ação 4048 - </a:t>
                  </a:r>
                  <a:r>
                    <a:rPr b="1" lang="pt-BR" sz="18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rPr>
                    <a:t>Formação, capacitação, atração e fixação de pessoas para atuação em Ciência, Tecnologia e Inovação</a:t>
                  </a:r>
                  <a:endParaRPr b="0" lang="pt-BR" sz="1800" spc="-1" strike="noStrike">
                    <a:latin typeface="Arial"/>
                  </a:endParaRPr>
                </a:p>
              </p:txBody>
            </p:sp>
            <p:sp>
              <p:nvSpPr>
                <p:cNvPr id="53" name="Retângulo 22"/>
                <p:cNvSpPr/>
                <p:nvPr/>
              </p:nvSpPr>
              <p:spPr>
                <a:xfrm>
                  <a:off x="513000" y="775440"/>
                  <a:ext cx="3532320" cy="36396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t">
                  <a:spAutoFit/>
                </a:bodyPr>
                <a:p>
                  <a:pPr>
                    <a:lnSpc>
                      <a:spcPct val="100000"/>
                    </a:lnSpc>
                    <a:buNone/>
                  </a:pPr>
                  <a:r>
                    <a:rPr b="1" lang="pt-BR" sz="1800" spc="-1" strike="noStrike">
                      <a:solidFill>
                        <a:srgbClr val="953735"/>
                      </a:solidFill>
                      <a:latin typeface="Arial"/>
                      <a:ea typeface="DejaVu Sans"/>
                    </a:rPr>
                    <a:t>Principais Resultados em 2025</a:t>
                  </a:r>
                  <a:endParaRPr b="0" lang="pt-BR" sz="1800" spc="-1" strike="noStrike">
                    <a:latin typeface="Arial"/>
                  </a:endParaRPr>
                </a:p>
              </p:txBody>
            </p:sp>
          </p:grpSp>
          <p:grpSp>
            <p:nvGrpSpPr>
              <p:cNvPr id="54" name="Agrupar 6"/>
              <p:cNvGrpSpPr/>
              <p:nvPr/>
            </p:nvGrpSpPr>
            <p:grpSpPr>
              <a:xfrm>
                <a:off x="251640" y="1203840"/>
                <a:ext cx="6075000" cy="4358880"/>
                <a:chOff x="251640" y="1203840"/>
                <a:chExt cx="6075000" cy="4358880"/>
              </a:xfrm>
            </p:grpSpPr>
            <p:sp>
              <p:nvSpPr>
                <p:cNvPr id="55" name="Google Shape;812;g1eb5d862eca_2_513"/>
                <p:cNvSpPr/>
                <p:nvPr/>
              </p:nvSpPr>
              <p:spPr>
                <a:xfrm>
                  <a:off x="394200" y="1203840"/>
                  <a:ext cx="5504760" cy="94644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0">
                  <a:noFill/>
                </a:ln>
                <a:effectLst>
                  <a:outerShdw algn="tl" blurRad="50760" dir="2700000" dist="37674" rotWithShape="0">
                    <a:srgbClr val="000000">
                      <a:alpha val="40000"/>
                    </a:srgbClr>
                  </a:outerShdw>
                </a:effectLst>
              </p:spPr>
              <p:style>
                <a:lnRef idx="0"/>
                <a:fillRef idx="0"/>
                <a:effectRef idx="0"/>
                <a:fontRef idx="minor"/>
              </p:style>
            </p:sp>
            <p:grpSp>
              <p:nvGrpSpPr>
                <p:cNvPr id="56" name="Agrupar 8"/>
                <p:cNvGrpSpPr/>
                <p:nvPr/>
              </p:nvGrpSpPr>
              <p:grpSpPr>
                <a:xfrm>
                  <a:off x="251640" y="1287360"/>
                  <a:ext cx="6075000" cy="4275360"/>
                  <a:chOff x="251640" y="1287360"/>
                  <a:chExt cx="6075000" cy="4275360"/>
                </a:xfrm>
              </p:grpSpPr>
              <p:sp>
                <p:nvSpPr>
                  <p:cNvPr id="57" name="Google Shape;812;g1eb5d862eca_2_513"/>
                  <p:cNvSpPr/>
                  <p:nvPr/>
                </p:nvSpPr>
                <p:spPr>
                  <a:xfrm>
                    <a:off x="384840" y="2353680"/>
                    <a:ext cx="5514120" cy="104616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0">
                    <a:noFill/>
                  </a:ln>
                  <a:effectLst>
                    <a:outerShdw algn="tl" blurRad="50760" dir="2700000" dist="37674" rotWithShape="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pic>
                <p:nvPicPr>
                  <p:cNvPr id="58" name="Google Shape;818;g1eb5d862eca_2_513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896920" y="2477880"/>
                    <a:ext cx="447480" cy="66636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  <p:pic>
                <p:nvPicPr>
                  <p:cNvPr id="59" name="Google Shape;818;g1eb5d862eca_2_513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896920" y="1342080"/>
                    <a:ext cx="447480" cy="66636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  <p:sp>
                <p:nvSpPr>
                  <p:cNvPr id="60" name="Google Shape;812;g1eb5d862eca_2_513"/>
                  <p:cNvSpPr/>
                  <p:nvPr/>
                </p:nvSpPr>
                <p:spPr>
                  <a:xfrm>
                    <a:off x="406080" y="4616280"/>
                    <a:ext cx="5504760" cy="94644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0">
                    <a:noFill/>
                  </a:ln>
                  <a:effectLst>
                    <a:outerShdw algn="tl" blurRad="50760" dir="2700000" dist="37674" rotWithShape="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61" name="Google Shape;812;g1eb5d862eca_2_513"/>
                  <p:cNvSpPr/>
                  <p:nvPr/>
                </p:nvSpPr>
                <p:spPr>
                  <a:xfrm>
                    <a:off x="394200" y="3616200"/>
                    <a:ext cx="5504760" cy="83052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0">
                    <a:noFill/>
                  </a:ln>
                  <a:effectLst>
                    <a:outerShdw algn="tl" blurRad="50760" dir="2700000" dist="37674" rotWithShape="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62" name="Google Shape;816;g1eb5d862eca_2_513"/>
                  <p:cNvSpPr/>
                  <p:nvPr/>
                </p:nvSpPr>
                <p:spPr>
                  <a:xfrm>
                    <a:off x="3325320" y="1303560"/>
                    <a:ext cx="2416320" cy="822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anchor="t">
                    <a:spAutoFit/>
                  </a:bodyPr>
                  <a:p>
                    <a:pPr algn="ctr">
                      <a:lnSpc>
                        <a:spcPct val="100000"/>
                      </a:lnSpc>
                      <a:buNone/>
                      <a:tabLst>
                        <a:tab algn="l" pos="0"/>
                      </a:tabLst>
                    </a:pPr>
                    <a:r>
                      <a:rPr b="1" lang="pt-BR" sz="2000" spc="-1" strike="noStrike">
                        <a:solidFill>
                          <a:srgbClr val="000000"/>
                        </a:solidFill>
                        <a:latin typeface="Arial"/>
                        <a:ea typeface="Lato"/>
                      </a:rPr>
                      <a:t>R$ 134.132.232</a:t>
                    </a:r>
                    <a:endParaRPr b="0" lang="pt-BR" sz="2000" spc="-1" strike="noStrike">
                      <a:latin typeface="Arial"/>
                    </a:endParaRPr>
                  </a:p>
                  <a:p>
                    <a:pPr algn="ctr">
                      <a:lnSpc>
                        <a:spcPct val="100000"/>
                      </a:lnSpc>
                      <a:buNone/>
                      <a:tabLst>
                        <a:tab algn="l" pos="0"/>
                      </a:tabLst>
                    </a:pPr>
                    <a:r>
                      <a:rPr b="0" lang="pt-BR" sz="1400" spc="-1" strike="noStrike">
                        <a:solidFill>
                          <a:srgbClr val="000000"/>
                        </a:solidFill>
                        <a:latin typeface="Arial"/>
                        <a:ea typeface="Lato"/>
                      </a:rPr>
                      <a:t>Meta de investimento em bolsas para  </a:t>
                    </a:r>
                    <a:r>
                      <a:rPr b="1" lang="pt-BR" sz="1400" spc="-1" strike="noStrike">
                        <a:solidFill>
                          <a:srgbClr val="000000"/>
                        </a:solidFill>
                        <a:latin typeface="Arial"/>
                        <a:ea typeface="Lato"/>
                      </a:rPr>
                      <a:t>2025</a:t>
                    </a:r>
                    <a:endParaRPr b="0" lang="pt-BR" sz="1400" spc="-1" strike="noStrike">
                      <a:latin typeface="Arial"/>
                    </a:endParaRPr>
                  </a:p>
                </p:txBody>
              </p:sp>
              <p:sp>
                <p:nvSpPr>
                  <p:cNvPr id="63" name="Google Shape;813;g1eb5d862eca_2_513"/>
                  <p:cNvSpPr/>
                  <p:nvPr/>
                </p:nvSpPr>
                <p:spPr>
                  <a:xfrm>
                    <a:off x="350280" y="1287360"/>
                    <a:ext cx="2545920" cy="822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anchor="t">
                    <a:spAutoFit/>
                  </a:bodyPr>
                  <a:p>
                    <a:pPr algn="ctr">
                      <a:lnSpc>
                        <a:spcPct val="100000"/>
                      </a:lnSpc>
                      <a:buNone/>
                      <a:tabLst>
                        <a:tab algn="l" pos="0"/>
                      </a:tabLst>
                    </a:pPr>
                    <a:r>
                      <a:rPr b="1" lang="pt-BR" sz="2000" spc="-1" strike="noStrike">
                        <a:solidFill>
                          <a:srgbClr val="000000"/>
                        </a:solidFill>
                        <a:latin typeface="Arial"/>
                        <a:ea typeface="Lato"/>
                      </a:rPr>
                      <a:t>R$ 96.726.724</a:t>
                    </a:r>
                    <a:endParaRPr b="0" lang="pt-BR" sz="2000" spc="-1" strike="noStrike">
                      <a:latin typeface="Arial"/>
                    </a:endParaRPr>
                  </a:p>
                  <a:p>
                    <a:pPr algn="ctr">
                      <a:lnSpc>
                        <a:spcPct val="100000"/>
                      </a:lnSpc>
                      <a:buNone/>
                      <a:tabLst>
                        <a:tab algn="l" pos="0"/>
                      </a:tabLst>
                    </a:pPr>
                    <a:r>
                      <a:rPr b="0" lang="pt-BR" sz="1400" spc="-1" strike="noStrike">
                        <a:solidFill>
                          <a:srgbClr val="000000"/>
                        </a:solidFill>
                        <a:latin typeface="Arial"/>
                        <a:ea typeface="Lato"/>
                      </a:rPr>
                      <a:t>Investidos em bolsas PAPG, BicJr, PIBic até </a:t>
                    </a:r>
                    <a:r>
                      <a:rPr b="1" lang="pt-BR" sz="1400" spc="-1" strike="noStrike">
                        <a:solidFill>
                          <a:srgbClr val="000000"/>
                        </a:solidFill>
                        <a:latin typeface="Arial"/>
                        <a:ea typeface="Lato"/>
                      </a:rPr>
                      <a:t>30/09/2025</a:t>
                    </a:r>
                    <a:endParaRPr b="0" lang="pt-BR" sz="1400" spc="-1" strike="noStrike">
                      <a:latin typeface="Arial"/>
                    </a:endParaRPr>
                  </a:p>
                </p:txBody>
              </p:sp>
              <p:sp>
                <p:nvSpPr>
                  <p:cNvPr id="64" name="Google Shape;815;g1eb5d862eca_2_513"/>
                  <p:cNvSpPr/>
                  <p:nvPr/>
                </p:nvSpPr>
                <p:spPr>
                  <a:xfrm>
                    <a:off x="458280" y="4722840"/>
                    <a:ext cx="5283360" cy="609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anchor="t">
                    <a:spAutoFit/>
                  </a:bodyPr>
                  <a:p>
                    <a:pPr algn="ctr">
                      <a:lnSpc>
                        <a:spcPct val="100000"/>
                      </a:lnSpc>
                      <a:buNone/>
                    </a:pPr>
                    <a:r>
                      <a:rPr b="1" lang="pt-BR" sz="2000" spc="-1" strike="noStrike">
                        <a:solidFill>
                          <a:srgbClr val="000000"/>
                        </a:solidFill>
                        <a:latin typeface="Arial"/>
                        <a:ea typeface="Lato"/>
                      </a:rPr>
                      <a:t>7.974</a:t>
                    </a:r>
                    <a:endParaRPr b="0" lang="pt-BR" sz="2000" spc="-1" strike="noStrike">
                      <a:latin typeface="Arial"/>
                    </a:endParaRPr>
                  </a:p>
                  <a:p>
                    <a:pPr algn="ctr">
                      <a:lnSpc>
                        <a:spcPct val="100000"/>
                      </a:lnSpc>
                      <a:buNone/>
                    </a:pPr>
                    <a:r>
                      <a:rPr b="0" lang="pt-BR" sz="1400" spc="-1" strike="noStrike">
                        <a:solidFill>
                          <a:srgbClr val="000000"/>
                        </a:solidFill>
                        <a:latin typeface="Arial"/>
                        <a:ea typeface="Lato"/>
                      </a:rPr>
                      <a:t>Bolsistas beneficiados até </a:t>
                    </a:r>
                    <a:r>
                      <a:rPr b="1" lang="pt-BR" sz="1400" spc="-1" strike="noStrike">
                        <a:solidFill>
                          <a:srgbClr val="000000"/>
                        </a:solidFill>
                        <a:latin typeface="Arial"/>
                        <a:ea typeface="Lato"/>
                      </a:rPr>
                      <a:t>30/09/2025</a:t>
                    </a:r>
                    <a:endParaRPr b="0" lang="pt-BR" sz="1400" spc="-1" strike="noStrike">
                      <a:latin typeface="Arial"/>
                    </a:endParaRPr>
                  </a:p>
                </p:txBody>
              </p:sp>
              <p:sp>
                <p:nvSpPr>
                  <p:cNvPr id="65" name="Triângulo isósceles 17"/>
                  <p:cNvSpPr/>
                  <p:nvPr/>
                </p:nvSpPr>
                <p:spPr>
                  <a:xfrm rot="5400000">
                    <a:off x="5729400" y="3216240"/>
                    <a:ext cx="870480" cy="324000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c00000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</p:sp>
              <p:sp>
                <p:nvSpPr>
                  <p:cNvPr id="66" name="Google Shape;813;g1eb5d862eca_2_513"/>
                  <p:cNvSpPr/>
                  <p:nvPr/>
                </p:nvSpPr>
                <p:spPr>
                  <a:xfrm>
                    <a:off x="251640" y="2321280"/>
                    <a:ext cx="2841120" cy="10353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anchor="t">
                    <a:spAutoFit/>
                  </a:bodyPr>
                  <a:p>
                    <a:pPr algn="ctr">
                      <a:lnSpc>
                        <a:spcPct val="100000"/>
                      </a:lnSpc>
                      <a:buNone/>
                      <a:tabLst>
                        <a:tab algn="l" pos="0"/>
                      </a:tabLst>
                    </a:pPr>
                    <a:r>
                      <a:rPr b="1" lang="pt-BR" sz="2000" spc="-1" strike="noStrike">
                        <a:solidFill>
                          <a:srgbClr val="000000"/>
                        </a:solidFill>
                        <a:latin typeface="Arial"/>
                        <a:ea typeface="Lato"/>
                      </a:rPr>
                      <a:t>R$ 1.098.945</a:t>
                    </a:r>
                    <a:endParaRPr b="0" lang="pt-BR" sz="2000" spc="-1" strike="noStrike">
                      <a:latin typeface="Arial"/>
                    </a:endParaRPr>
                  </a:p>
                  <a:p>
                    <a:pPr algn="ctr">
                      <a:lnSpc>
                        <a:spcPct val="100000"/>
                      </a:lnSpc>
                      <a:buNone/>
                      <a:tabLst>
                        <a:tab algn="l" pos="0"/>
                      </a:tabLst>
                    </a:pPr>
                    <a:r>
                      <a:rPr b="0" lang="pt-BR" sz="1400" spc="-1" strike="noStrike">
                        <a:solidFill>
                          <a:srgbClr val="000000"/>
                        </a:solidFill>
                        <a:latin typeface="Arial"/>
                        <a:ea typeface="Lato"/>
                      </a:rPr>
                      <a:t>investidos em bolsas de pós-graduação do Programa PCRH até </a:t>
                    </a:r>
                    <a:r>
                      <a:rPr b="1" lang="pt-BR" sz="1400" spc="-1" strike="noStrike">
                        <a:solidFill>
                          <a:srgbClr val="000000"/>
                        </a:solidFill>
                        <a:latin typeface="Arial"/>
                        <a:ea typeface="Lato"/>
                      </a:rPr>
                      <a:t>30/09/2025</a:t>
                    </a:r>
                    <a:endParaRPr b="0" lang="pt-BR" sz="1400" spc="-1" strike="noStrike">
                      <a:latin typeface="Arial"/>
                    </a:endParaRPr>
                  </a:p>
                </p:txBody>
              </p:sp>
              <p:sp>
                <p:nvSpPr>
                  <p:cNvPr id="67" name="Google Shape;816;g1eb5d862eca_2_513"/>
                  <p:cNvSpPr/>
                  <p:nvPr/>
                </p:nvSpPr>
                <p:spPr>
                  <a:xfrm>
                    <a:off x="3207600" y="2443680"/>
                    <a:ext cx="2416320" cy="7304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anchor="t">
                    <a:spAutoFit/>
                  </a:bodyPr>
                  <a:p>
                    <a:pPr algn="ctr">
                      <a:lnSpc>
                        <a:spcPct val="100000"/>
                      </a:lnSpc>
                      <a:buNone/>
                      <a:tabLst>
                        <a:tab algn="l" pos="0"/>
                      </a:tabLst>
                    </a:pPr>
                    <a:r>
                      <a:rPr b="0" lang="pt-BR" sz="1400" spc="-1" strike="noStrike">
                        <a:solidFill>
                          <a:srgbClr val="000000"/>
                        </a:solidFill>
                        <a:latin typeface="Arial"/>
                        <a:ea typeface="Lato"/>
                      </a:rPr>
                      <a:t>Meta de investimento em bolsas do PCRH para  </a:t>
                    </a:r>
                    <a:r>
                      <a:rPr b="1" lang="pt-BR" sz="1400" spc="-1" strike="noStrike">
                        <a:solidFill>
                          <a:srgbClr val="000000"/>
                        </a:solidFill>
                        <a:latin typeface="Arial"/>
                        <a:ea typeface="Lato"/>
                      </a:rPr>
                      <a:t>2025 </a:t>
                    </a:r>
                    <a:r>
                      <a:rPr b="0" lang="pt-BR" sz="1400" spc="-1" strike="noStrike">
                        <a:solidFill>
                          <a:srgbClr val="000000"/>
                        </a:solidFill>
                        <a:latin typeface="Arial"/>
                        <a:ea typeface="Lato"/>
                      </a:rPr>
                      <a:t>já atingida</a:t>
                    </a:r>
                    <a:endParaRPr b="0" lang="pt-BR" sz="1400" spc="-1" strike="noStrike">
                      <a:latin typeface="Arial"/>
                    </a:endParaRPr>
                  </a:p>
                </p:txBody>
              </p:sp>
              <p:sp>
                <p:nvSpPr>
                  <p:cNvPr id="68" name="Google Shape;816;g1eb5d862eca_2_513"/>
                  <p:cNvSpPr/>
                  <p:nvPr/>
                </p:nvSpPr>
                <p:spPr>
                  <a:xfrm>
                    <a:off x="577800" y="3575880"/>
                    <a:ext cx="5163840" cy="822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anchor="t">
                    <a:spAutoFit/>
                  </a:bodyPr>
                  <a:p>
                    <a:pPr algn="ctr">
                      <a:lnSpc>
                        <a:spcPct val="100000"/>
                      </a:lnSpc>
                      <a:buNone/>
                      <a:tabLst>
                        <a:tab algn="l" pos="0"/>
                      </a:tabLst>
                    </a:pPr>
                    <a:r>
                      <a:rPr b="0" lang="pt-BR" sz="1400" spc="-1" strike="noStrike">
                        <a:solidFill>
                          <a:srgbClr val="000000"/>
                        </a:solidFill>
                        <a:latin typeface="Arial"/>
                        <a:ea typeface="Lato"/>
                      </a:rPr>
                      <a:t>Previsão de investimento de aproximadamente  </a:t>
                    </a:r>
                    <a:r>
                      <a:rPr b="1" lang="pt-BR" sz="2000" spc="-1" strike="noStrike">
                        <a:solidFill>
                          <a:srgbClr val="000000"/>
                        </a:solidFill>
                        <a:latin typeface="Arial"/>
                        <a:ea typeface="Lato"/>
                      </a:rPr>
                      <a:t>R$8milhões</a:t>
                    </a:r>
                    <a:r>
                      <a:rPr b="0" lang="pt-BR" sz="1400" spc="-1" strike="noStrike">
                        <a:solidFill>
                          <a:srgbClr val="000000"/>
                        </a:solidFill>
                        <a:latin typeface="Arial"/>
                        <a:ea typeface="Lato"/>
                      </a:rPr>
                      <a:t> nas chamadas de Fortalecimento da UEMG e UNIMONTES e no Programa STEM até dezembro</a:t>
                    </a:r>
                    <a:endParaRPr b="0" lang="pt-BR" sz="1400" spc="-1" strike="noStrike">
                      <a:latin typeface="Arial"/>
                    </a:endParaRPr>
                  </a:p>
                </p:txBody>
              </p:sp>
            </p:grpSp>
          </p:grpSp>
        </p:grp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Agrupar 1"/>
          <p:cNvGrpSpPr/>
          <p:nvPr/>
        </p:nvGrpSpPr>
        <p:grpSpPr>
          <a:xfrm>
            <a:off x="-1800" y="459720"/>
            <a:ext cx="7775640" cy="4507920"/>
            <a:chOff x="-1800" y="459720"/>
            <a:chExt cx="7775640" cy="4507920"/>
          </a:xfrm>
        </p:grpSpPr>
        <p:grpSp>
          <p:nvGrpSpPr>
            <p:cNvPr id="70" name="Agrupar 2"/>
            <p:cNvGrpSpPr/>
            <p:nvPr/>
          </p:nvGrpSpPr>
          <p:grpSpPr>
            <a:xfrm>
              <a:off x="-1800" y="459720"/>
              <a:ext cx="7540560" cy="1127880"/>
              <a:chOff x="-1800" y="459720"/>
              <a:chExt cx="7540560" cy="1127880"/>
            </a:xfrm>
          </p:grpSpPr>
          <p:sp>
            <p:nvSpPr>
              <p:cNvPr id="71" name="Triângulo isósceles 4"/>
              <p:cNvSpPr/>
              <p:nvPr/>
            </p:nvSpPr>
            <p:spPr>
              <a:xfrm rot="5400000">
                <a:off x="-5760" y="959040"/>
                <a:ext cx="379440" cy="371160"/>
              </a:xfrm>
              <a:prstGeom prst="triangle">
                <a:avLst>
                  <a:gd name="adj" fmla="val 50000"/>
                </a:avLst>
              </a:prstGeom>
              <a:solidFill>
                <a:srgbClr val="75b0ab"/>
              </a:solidFill>
              <a:ln>
                <a:solidFill>
                  <a:srgbClr val="75b0a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72" name="CaixaDeTexto 5"/>
              <p:cNvSpPr/>
              <p:nvPr/>
            </p:nvSpPr>
            <p:spPr>
              <a:xfrm>
                <a:off x="503640" y="459720"/>
                <a:ext cx="7035120" cy="11278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spAutoFit/>
              </a:bodyPr>
              <a:p>
                <a:pPr>
                  <a:lnSpc>
                    <a:spcPct val="100000"/>
                  </a:lnSpc>
                  <a:buNone/>
                </a:pPr>
                <a:r>
                  <a:rPr b="1" lang="pt-BR" sz="1700" spc="-1" strike="noStrike">
                    <a:solidFill>
                      <a:srgbClr val="000000"/>
                    </a:solidFill>
                    <a:latin typeface="Arial"/>
                    <a:ea typeface="DejaVu Sans"/>
                  </a:rPr>
                  <a:t>Programa</a:t>
                </a:r>
                <a:r>
                  <a:rPr b="0" lang="pt-BR" sz="1700" spc="-1" strike="noStrike">
                    <a:solidFill>
                      <a:srgbClr val="000000"/>
                    </a:solidFill>
                    <a:latin typeface="Arial"/>
                    <a:ea typeface="DejaVu Sans"/>
                  </a:rPr>
                  <a:t>: 022 - Construindo o Futuro por Meio da Ciência, da Tecnologia e da Inovação </a:t>
                </a:r>
                <a:endParaRPr b="0" lang="pt-BR" sz="1700" spc="-1" strike="noStrike">
                  <a:latin typeface="Arial"/>
                </a:endParaRPr>
              </a:p>
              <a:p>
                <a:pPr>
                  <a:lnSpc>
                    <a:spcPct val="100000"/>
                  </a:lnSpc>
                  <a:buNone/>
                </a:pPr>
                <a:endParaRPr b="0" lang="pt-BR" sz="1700" spc="-1" strike="noStrike">
                  <a:latin typeface="Arial"/>
                </a:endParaRPr>
              </a:p>
              <a:p>
                <a:pPr>
                  <a:lnSpc>
                    <a:spcPct val="100000"/>
                  </a:lnSpc>
                  <a:buNone/>
                </a:pPr>
                <a:r>
                  <a:rPr b="1" lang="pt-BR" sz="1700" spc="-1" strike="noStrike">
                    <a:solidFill>
                      <a:srgbClr val="000000"/>
                    </a:solidFill>
                    <a:latin typeface="Arial"/>
                    <a:ea typeface="Arial"/>
                  </a:rPr>
                  <a:t>Ação</a:t>
                </a:r>
                <a:r>
                  <a:rPr b="0" lang="pt-BR" sz="1700" spc="-1" strike="noStrike">
                    <a:solidFill>
                      <a:srgbClr val="000000"/>
                    </a:solidFill>
                    <a:latin typeface="Arial"/>
                    <a:ea typeface="DejaVu Sans"/>
                  </a:rPr>
                  <a:t>: 4387 - Fomento à Inovação de base Científica ou Tecnológica</a:t>
                </a:r>
                <a:endParaRPr b="0" lang="pt-BR" sz="1700" spc="-1" strike="noStrike">
                  <a:latin typeface="Arial"/>
                </a:endParaRPr>
              </a:p>
            </p:txBody>
          </p:sp>
        </p:grpSp>
        <p:pic>
          <p:nvPicPr>
            <p:cNvPr id="73" name="Imagem 3" descr=""/>
            <p:cNvPicPr/>
            <p:nvPr/>
          </p:nvPicPr>
          <p:blipFill>
            <a:blip r:embed="rId2"/>
            <a:stretch/>
          </p:blipFill>
          <p:spPr>
            <a:xfrm>
              <a:off x="392400" y="2187720"/>
              <a:ext cx="7381440" cy="2779920"/>
            </a:xfrm>
            <a:prstGeom prst="rect">
              <a:avLst/>
            </a:prstGeom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Agrupar 1"/>
          <p:cNvGrpSpPr/>
          <p:nvPr/>
        </p:nvGrpSpPr>
        <p:grpSpPr>
          <a:xfrm>
            <a:off x="71640" y="193320"/>
            <a:ext cx="7803720" cy="5303880"/>
            <a:chOff x="71640" y="193320"/>
            <a:chExt cx="7803720" cy="5303880"/>
          </a:xfrm>
        </p:grpSpPr>
        <p:sp>
          <p:nvSpPr>
            <p:cNvPr id="75" name="CaixaDeTexto 2"/>
            <p:cNvSpPr/>
            <p:nvPr/>
          </p:nvSpPr>
          <p:spPr>
            <a:xfrm>
              <a:off x="71640" y="193320"/>
              <a:ext cx="5930640" cy="63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spAutoFit/>
            </a:bodyPr>
            <a:p>
              <a:pPr algn="ctr">
                <a:lnSpc>
                  <a:spcPct val="100000"/>
                </a:lnSpc>
                <a:buNone/>
              </a:pPr>
              <a:r>
                <a:rPr b="1" lang="pt-BR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Ação 4387 - </a:t>
              </a:r>
              <a:r>
                <a:rPr b="1" lang="pt-BR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Fomento à Inovação de base Científica ou Tecnológica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76" name="Retângulo 3"/>
            <p:cNvSpPr/>
            <p:nvPr/>
          </p:nvSpPr>
          <p:spPr>
            <a:xfrm>
              <a:off x="513000" y="775440"/>
              <a:ext cx="353232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1" lang="pt-BR" sz="1800" spc="-1" strike="noStrike">
                  <a:solidFill>
                    <a:srgbClr val="953735"/>
                  </a:solidFill>
                  <a:latin typeface="Arial"/>
                  <a:ea typeface="DejaVu Sans"/>
                </a:rPr>
                <a:t>Principais Resultados em 2025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77" name="CaixaDeTexto 4"/>
            <p:cNvSpPr/>
            <p:nvPr/>
          </p:nvSpPr>
          <p:spPr>
            <a:xfrm>
              <a:off x="6432840" y="3090960"/>
              <a:ext cx="1442520" cy="577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horzOverflow="overflow" vertOverflow="overflow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1" lang="pt-BR" sz="16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Meta</a:t>
              </a:r>
              <a:endParaRPr b="0" lang="pt-BR" sz="1600" spc="-1" strike="noStrike">
                <a:latin typeface="Arial"/>
              </a:endParaRPr>
            </a:p>
            <a:p>
              <a:pPr>
                <a:lnSpc>
                  <a:spcPct val="100000"/>
                </a:lnSpc>
                <a:buNone/>
              </a:pPr>
              <a:r>
                <a:rPr b="1" lang="pt-BR" sz="16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PPAG 2025</a:t>
              </a:r>
              <a:endParaRPr b="0" lang="pt-BR" sz="1600" spc="-1" strike="noStrike">
                <a:latin typeface="Arial"/>
              </a:endParaRPr>
            </a:p>
          </p:txBody>
        </p:sp>
        <p:grpSp>
          <p:nvGrpSpPr>
            <p:cNvPr id="78" name="Agrupar 5"/>
            <p:cNvGrpSpPr/>
            <p:nvPr/>
          </p:nvGrpSpPr>
          <p:grpSpPr>
            <a:xfrm>
              <a:off x="350280" y="1203840"/>
              <a:ext cx="5976360" cy="4293360"/>
              <a:chOff x="350280" y="1203840"/>
              <a:chExt cx="5976360" cy="4293360"/>
            </a:xfrm>
          </p:grpSpPr>
          <p:sp>
            <p:nvSpPr>
              <p:cNvPr id="79" name="Google Shape;812;g1eb5d862eca_2_513"/>
              <p:cNvSpPr/>
              <p:nvPr/>
            </p:nvSpPr>
            <p:spPr>
              <a:xfrm>
                <a:off x="394200" y="1203840"/>
                <a:ext cx="5504760" cy="94644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0">
                <a:noFill/>
              </a:ln>
              <a:effectLst>
                <a:outerShdw algn="tl" blurRad="50760" dir="2700000" dist="37674" rotWithShape="0">
                  <a:srgbClr val="000000">
                    <a:alpha val="4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</p:sp>
          <p:grpSp>
            <p:nvGrpSpPr>
              <p:cNvPr id="80" name="Agrupar 7"/>
              <p:cNvGrpSpPr/>
              <p:nvPr/>
            </p:nvGrpSpPr>
            <p:grpSpPr>
              <a:xfrm>
                <a:off x="350280" y="1311840"/>
                <a:ext cx="5976360" cy="4185360"/>
                <a:chOff x="350280" y="1311840"/>
                <a:chExt cx="5976360" cy="4185360"/>
              </a:xfrm>
            </p:grpSpPr>
            <p:sp>
              <p:nvSpPr>
                <p:cNvPr id="81" name="Google Shape;812;g1eb5d862eca_2_513"/>
                <p:cNvSpPr/>
                <p:nvPr/>
              </p:nvSpPr>
              <p:spPr>
                <a:xfrm>
                  <a:off x="384840" y="2353680"/>
                  <a:ext cx="5514120" cy="94644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0">
                  <a:noFill/>
                </a:ln>
                <a:effectLst>
                  <a:outerShdw algn="tl" blurRad="50760" dir="2700000" dist="37674" rotWithShape="0">
                    <a:srgbClr val="000000">
                      <a:alpha val="40000"/>
                    </a:srgbClr>
                  </a:outerShdw>
                </a:effectLst>
              </p:spPr>
              <p:style>
                <a:lnRef idx="0"/>
                <a:fillRef idx="0"/>
                <a:effectRef idx="0"/>
                <a:fontRef idx="minor"/>
              </p:style>
            </p:sp>
            <p:pic>
              <p:nvPicPr>
                <p:cNvPr id="82" name="Google Shape;818;g1eb5d862eca_2_513" descr=""/>
                <p:cNvPicPr/>
                <p:nvPr/>
              </p:nvPicPr>
              <p:blipFill>
                <a:blip r:embed="rId2"/>
                <a:stretch/>
              </p:blipFill>
              <p:spPr>
                <a:xfrm>
                  <a:off x="2896920" y="1342080"/>
                  <a:ext cx="447480" cy="66636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83" name="Google Shape;812;g1eb5d862eca_2_513"/>
                <p:cNvSpPr/>
                <p:nvPr/>
              </p:nvSpPr>
              <p:spPr>
                <a:xfrm>
                  <a:off x="406080" y="4550760"/>
                  <a:ext cx="5504760" cy="94644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0">
                  <a:noFill/>
                </a:ln>
                <a:effectLst>
                  <a:outerShdw algn="tl" blurRad="50760" dir="2700000" dist="37674" rotWithShape="0">
                    <a:srgbClr val="000000">
                      <a:alpha val="40000"/>
                    </a:srgbClr>
                  </a:outerShdw>
                </a:effectLst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84" name="Google Shape;812;g1eb5d862eca_2_513"/>
                <p:cNvSpPr/>
                <p:nvPr/>
              </p:nvSpPr>
              <p:spPr>
                <a:xfrm>
                  <a:off x="394200" y="3602520"/>
                  <a:ext cx="5504760" cy="77112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0">
                  <a:noFill/>
                </a:ln>
                <a:effectLst>
                  <a:outerShdw algn="tl" blurRad="50760" dir="2700000" dist="37674" rotWithShape="0">
                    <a:srgbClr val="000000">
                      <a:alpha val="40000"/>
                    </a:srgbClr>
                  </a:outerShdw>
                </a:effectLst>
              </p:spPr>
              <p:style>
                <a:lnRef idx="0"/>
                <a:fillRef idx="0"/>
                <a:effectRef idx="0"/>
                <a:fontRef idx="minor"/>
              </p:style>
              <p:txBody>
                <a:bodyPr anchor="ctr">
                  <a:noAutofit/>
                </a:bodyPr>
                <a:p>
                  <a:pPr algn="ctr">
                    <a:lnSpc>
                      <a:spcPct val="100000"/>
                    </a:lnSpc>
                    <a:buNone/>
                  </a:pPr>
                  <a:r>
                    <a:rPr b="0" lang="pt-BR" sz="14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rPr>
                    <a:t>Previsão de investimento de </a:t>
                  </a:r>
                  <a:r>
                    <a:rPr b="1" lang="pt-BR" sz="16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rPr>
                    <a:t>R$15.000.000 </a:t>
                  </a:r>
                  <a:r>
                    <a:rPr b="0" lang="pt-BR" sz="14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rPr>
                    <a:t>na Chamada 008/2025 - Compete Minas </a:t>
                  </a:r>
                  <a:endParaRPr b="0" lang="pt-BR" sz="1400" spc="-1" strike="noStrike">
                    <a:latin typeface="Arial"/>
                  </a:endParaRPr>
                </a:p>
              </p:txBody>
            </p:sp>
            <p:sp>
              <p:nvSpPr>
                <p:cNvPr id="85" name="Google Shape;816;g1eb5d862eca_2_513"/>
                <p:cNvSpPr/>
                <p:nvPr/>
              </p:nvSpPr>
              <p:spPr>
                <a:xfrm>
                  <a:off x="3325320" y="1311840"/>
                  <a:ext cx="2416320" cy="8222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anchor="t">
                  <a:spAutoFit/>
                </a:bodyPr>
                <a:p>
                  <a:pPr algn="ctr">
                    <a:lnSpc>
                      <a:spcPct val="100000"/>
                    </a:lnSpc>
                    <a:buNone/>
                    <a:tabLst>
                      <a:tab algn="l" pos="0"/>
                    </a:tabLst>
                  </a:pPr>
                  <a:r>
                    <a:rPr b="1" lang="pt-BR" sz="2000" spc="-1" strike="noStrike">
                      <a:solidFill>
                        <a:srgbClr val="000000"/>
                      </a:solidFill>
                      <a:latin typeface="Arial"/>
                      <a:ea typeface="Lato"/>
                    </a:rPr>
                    <a:t>R$ 58.934.341,33</a:t>
                  </a:r>
                  <a:endParaRPr b="0" lang="pt-BR" sz="2000" spc="-1" strike="noStrike">
                    <a:latin typeface="Arial"/>
                  </a:endParaRPr>
                </a:p>
                <a:p>
                  <a:pPr algn="ctr">
                    <a:lnSpc>
                      <a:spcPct val="100000"/>
                    </a:lnSpc>
                    <a:buNone/>
                    <a:tabLst>
                      <a:tab algn="l" pos="0"/>
                    </a:tabLst>
                  </a:pPr>
                  <a:r>
                    <a:rPr b="0" lang="pt-BR" sz="1400" spc="-1" strike="noStrike">
                      <a:solidFill>
                        <a:srgbClr val="000000"/>
                      </a:solidFill>
                      <a:latin typeface="Arial"/>
                      <a:ea typeface="Lato"/>
                    </a:rPr>
                    <a:t>Meta de investimento em projetos para  </a:t>
                  </a:r>
                  <a:r>
                    <a:rPr b="1" lang="pt-BR" sz="1400" spc="-1" strike="noStrike">
                      <a:solidFill>
                        <a:srgbClr val="000000"/>
                      </a:solidFill>
                      <a:latin typeface="Arial"/>
                      <a:ea typeface="Lato"/>
                    </a:rPr>
                    <a:t>2025</a:t>
                  </a:r>
                  <a:endParaRPr b="0" lang="pt-BR" sz="1400" spc="-1" strike="noStrike">
                    <a:latin typeface="Arial"/>
                  </a:endParaRPr>
                </a:p>
              </p:txBody>
            </p:sp>
            <p:sp>
              <p:nvSpPr>
                <p:cNvPr id="86" name="Google Shape;813;g1eb5d862eca_2_513"/>
                <p:cNvSpPr/>
                <p:nvPr/>
              </p:nvSpPr>
              <p:spPr>
                <a:xfrm>
                  <a:off x="350280" y="1311840"/>
                  <a:ext cx="2545920" cy="8222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anchor="t">
                  <a:spAutoFit/>
                </a:bodyPr>
                <a:p>
                  <a:pPr algn="ctr">
                    <a:lnSpc>
                      <a:spcPct val="100000"/>
                    </a:lnSpc>
                    <a:buNone/>
                    <a:tabLst>
                      <a:tab algn="l" pos="0"/>
                    </a:tabLst>
                  </a:pPr>
                  <a:r>
                    <a:rPr b="1" lang="pt-BR" sz="2000" spc="-1" strike="noStrike">
                      <a:solidFill>
                        <a:srgbClr val="000000"/>
                      </a:solidFill>
                      <a:latin typeface="Arial"/>
                      <a:ea typeface="Lato"/>
                    </a:rPr>
                    <a:t>R$ 35.754.401,13</a:t>
                  </a:r>
                  <a:endParaRPr b="0" lang="pt-BR" sz="2000" spc="-1" strike="noStrike">
                    <a:latin typeface="Arial"/>
                  </a:endParaRPr>
                </a:p>
                <a:p>
                  <a:pPr algn="ctr">
                    <a:lnSpc>
                      <a:spcPct val="100000"/>
                    </a:lnSpc>
                    <a:buNone/>
                    <a:tabLst>
                      <a:tab algn="l" pos="0"/>
                    </a:tabLst>
                  </a:pPr>
                  <a:r>
                    <a:rPr b="0" lang="pt-BR" sz="1400" spc="-1" strike="noStrike">
                      <a:solidFill>
                        <a:srgbClr val="000000"/>
                      </a:solidFill>
                      <a:latin typeface="Arial"/>
                      <a:ea typeface="Lato"/>
                    </a:rPr>
                    <a:t>investidos em projetos de Inovação até </a:t>
                  </a:r>
                  <a:r>
                    <a:rPr b="1" lang="pt-BR" sz="1400" spc="-1" strike="noStrike">
                      <a:solidFill>
                        <a:srgbClr val="000000"/>
                      </a:solidFill>
                      <a:latin typeface="Arial"/>
                      <a:ea typeface="Lato"/>
                    </a:rPr>
                    <a:t>30/09/2025</a:t>
                  </a:r>
                  <a:endParaRPr b="0" lang="pt-BR" sz="1400" spc="-1" strike="noStrike">
                    <a:latin typeface="Arial"/>
                  </a:endParaRPr>
                </a:p>
              </p:txBody>
            </p:sp>
            <p:sp>
              <p:nvSpPr>
                <p:cNvPr id="87" name="Google Shape;815;g1eb5d862eca_2_513"/>
                <p:cNvSpPr/>
                <p:nvPr/>
              </p:nvSpPr>
              <p:spPr>
                <a:xfrm>
                  <a:off x="458280" y="4632840"/>
                  <a:ext cx="4995000" cy="60912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anchor="t">
                  <a:spAutoFit/>
                </a:bodyPr>
                <a:p>
                  <a:pPr algn="ctr">
                    <a:lnSpc>
                      <a:spcPct val="100000"/>
                    </a:lnSpc>
                    <a:buNone/>
                    <a:tabLst>
                      <a:tab algn="l" pos="0"/>
                    </a:tabLst>
                  </a:pPr>
                  <a:r>
                    <a:rPr b="1" lang="pt-BR" sz="2000" spc="-1" strike="noStrike">
                      <a:solidFill>
                        <a:srgbClr val="000000"/>
                      </a:solidFill>
                      <a:latin typeface="Arial"/>
                      <a:ea typeface="Lato"/>
                    </a:rPr>
                    <a:t>43</a:t>
                  </a:r>
                  <a:endParaRPr b="0" lang="pt-BR" sz="2000" spc="-1" strike="noStrike">
                    <a:latin typeface="Arial"/>
                  </a:endParaRPr>
                </a:p>
                <a:p>
                  <a:pPr algn="ctr">
                    <a:lnSpc>
                      <a:spcPct val="100000"/>
                    </a:lnSpc>
                    <a:buNone/>
                    <a:tabLst>
                      <a:tab algn="l" pos="0"/>
                    </a:tabLst>
                  </a:pPr>
                  <a:r>
                    <a:rPr b="0" lang="pt-BR" sz="1400" spc="-1" strike="noStrike">
                      <a:solidFill>
                        <a:srgbClr val="000000"/>
                      </a:solidFill>
                      <a:latin typeface="Arial"/>
                      <a:ea typeface="Lato"/>
                    </a:rPr>
                    <a:t>projetos apoiados até </a:t>
                  </a:r>
                  <a:r>
                    <a:rPr b="1" lang="pt-BR" sz="1400" spc="-1" strike="noStrike">
                      <a:solidFill>
                        <a:srgbClr val="000000"/>
                      </a:solidFill>
                      <a:latin typeface="Arial"/>
                      <a:ea typeface="Lato"/>
                    </a:rPr>
                    <a:t>30/09/2025</a:t>
                  </a:r>
                  <a:endParaRPr b="0" lang="pt-BR" sz="1400" spc="-1" strike="noStrike">
                    <a:latin typeface="Arial"/>
                  </a:endParaRPr>
                </a:p>
              </p:txBody>
            </p:sp>
            <p:sp>
              <p:nvSpPr>
                <p:cNvPr id="88" name="Triângulo isósceles 15"/>
                <p:cNvSpPr/>
                <p:nvPr/>
              </p:nvSpPr>
              <p:spPr>
                <a:xfrm rot="5400000">
                  <a:off x="5729400" y="3216240"/>
                  <a:ext cx="870480" cy="3240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89" name="Google Shape;816;g1eb5d862eca_2_513"/>
                <p:cNvSpPr/>
                <p:nvPr/>
              </p:nvSpPr>
              <p:spPr>
                <a:xfrm>
                  <a:off x="504360" y="2419920"/>
                  <a:ext cx="5237280" cy="10040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anchor="t">
                  <a:spAutoFit/>
                </a:bodyPr>
                <a:p>
                  <a:pPr algn="ctr">
                    <a:lnSpc>
                      <a:spcPct val="100000"/>
                    </a:lnSpc>
                    <a:buNone/>
                  </a:pPr>
                  <a:r>
                    <a:rPr b="0" lang="pt-BR" sz="1400" spc="-1" strike="noStrike">
                      <a:solidFill>
                        <a:srgbClr val="000000"/>
                      </a:solidFill>
                      <a:latin typeface="Arial"/>
                      <a:ea typeface="Arial"/>
                    </a:rPr>
                    <a:t>Do valor total investido</a:t>
                  </a:r>
                  <a:r>
                    <a:rPr b="1" lang="pt-BR" sz="1600" spc="-1" strike="noStrike">
                      <a:solidFill>
                        <a:srgbClr val="000000"/>
                      </a:solidFill>
                      <a:latin typeface="Arial"/>
                      <a:ea typeface="Arial"/>
                    </a:rPr>
                    <a:t>, R$19.400.000 </a:t>
                  </a:r>
                  <a:r>
                    <a:rPr b="0" lang="pt-BR" sz="1400" spc="-1" strike="noStrike">
                      <a:solidFill>
                        <a:srgbClr val="000000"/>
                      </a:solidFill>
                      <a:latin typeface="Arial"/>
                      <a:ea typeface="Arial"/>
                    </a:rPr>
                    <a:t>referentes ao Programa Pró-Inovação (BDMG) e </a:t>
                  </a:r>
                  <a:r>
                    <a:rPr b="1" lang="pt-BR" sz="1600" spc="-1" strike="noStrike">
                      <a:solidFill>
                        <a:srgbClr val="000000"/>
                      </a:solidFill>
                      <a:latin typeface="Arial"/>
                      <a:ea typeface="Arial"/>
                    </a:rPr>
                    <a:t>R$1.690.000 </a:t>
                  </a:r>
                  <a:r>
                    <a:rPr b="0" lang="pt-BR" sz="1400" spc="-1" strike="noStrike">
                      <a:solidFill>
                        <a:srgbClr val="000000"/>
                      </a:solidFill>
                      <a:latin typeface="Arial"/>
                      <a:ea typeface="Arial"/>
                    </a:rPr>
                    <a:t>referentes ao Projeto CALIXCOCA, em parceria com a UFMG, SEDE e SES</a:t>
                  </a:r>
                  <a:endParaRPr b="0" lang="pt-BR" sz="1400" spc="-1" strike="noStrike">
                    <a:latin typeface="Arial"/>
                  </a:endParaRPr>
                </a:p>
              </p:txBody>
            </p:sp>
          </p:grpSp>
        </p:grp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Agrupar 1"/>
          <p:cNvGrpSpPr/>
          <p:nvPr/>
        </p:nvGrpSpPr>
        <p:grpSpPr>
          <a:xfrm>
            <a:off x="-1800" y="459720"/>
            <a:ext cx="7775640" cy="4363560"/>
            <a:chOff x="-1800" y="459720"/>
            <a:chExt cx="7775640" cy="4363560"/>
          </a:xfrm>
        </p:grpSpPr>
        <p:grpSp>
          <p:nvGrpSpPr>
            <p:cNvPr id="91" name="Agrupar 2"/>
            <p:cNvGrpSpPr/>
            <p:nvPr/>
          </p:nvGrpSpPr>
          <p:grpSpPr>
            <a:xfrm>
              <a:off x="-1800" y="459720"/>
              <a:ext cx="7540560" cy="1387080"/>
              <a:chOff x="-1800" y="459720"/>
              <a:chExt cx="7540560" cy="1387080"/>
            </a:xfrm>
          </p:grpSpPr>
          <p:sp>
            <p:nvSpPr>
              <p:cNvPr id="92" name="Triângulo isósceles 4"/>
              <p:cNvSpPr/>
              <p:nvPr/>
            </p:nvSpPr>
            <p:spPr>
              <a:xfrm rot="5400000">
                <a:off x="-5760" y="959040"/>
                <a:ext cx="379440" cy="371160"/>
              </a:xfrm>
              <a:prstGeom prst="triangle">
                <a:avLst>
                  <a:gd name="adj" fmla="val 50000"/>
                </a:avLst>
              </a:prstGeom>
              <a:solidFill>
                <a:srgbClr val="75b0ab"/>
              </a:solidFill>
              <a:ln>
                <a:solidFill>
                  <a:srgbClr val="75b0a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93" name="CaixaDeTexto 5"/>
              <p:cNvSpPr/>
              <p:nvPr/>
            </p:nvSpPr>
            <p:spPr>
              <a:xfrm>
                <a:off x="503640" y="459720"/>
                <a:ext cx="7035120" cy="1387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spAutoFit/>
              </a:bodyPr>
              <a:p>
                <a:pPr>
                  <a:lnSpc>
                    <a:spcPct val="100000"/>
                  </a:lnSpc>
                  <a:buNone/>
                </a:pPr>
                <a:r>
                  <a:rPr b="1" lang="pt-BR" sz="1700" spc="-1" strike="noStrike">
                    <a:solidFill>
                      <a:srgbClr val="000000"/>
                    </a:solidFill>
                    <a:latin typeface="Arial"/>
                    <a:ea typeface="DejaVu Sans"/>
                  </a:rPr>
                  <a:t>Programa</a:t>
                </a:r>
                <a:r>
                  <a:rPr b="0" lang="pt-BR" sz="1700" spc="-1" strike="noStrike">
                    <a:solidFill>
                      <a:srgbClr val="000000"/>
                    </a:solidFill>
                    <a:latin typeface="Arial"/>
                    <a:ea typeface="DejaVu Sans"/>
                  </a:rPr>
                  <a:t>: 022 - Construindo o Futuro por Meio da Ciência, da Tecnologia e da Inovação </a:t>
                </a:r>
                <a:endParaRPr b="0" lang="pt-BR" sz="1700" spc="-1" strike="noStrike">
                  <a:latin typeface="Arial"/>
                </a:endParaRPr>
              </a:p>
              <a:p>
                <a:pPr>
                  <a:lnSpc>
                    <a:spcPct val="100000"/>
                  </a:lnSpc>
                  <a:buNone/>
                </a:pPr>
                <a:endParaRPr b="0" lang="pt-BR" sz="1700" spc="-1" strike="noStrike">
                  <a:latin typeface="Arial"/>
                </a:endParaRPr>
              </a:p>
              <a:p>
                <a:pPr>
                  <a:lnSpc>
                    <a:spcPct val="100000"/>
                  </a:lnSpc>
                  <a:buNone/>
                </a:pPr>
                <a:r>
                  <a:rPr b="1" lang="pt-BR" sz="1700" spc="-1" strike="noStrike">
                    <a:solidFill>
                      <a:srgbClr val="000000"/>
                    </a:solidFill>
                    <a:latin typeface="Arial"/>
                    <a:ea typeface="Arial"/>
                  </a:rPr>
                  <a:t>Ação</a:t>
                </a:r>
                <a:r>
                  <a:rPr b="0" lang="pt-BR" sz="1700" spc="-1" strike="noStrike">
                    <a:solidFill>
                      <a:srgbClr val="000000"/>
                    </a:solidFill>
                    <a:latin typeface="Arial"/>
                    <a:ea typeface="DejaVu Sans"/>
                  </a:rPr>
                  <a:t>: 4513 - Fomento à Pesquisa Científica Básica e Aplicada e ao Desenvolvimento Tecnológico</a:t>
                </a:r>
                <a:endParaRPr b="0" lang="pt-BR" sz="1700" spc="-1" strike="noStrike">
                  <a:latin typeface="Arial"/>
                </a:endParaRPr>
              </a:p>
            </p:txBody>
          </p:sp>
        </p:grpSp>
        <p:pic>
          <p:nvPicPr>
            <p:cNvPr id="94" name="Imagem 3" descr=""/>
            <p:cNvPicPr/>
            <p:nvPr/>
          </p:nvPicPr>
          <p:blipFill>
            <a:blip r:embed="rId2"/>
            <a:stretch/>
          </p:blipFill>
          <p:spPr>
            <a:xfrm>
              <a:off x="369360" y="2161080"/>
              <a:ext cx="7404480" cy="2662200"/>
            </a:xfrm>
            <a:prstGeom prst="rect">
              <a:avLst/>
            </a:prstGeom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Agrupar 1"/>
          <p:cNvGrpSpPr/>
          <p:nvPr/>
        </p:nvGrpSpPr>
        <p:grpSpPr>
          <a:xfrm>
            <a:off x="71640" y="193320"/>
            <a:ext cx="8091000" cy="5147280"/>
            <a:chOff x="71640" y="193320"/>
            <a:chExt cx="8091000" cy="5147280"/>
          </a:xfrm>
        </p:grpSpPr>
        <p:sp>
          <p:nvSpPr>
            <p:cNvPr id="96" name="CaixaDeTexto 2"/>
            <p:cNvSpPr/>
            <p:nvPr/>
          </p:nvSpPr>
          <p:spPr>
            <a:xfrm>
              <a:off x="71640" y="193320"/>
              <a:ext cx="6112080" cy="63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spAutoFit/>
            </a:bodyPr>
            <a:p>
              <a:pPr algn="ctr">
                <a:lnSpc>
                  <a:spcPct val="100000"/>
                </a:lnSpc>
                <a:buNone/>
              </a:pPr>
              <a:r>
                <a:rPr b="1" lang="pt-BR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4513 - Fomento à Pesquisa Científica Básica e Aplicada e ao Desenvolvimento Tecnológico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97" name="Retângulo 3"/>
            <p:cNvSpPr/>
            <p:nvPr/>
          </p:nvSpPr>
          <p:spPr>
            <a:xfrm>
              <a:off x="513000" y="874440"/>
              <a:ext cx="353232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1" lang="pt-BR" sz="1800" spc="-1" strike="noStrike">
                  <a:solidFill>
                    <a:srgbClr val="953735"/>
                  </a:solidFill>
                  <a:latin typeface="Arial"/>
                  <a:ea typeface="DejaVu Sans"/>
                </a:rPr>
                <a:t>Principais Resultados em 2025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98" name="CaixaDeTexto 4"/>
            <p:cNvSpPr/>
            <p:nvPr/>
          </p:nvSpPr>
          <p:spPr>
            <a:xfrm>
              <a:off x="6720120" y="3090960"/>
              <a:ext cx="1442520" cy="577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horzOverflow="overflow" vertOverflow="overflow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1" lang="pt-BR" sz="16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Meta</a:t>
              </a:r>
              <a:endParaRPr b="0" lang="pt-BR" sz="1600" spc="-1" strike="noStrike">
                <a:latin typeface="Arial"/>
              </a:endParaRPr>
            </a:p>
            <a:p>
              <a:pPr>
                <a:lnSpc>
                  <a:spcPct val="100000"/>
                </a:lnSpc>
                <a:buNone/>
              </a:pPr>
              <a:r>
                <a:rPr b="1" lang="pt-BR" sz="16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PPAG 2025</a:t>
              </a:r>
              <a:endParaRPr b="0" lang="pt-BR" sz="1600" spc="-1" strike="noStrike">
                <a:latin typeface="Arial"/>
              </a:endParaRPr>
            </a:p>
          </p:txBody>
        </p:sp>
        <p:grpSp>
          <p:nvGrpSpPr>
            <p:cNvPr id="99" name="Agrupar 5"/>
            <p:cNvGrpSpPr/>
            <p:nvPr/>
          </p:nvGrpSpPr>
          <p:grpSpPr>
            <a:xfrm>
              <a:off x="277920" y="1445760"/>
              <a:ext cx="6442200" cy="3894840"/>
              <a:chOff x="277920" y="1445760"/>
              <a:chExt cx="6442200" cy="3894840"/>
            </a:xfrm>
          </p:grpSpPr>
          <p:sp>
            <p:nvSpPr>
              <p:cNvPr id="100" name="Google Shape;812;g1eb5d862eca_2_513"/>
              <p:cNvSpPr/>
              <p:nvPr/>
            </p:nvSpPr>
            <p:spPr>
              <a:xfrm>
                <a:off x="393120" y="1492200"/>
                <a:ext cx="5891400" cy="79848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0">
                <a:noFill/>
              </a:ln>
              <a:effectLst>
                <a:outerShdw algn="tl" blurRad="50760" dir="2700000" dist="37674" rotWithShape="0">
                  <a:srgbClr val="000000">
                    <a:alpha val="4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</p:sp>
          <p:grpSp>
            <p:nvGrpSpPr>
              <p:cNvPr id="101" name="Agrupar 7"/>
              <p:cNvGrpSpPr/>
              <p:nvPr/>
            </p:nvGrpSpPr>
            <p:grpSpPr>
              <a:xfrm>
                <a:off x="277920" y="1445760"/>
                <a:ext cx="6442200" cy="3894840"/>
                <a:chOff x="277920" y="1445760"/>
                <a:chExt cx="6442200" cy="3894840"/>
              </a:xfrm>
            </p:grpSpPr>
            <p:sp>
              <p:nvSpPr>
                <p:cNvPr id="102" name="Google Shape;812;g1eb5d862eca_2_513"/>
                <p:cNvSpPr/>
                <p:nvPr/>
              </p:nvSpPr>
              <p:spPr>
                <a:xfrm>
                  <a:off x="421560" y="2436120"/>
                  <a:ext cx="5834880" cy="97056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0">
                  <a:noFill/>
                </a:ln>
                <a:effectLst>
                  <a:outerShdw algn="tl" blurRad="50760" dir="2700000" dist="37674" rotWithShape="0">
                    <a:srgbClr val="000000">
                      <a:alpha val="40000"/>
                    </a:srgbClr>
                  </a:outerShdw>
                </a:effectLst>
              </p:spPr>
              <p:style>
                <a:lnRef idx="0"/>
                <a:fillRef idx="0"/>
                <a:effectRef idx="0"/>
                <a:fontRef idx="minor"/>
              </p:style>
            </p:sp>
            <p:pic>
              <p:nvPicPr>
                <p:cNvPr id="103" name="Google Shape;818;g1eb5d862eca_2_513" descr=""/>
                <p:cNvPicPr/>
                <p:nvPr/>
              </p:nvPicPr>
              <p:blipFill>
                <a:blip r:embed="rId2"/>
                <a:stretch/>
              </p:blipFill>
              <p:spPr>
                <a:xfrm>
                  <a:off x="3066840" y="1610280"/>
                  <a:ext cx="476280" cy="66636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104" name="Google Shape;812;g1eb5d862eca_2_513"/>
                <p:cNvSpPr/>
                <p:nvPr/>
              </p:nvSpPr>
              <p:spPr>
                <a:xfrm>
                  <a:off x="421560" y="4526280"/>
                  <a:ext cx="5862960" cy="81432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0">
                  <a:noFill/>
                </a:ln>
                <a:effectLst>
                  <a:outerShdw algn="tl" blurRad="50760" dir="2700000" dist="37674" rotWithShape="0">
                    <a:srgbClr val="000000">
                      <a:alpha val="40000"/>
                    </a:srgbClr>
                  </a:outerShdw>
                </a:effectLst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05" name="Google Shape;816;g1eb5d862eca_2_513"/>
                <p:cNvSpPr/>
                <p:nvPr/>
              </p:nvSpPr>
              <p:spPr>
                <a:xfrm>
                  <a:off x="3523680" y="1445760"/>
                  <a:ext cx="2860200" cy="8222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anchor="t">
                  <a:spAutoFit/>
                </a:bodyPr>
                <a:p>
                  <a:pPr algn="ctr">
                    <a:lnSpc>
                      <a:spcPct val="100000"/>
                    </a:lnSpc>
                    <a:buNone/>
                    <a:tabLst>
                      <a:tab algn="l" pos="0"/>
                    </a:tabLst>
                  </a:pPr>
                  <a:r>
                    <a:rPr b="1" lang="pt-BR" sz="2000" spc="-1" strike="noStrike">
                      <a:solidFill>
                        <a:srgbClr val="000000"/>
                      </a:solidFill>
                      <a:latin typeface="Arial"/>
                      <a:ea typeface="Lato"/>
                    </a:rPr>
                    <a:t>R$ 163.107.612</a:t>
                  </a:r>
                  <a:endParaRPr b="0" lang="pt-BR" sz="2000" spc="-1" strike="noStrike">
                    <a:latin typeface="Arial"/>
                  </a:endParaRPr>
                </a:p>
                <a:p>
                  <a:pPr algn="ctr">
                    <a:lnSpc>
                      <a:spcPct val="100000"/>
                    </a:lnSpc>
                    <a:buNone/>
                    <a:tabLst>
                      <a:tab algn="l" pos="0"/>
                    </a:tabLst>
                  </a:pPr>
                  <a:r>
                    <a:rPr b="0" lang="pt-BR" sz="1400" spc="-1" strike="noStrike">
                      <a:solidFill>
                        <a:srgbClr val="000000"/>
                      </a:solidFill>
                      <a:latin typeface="Arial"/>
                      <a:ea typeface="Lato"/>
                    </a:rPr>
                    <a:t>Meta de investimento em projetos para  </a:t>
                  </a:r>
                  <a:r>
                    <a:rPr b="1" lang="pt-BR" sz="1400" spc="-1" strike="noStrike">
                      <a:solidFill>
                        <a:srgbClr val="000000"/>
                      </a:solidFill>
                      <a:latin typeface="Arial"/>
                      <a:ea typeface="Lato"/>
                    </a:rPr>
                    <a:t>2025</a:t>
                  </a:r>
                  <a:endParaRPr b="0" lang="pt-BR" sz="1400" spc="-1" strike="noStrike">
                    <a:latin typeface="Arial"/>
                  </a:endParaRPr>
                </a:p>
              </p:txBody>
            </p:sp>
            <p:sp>
              <p:nvSpPr>
                <p:cNvPr id="106" name="Google Shape;813;g1eb5d862eca_2_513"/>
                <p:cNvSpPr/>
                <p:nvPr/>
              </p:nvSpPr>
              <p:spPr>
                <a:xfrm>
                  <a:off x="355320" y="1445760"/>
                  <a:ext cx="2860200" cy="8222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anchor="t">
                  <a:spAutoFit/>
                </a:bodyPr>
                <a:p>
                  <a:pPr algn="ctr">
                    <a:lnSpc>
                      <a:spcPct val="100000"/>
                    </a:lnSpc>
                    <a:buNone/>
                    <a:tabLst>
                      <a:tab algn="l" pos="0"/>
                    </a:tabLst>
                  </a:pPr>
                  <a:r>
                    <a:rPr b="1" lang="pt-BR" sz="2000" spc="-1" strike="noStrike">
                      <a:solidFill>
                        <a:srgbClr val="000000"/>
                      </a:solidFill>
                      <a:latin typeface="Arial"/>
                      <a:ea typeface="Lato"/>
                    </a:rPr>
                    <a:t>R$ 134.593.150</a:t>
                  </a:r>
                  <a:endParaRPr b="0" lang="pt-BR" sz="2000" spc="-1" strike="noStrike">
                    <a:latin typeface="Arial"/>
                  </a:endParaRPr>
                </a:p>
                <a:p>
                  <a:pPr algn="ctr">
                    <a:lnSpc>
                      <a:spcPct val="100000"/>
                    </a:lnSpc>
                    <a:buNone/>
                    <a:tabLst>
                      <a:tab algn="l" pos="0"/>
                    </a:tabLst>
                  </a:pPr>
                  <a:r>
                    <a:rPr b="0" lang="pt-BR" sz="1400" spc="-1" strike="noStrike">
                      <a:solidFill>
                        <a:srgbClr val="000000"/>
                      </a:solidFill>
                      <a:latin typeface="Arial"/>
                      <a:ea typeface="Lato"/>
                    </a:rPr>
                    <a:t>investidos em projetos até </a:t>
                  </a:r>
                  <a:r>
                    <a:rPr b="1" lang="pt-BR" sz="1400" spc="-1" strike="noStrike">
                      <a:solidFill>
                        <a:srgbClr val="000000"/>
                      </a:solidFill>
                      <a:latin typeface="Arial"/>
                      <a:ea typeface="Lato"/>
                    </a:rPr>
                    <a:t>30/09/2025</a:t>
                  </a:r>
                  <a:endParaRPr b="0" lang="pt-BR" sz="1400" spc="-1" strike="noStrike">
                    <a:latin typeface="Arial"/>
                  </a:endParaRPr>
                </a:p>
              </p:txBody>
            </p:sp>
            <p:sp>
              <p:nvSpPr>
                <p:cNvPr id="107" name="Google Shape;815;g1eb5d862eca_2_513"/>
                <p:cNvSpPr/>
                <p:nvPr/>
              </p:nvSpPr>
              <p:spPr>
                <a:xfrm>
                  <a:off x="986760" y="4526280"/>
                  <a:ext cx="4457160" cy="60912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anchor="t">
                  <a:spAutoFit/>
                </a:bodyPr>
                <a:p>
                  <a:pPr algn="ctr">
                    <a:lnSpc>
                      <a:spcPct val="100000"/>
                    </a:lnSpc>
                    <a:buNone/>
                    <a:tabLst>
                      <a:tab algn="l" pos="0"/>
                    </a:tabLst>
                  </a:pPr>
                  <a:r>
                    <a:rPr b="1" lang="pt-BR" sz="2000" spc="-1" strike="noStrike">
                      <a:solidFill>
                        <a:srgbClr val="000000"/>
                      </a:solidFill>
                      <a:latin typeface="Arial"/>
                      <a:ea typeface="Lato"/>
                    </a:rPr>
                    <a:t>412</a:t>
                  </a:r>
                  <a:endParaRPr b="0" lang="pt-BR" sz="2000" spc="-1" strike="noStrike">
                    <a:latin typeface="Arial"/>
                  </a:endParaRPr>
                </a:p>
                <a:p>
                  <a:pPr algn="ctr">
                    <a:lnSpc>
                      <a:spcPct val="100000"/>
                    </a:lnSpc>
                    <a:buNone/>
                    <a:tabLst>
                      <a:tab algn="l" pos="0"/>
                    </a:tabLst>
                  </a:pPr>
                  <a:r>
                    <a:rPr b="0" lang="pt-BR" sz="1400" spc="-1" strike="noStrike">
                      <a:solidFill>
                        <a:srgbClr val="000000"/>
                      </a:solidFill>
                      <a:latin typeface="Arial"/>
                      <a:ea typeface="Lato"/>
                    </a:rPr>
                    <a:t>Projetos apoiados até </a:t>
                  </a:r>
                  <a:r>
                    <a:rPr b="1" lang="pt-BR" sz="1400" spc="-1" strike="noStrike">
                      <a:solidFill>
                        <a:srgbClr val="000000"/>
                      </a:solidFill>
                      <a:latin typeface="Arial"/>
                      <a:ea typeface="Lato"/>
                    </a:rPr>
                    <a:t>30/09/2025</a:t>
                  </a:r>
                  <a:endParaRPr b="0" lang="pt-BR" sz="1400" spc="-1" strike="noStrike">
                    <a:latin typeface="Arial"/>
                  </a:endParaRPr>
                </a:p>
              </p:txBody>
            </p:sp>
            <p:sp>
              <p:nvSpPr>
                <p:cNvPr id="108" name="Triângulo isósceles 14"/>
                <p:cNvSpPr/>
                <p:nvPr/>
              </p:nvSpPr>
              <p:spPr>
                <a:xfrm rot="5400000">
                  <a:off x="6112440" y="3205800"/>
                  <a:ext cx="870480" cy="34488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109" name="Google Shape;813;g1eb5d862eca_2_513"/>
                <p:cNvSpPr/>
                <p:nvPr/>
              </p:nvSpPr>
              <p:spPr>
                <a:xfrm>
                  <a:off x="277920" y="2548800"/>
                  <a:ext cx="5752800" cy="8528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anchor="t">
                  <a:spAutoFit/>
                </a:bodyPr>
                <a:p>
                  <a:pPr algn="ctr">
                    <a:lnSpc>
                      <a:spcPct val="100000"/>
                    </a:lnSpc>
                    <a:buNone/>
                    <a:tabLst>
                      <a:tab algn="l" pos="0"/>
                    </a:tabLst>
                  </a:pPr>
                  <a:r>
                    <a:rPr b="0" lang="pt-BR" sz="1400" spc="-1" strike="noStrike">
                      <a:solidFill>
                        <a:srgbClr val="000000"/>
                      </a:solidFill>
                      <a:latin typeface="Arial"/>
                      <a:ea typeface="Lato"/>
                    </a:rPr>
                    <a:t>Da Chamada </a:t>
                  </a:r>
                  <a:r>
                    <a:rPr b="1" lang="pt-BR" sz="1400" spc="-1" strike="noStrike">
                      <a:solidFill>
                        <a:srgbClr val="000000"/>
                      </a:solidFill>
                      <a:latin typeface="Arial"/>
                      <a:ea typeface="Lato"/>
                    </a:rPr>
                    <a:t>Demanda Universal 2025, </a:t>
                  </a:r>
                  <a:r>
                    <a:rPr b="0" lang="pt-BR" sz="1400" spc="-1" strike="noStrike">
                      <a:solidFill>
                        <a:srgbClr val="000000"/>
                      </a:solidFill>
                      <a:latin typeface="Arial"/>
                      <a:ea typeface="Lato"/>
                    </a:rPr>
                    <a:t>um dos carros-chefes da Fapemig, dos </a:t>
                  </a:r>
                  <a:r>
                    <a:rPr b="1" lang="pt-BR" sz="1800" spc="-1" strike="noStrike">
                      <a:solidFill>
                        <a:srgbClr val="000000"/>
                      </a:solidFill>
                      <a:latin typeface="Arial"/>
                      <a:ea typeface="Lato"/>
                    </a:rPr>
                    <a:t>R$85 milhões </a:t>
                  </a:r>
                  <a:r>
                    <a:rPr b="0" lang="pt-BR" sz="1400" spc="-1" strike="noStrike">
                      <a:solidFill>
                        <a:srgbClr val="000000"/>
                      </a:solidFill>
                      <a:latin typeface="Arial"/>
                      <a:ea typeface="Lato"/>
                    </a:rPr>
                    <a:t>previstos, já foram executados </a:t>
                  </a:r>
                  <a:r>
                    <a:rPr b="1" lang="pt-BR" sz="1800" spc="-1" strike="noStrike">
                      <a:solidFill>
                        <a:srgbClr val="000000"/>
                      </a:solidFill>
                      <a:latin typeface="Arial"/>
                      <a:ea typeface="Lato"/>
                    </a:rPr>
                    <a:t>R$76.6 milhões</a:t>
                  </a:r>
                  <a:endParaRPr b="0" lang="pt-BR" sz="1800" spc="-1" strike="noStrike">
                    <a:latin typeface="Arial"/>
                  </a:endParaRPr>
                </a:p>
              </p:txBody>
            </p:sp>
          </p:grpSp>
        </p:grp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Agrupar 1"/>
          <p:cNvGrpSpPr/>
          <p:nvPr/>
        </p:nvGrpSpPr>
        <p:grpSpPr>
          <a:xfrm>
            <a:off x="-1800" y="459720"/>
            <a:ext cx="7786440" cy="4640040"/>
            <a:chOff x="-1800" y="459720"/>
            <a:chExt cx="7786440" cy="4640040"/>
          </a:xfrm>
        </p:grpSpPr>
        <p:grpSp>
          <p:nvGrpSpPr>
            <p:cNvPr id="111" name="Agrupar 2"/>
            <p:cNvGrpSpPr/>
            <p:nvPr/>
          </p:nvGrpSpPr>
          <p:grpSpPr>
            <a:xfrm>
              <a:off x="-1800" y="459720"/>
              <a:ext cx="7540560" cy="1387080"/>
              <a:chOff x="-1800" y="459720"/>
              <a:chExt cx="7540560" cy="1387080"/>
            </a:xfrm>
          </p:grpSpPr>
          <p:sp>
            <p:nvSpPr>
              <p:cNvPr id="112" name="Triângulo isósceles 4"/>
              <p:cNvSpPr/>
              <p:nvPr/>
            </p:nvSpPr>
            <p:spPr>
              <a:xfrm rot="5400000">
                <a:off x="-5760" y="959040"/>
                <a:ext cx="379440" cy="371160"/>
              </a:xfrm>
              <a:prstGeom prst="triangle">
                <a:avLst>
                  <a:gd name="adj" fmla="val 50000"/>
                </a:avLst>
              </a:prstGeom>
              <a:solidFill>
                <a:srgbClr val="75b0ab"/>
              </a:solidFill>
              <a:ln>
                <a:solidFill>
                  <a:srgbClr val="75b0a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13" name="CaixaDeTexto 5"/>
              <p:cNvSpPr/>
              <p:nvPr/>
            </p:nvSpPr>
            <p:spPr>
              <a:xfrm>
                <a:off x="503640" y="459720"/>
                <a:ext cx="7035120" cy="1387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spAutoFit/>
              </a:bodyPr>
              <a:p>
                <a:pPr>
                  <a:lnSpc>
                    <a:spcPct val="100000"/>
                  </a:lnSpc>
                  <a:buNone/>
                </a:pPr>
                <a:r>
                  <a:rPr b="1" lang="pt-BR" sz="1700" spc="-1" strike="noStrike">
                    <a:solidFill>
                      <a:srgbClr val="000000"/>
                    </a:solidFill>
                    <a:latin typeface="Arial"/>
                    <a:ea typeface="DejaVu Sans"/>
                  </a:rPr>
                  <a:t>Programa</a:t>
                </a:r>
                <a:r>
                  <a:rPr b="0" lang="pt-BR" sz="1700" spc="-1" strike="noStrike">
                    <a:solidFill>
                      <a:srgbClr val="000000"/>
                    </a:solidFill>
                    <a:latin typeface="Arial"/>
                    <a:ea typeface="DejaVu Sans"/>
                  </a:rPr>
                  <a:t>: 022 - Construindo o Futuro por Meio da Ciência, da Tecnologia e da Inovação </a:t>
                </a:r>
                <a:endParaRPr b="0" lang="pt-BR" sz="1700" spc="-1" strike="noStrike">
                  <a:latin typeface="Arial"/>
                </a:endParaRPr>
              </a:p>
              <a:p>
                <a:pPr>
                  <a:lnSpc>
                    <a:spcPct val="100000"/>
                  </a:lnSpc>
                  <a:buNone/>
                </a:pPr>
                <a:endParaRPr b="0" lang="pt-BR" sz="1700" spc="-1" strike="noStrike">
                  <a:latin typeface="Arial"/>
                </a:endParaRPr>
              </a:p>
              <a:p>
                <a:pPr>
                  <a:lnSpc>
                    <a:spcPct val="100000"/>
                  </a:lnSpc>
                  <a:buNone/>
                </a:pPr>
                <a:r>
                  <a:rPr b="1" lang="pt-BR" sz="1700" spc="-1" strike="noStrike">
                    <a:solidFill>
                      <a:srgbClr val="000000"/>
                    </a:solidFill>
                    <a:latin typeface="Arial"/>
                    <a:ea typeface="Arial"/>
                  </a:rPr>
                  <a:t>Ação</a:t>
                </a:r>
                <a:r>
                  <a:rPr b="0" lang="pt-BR" sz="1700" spc="-1" strike="noStrike">
                    <a:solidFill>
                      <a:srgbClr val="000000"/>
                    </a:solidFill>
                    <a:latin typeface="Arial"/>
                    <a:ea typeface="DejaVu Sans"/>
                  </a:rPr>
                  <a:t>: 4389 - Fomento a Estruturas para Pesquisa, Desenvolvimento e Inovação</a:t>
                </a:r>
                <a:endParaRPr b="0" lang="pt-BR" sz="1700" spc="-1" strike="noStrike">
                  <a:latin typeface="Arial"/>
                </a:endParaRPr>
              </a:p>
            </p:txBody>
          </p:sp>
        </p:grpSp>
        <p:pic>
          <p:nvPicPr>
            <p:cNvPr id="114" name="Imagem 3" descr=""/>
            <p:cNvPicPr/>
            <p:nvPr/>
          </p:nvPicPr>
          <p:blipFill>
            <a:blip r:embed="rId2"/>
            <a:stretch/>
          </p:blipFill>
          <p:spPr>
            <a:xfrm>
              <a:off x="281160" y="2214720"/>
              <a:ext cx="7503480" cy="2885040"/>
            </a:xfrm>
            <a:prstGeom prst="rect">
              <a:avLst/>
            </a:prstGeom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_rels/item2.xml.rels><?xml version="1.0" encoding="UTF-8"?>
<Relationships xmlns="http://schemas.openxmlformats.org/package/2006/relationships"><Relationship Id="rId1" Type="http://schemas.openxmlformats.org/officeDocument/2006/relationships/customXmlProps" Target="itemProps2.xml"/>
</Relationships>
</file>

<file path=customXml/_rels/item3.xml.rels><?xml version="1.0" encoding="UTF-8"?>
<Relationships xmlns="http://schemas.openxmlformats.org/package/2006/relationships"><Relationship Id="rId1" Type="http://schemas.openxmlformats.org/officeDocument/2006/relationships/customXmlProps" Target="itemProps3.xml"/>
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08D58FADB61F04EBBB4F355C06EFBED" ma:contentTypeVersion="19" ma:contentTypeDescription="Crie um novo documento." ma:contentTypeScope="" ma:versionID="7797dc5feb179b4da55a9ebddd321181">
  <xsd:schema xmlns:xsd="http://www.w3.org/2001/XMLSchema" xmlns:xs="http://www.w3.org/2001/XMLSchema" xmlns:p="http://schemas.microsoft.com/office/2006/metadata/properties" xmlns:ns2="6f4338ef-addb-4c87-aefe-1895241b335f" xmlns:ns3="b91e7f20-fe0a-487d-91a9-605ac1c64acf" targetNamespace="http://schemas.microsoft.com/office/2006/metadata/properties" ma:root="true" ma:fieldsID="90078f443198b6d5c0fd169535a443b9" ns2:_="" ns3:_="">
    <xsd:import namespace="6f4338ef-addb-4c87-aefe-1895241b335f"/>
    <xsd:import namespace="b91e7f20-fe0a-487d-91a9-605ac1c64a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4338ef-addb-4c87-aefe-1895241b33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Marcações de imagem" ma:readOnly="false" ma:fieldId="{5cf76f15-5ced-4ddc-b409-7134ff3c332f}" ma:taxonomyMulti="true" ma:sspId="917d32f3-4fa4-4f5b-a8d0-62dbd3d265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1e7f20-fe0a-487d-91a9-605ac1c64ac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98708050-f001-4dcd-9fe1-c60e835c33fc}" ma:internalName="TaxCatchAll" ma:showField="CatchAllData" ma:web="b91e7f20-fe0a-487d-91a9-605ac1c64a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91e7f20-fe0a-487d-91a9-605ac1c64acf" xsi:nil="true"/>
    <lcf76f155ced4ddcb4097134ff3c332f xmlns="6f4338ef-addb-4c87-aefe-1895241b335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E219C2A-0DE6-4F77-8EF2-DF1DC305673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4105D8-E0B5-442C-85B7-57D40AD784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4338ef-addb-4c87-aefe-1895241b335f"/>
    <ds:schemaRef ds:uri="b91e7f20-fe0a-487d-91a9-605ac1c64a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50C8C07-0FDC-4C4D-9A15-8A283EE1570C}">
  <ds:schemaRefs>
    <ds:schemaRef ds:uri="http://schemas.microsoft.com/office/2006/metadata/properties"/>
    <ds:schemaRef ds:uri="http://schemas.microsoft.com/office/infopath/2007/PartnerControls"/>
    <ds:schemaRef ds:uri="b91e7f20-fe0a-487d-91a9-605ac1c64acf"/>
    <ds:schemaRef ds:uri="6f4338ef-addb-4c87-aefe-1895241b335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</TotalTime>
  <Application>LibreOffice/7.3.6.2$Windows_X86_64 LibreOffice_project/c28ca90fd6e1a19e189fc16c05f8f8924961e12e</Application>
  <AppVersion>15.0000</AppVersion>
  <Words>796</Words>
  <Paragraphs>104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2025-10-07T17:51:04Z</dcterms:created>
  <dc:creator/>
  <dc:description/>
  <dc:language>pt-BR</dc:language>
  <cp:lastModifiedBy>Nathalia Felix Oliveira</cp:lastModifiedBy>
  <dcterms:modified xsi:type="dcterms:W3CDTF">2025-10-20T22:45:52Z</dcterms:modified>
  <cp:revision>9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0x010100B08D58FADB61F04EBBB4F355C06EFBED</vt:lpwstr>
  </property>
  <property fmtid="{D5CDD505-2E9C-101B-9397-08002B2CF9AE}" pid="3" name="PresentationFormat">
    <vt:lpwstr>Personalizar</vt:lpwstr>
  </property>
  <property fmtid="{D5CDD505-2E9C-101B-9397-08002B2CF9AE}" pid="4" name="Slides">
    <vt:i4>17</vt:i4>
  </property>
</Properties>
</file>