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1.xml" ContentType="application/xml"/>
  <Override PartName="/customXml/itemProps1.xml" ContentType="application/vnd.openxmlformats-officedocument.customXmlProperties+xml"/>
  <Override PartName="/customXml/item2.xml" ContentType="application/xml"/>
  <Override PartName="/customXml/_rels/item1.xml.rels" ContentType="application/vnd.openxmlformats-package.relationships+xml"/>
  <Override PartName="/customXml/_rels/item2.xml.rels" ContentType="application/vnd.openxmlformats-package.relationships+xml"/>
  <Override PartName="/customXml/_rels/item3.xml.rels" ContentType="application/vnd.openxmlformats-package.relationships+xml"/>
  <Override PartName="/customXml/itemProps2.xml" ContentType="application/vnd.openxmlformats-officedocument.customXmlProperties+xml"/>
  <Override PartName="/customXml/item3.xml" ContentType="application/xml"/>
  <Override PartName="/customXml/itemProps3.xml" ContentType="application/vnd.openxmlformats-officedocument.customXml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_rels/notesSlide2.xml.rels" ContentType="application/vnd.openxmlformats-package.relationships+xml"/>
  <Override PartName="/ppt/notesSlides/_rels/notesSlide3.xml.rels" ContentType="application/vnd.openxmlformats-package.relationships+xml"/>
  <Override PartName="/ppt/notesSlides/_rels/notesSlide4.xml.rels" ContentType="application/vnd.openxmlformats-package.relationship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media/image1.jpeg" ContentType="image/jpeg"/>
  <Override PartName="/ppt/media/image2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_rels/presentation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customXml" Target="../customXml/item1.xml"/><Relationship Id="rId5" Type="http://schemas.openxmlformats.org/officeDocument/2006/relationships/customXml" Target="../customXml/item2.xml"/><Relationship Id="rId6" Type="http://schemas.openxmlformats.org/officeDocument/2006/relationships/customXml" Target="../customXml/item3.xml"/><Relationship Id="rId7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mover o slide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pt-BR" sz="2000" spc="-1" strike="noStrike">
                <a:latin typeface="Arial"/>
              </a:rPr>
              <a:t>Clique para editar o formato de notas</a:t>
            </a:r>
            <a:endParaRPr b="0" lang="pt-BR" sz="2000" spc="-1" strike="noStrike">
              <a:latin typeface="Arial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pt-BR" sz="1400" spc="-1" strike="noStrike">
                <a:latin typeface="Times New Roman"/>
              </a:rPr>
              <a:t>&lt;cabeçalho&gt;</a:t>
            </a:r>
            <a:endParaRPr b="0" lang="pt-BR" sz="1400" spc="-1" strike="noStrike">
              <a:latin typeface="Times New Roman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buNone/>
              <a:defRPr b="0" lang="pt-BR" sz="1400" spc="-1" strike="noStrike">
                <a:latin typeface="Times New Roman"/>
              </a:defRPr>
            </a:lvl1pPr>
          </a:lstStyle>
          <a:p>
            <a:pPr algn="r">
              <a:buNone/>
            </a:pPr>
            <a:r>
              <a:rPr b="0" lang="pt-BR" sz="1400" spc="-1" strike="noStrike">
                <a:latin typeface="Times New Roman"/>
              </a:rPr>
              <a:t>&lt;data/hora&gt;</a:t>
            </a:r>
            <a:endParaRPr b="0" lang="pt-BR" sz="1400" spc="-1" strike="noStrike">
              <a:latin typeface="Times New Roman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 type="ft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>
              <a:defRPr b="0" lang="pt-BR" sz="1400" spc="-1" strike="noStrike">
                <a:latin typeface="Times New Roman"/>
              </a:defRPr>
            </a:lvl1pPr>
          </a:lstStyle>
          <a:p>
            <a:r>
              <a:rPr b="0" lang="pt-BR" sz="1400" spc="-1" strike="noStrike">
                <a:latin typeface="Times New Roman"/>
              </a:rPr>
              <a:t>&lt;rodapé&gt;</a:t>
            </a:r>
            <a:endParaRPr b="0" lang="pt-BR" sz="1400" spc="-1" strike="noStrike">
              <a:latin typeface="Times New Roman"/>
            </a:endParaRPr>
          </a:p>
        </p:txBody>
      </p:sp>
      <p:sp>
        <p:nvSpPr>
          <p:cNvPr id="81" name="PlaceHolder 6"/>
          <p:cNvSpPr>
            <a:spLocks noGrp="1"/>
          </p:cNvSpPr>
          <p:nvPr>
            <p:ph type="sldNum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algn="r">
              <a:buNone/>
              <a:defRPr b="0" lang="pt-BR" sz="1400" spc="-1" strike="noStrike">
                <a:latin typeface="Times New Roman"/>
              </a:defRPr>
            </a:lvl1pPr>
          </a:lstStyle>
          <a:p>
            <a:pPr algn="r">
              <a:buNone/>
            </a:pPr>
            <a:fld id="{AFD71C9F-5E85-47D0-BE35-3112C0F35537}" type="slidenum">
              <a:rPr b="0" lang="pt-BR" sz="1400" spc="-1" strike="noStrike">
                <a:latin typeface="Times New Roman"/>
              </a:rPr>
              <a:t>&lt;número&gt;</a:t>
            </a:fld>
            <a:endParaRPr b="0" lang="pt-BR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sldImg"/>
          </p:nvPr>
        </p:nvSpPr>
        <p:spPr>
          <a:xfrm>
            <a:off x="573120" y="1336680"/>
            <a:ext cx="6413040" cy="3607920"/>
          </a:xfrm>
          <a:prstGeom prst="rect">
            <a:avLst/>
          </a:prstGeom>
          <a:ln w="0">
            <a:noFill/>
          </a:ln>
        </p:spPr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755640" y="5145120"/>
            <a:ext cx="6048000" cy="42098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16000" indent="-216000" algn="just">
              <a:lnSpc>
                <a:spcPct val="100000"/>
              </a:lnSpc>
              <a:buNone/>
            </a:pPr>
            <a:r>
              <a:rPr b="1" lang="pt-BR" sz="2000" spc="-1" strike="noStrike">
                <a:latin typeface="Arial"/>
              </a:rPr>
              <a:t>Diretrizes estratégicas</a:t>
            </a:r>
            <a:endParaRPr b="0" lang="pt-BR" sz="2000" spc="-1" strike="noStrike">
              <a:latin typeface="Arial"/>
            </a:endParaRPr>
          </a:p>
          <a:p>
            <a:pPr marL="285840" indent="1713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2000" spc="-1" strike="noStrike">
                <a:latin typeface="Arial"/>
              </a:rPr>
              <a:t>Aperfeiçoar a governança das obras públicas e retomar capacidade de execução, buscando soluções de parceria para conclusão e adotando medidas preventivas na conservação de obras</a:t>
            </a:r>
            <a:endParaRPr b="0" lang="pt-BR" sz="2000" spc="-1" strike="noStrike">
              <a:latin typeface="Arial"/>
            </a:endParaRPr>
          </a:p>
          <a:p>
            <a:pPr marL="285840" indent="1713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2000" spc="-1" strike="noStrike">
                <a:latin typeface="Arial"/>
              </a:rPr>
              <a:t>Avaliar modelagem de contratos com parceiros privados para identificar possibilidades de otimização</a:t>
            </a:r>
            <a:endParaRPr b="0" lang="pt-BR" sz="2000" spc="-1" strike="noStrike">
              <a:latin typeface="Arial"/>
            </a:endParaRPr>
          </a:p>
          <a:p>
            <a:pPr marL="285840" indent="1713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2000" spc="-1" strike="noStrike">
                <a:latin typeface="Arial"/>
              </a:rPr>
              <a:t>Firmar parcerias com setor privado para investimentos em infraestrutura e promover melhora da qualidade dos serviços sem onerar cofres públicos</a:t>
            </a:r>
            <a:endParaRPr b="0" lang="pt-BR" sz="2000" spc="-1" strike="noStrike">
              <a:latin typeface="Arial"/>
            </a:endParaRPr>
          </a:p>
          <a:p>
            <a:pPr marL="285840" indent="1713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2000" spc="-1" strike="noStrike">
                <a:latin typeface="Arial"/>
              </a:rPr>
              <a:t>Priorizar iniciativas que resultem em melhoria na qualidade dos serviços de transporte metropolitano e intermunicipal com impacto tarifário baixo</a:t>
            </a:r>
            <a:endParaRPr b="0" lang="pt-BR" sz="2000" spc="-1" strike="noStrike">
              <a:latin typeface="Arial"/>
            </a:endParaRPr>
          </a:p>
          <a:p>
            <a:pPr marL="285840" indent="1713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2000" spc="-1" strike="noStrike">
                <a:latin typeface="Arial"/>
              </a:rPr>
              <a:t>Promover investimentos em infraestrutura, logística, energia e serviços com capacidade de induzir o desenvolvimento de novos negócios e atividades produtivas nas regiões norte e nordeste do estado</a:t>
            </a:r>
            <a:endParaRPr b="0" lang="pt-BR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pt-BR" sz="2000" spc="-1" strike="noStrike"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sldNum" idx="4"/>
          </p:nvPr>
        </p:nvSpPr>
        <p:spPr>
          <a:xfrm>
            <a:off x="4281480" y="10155240"/>
            <a:ext cx="3276360" cy="5360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algn="r">
              <a:lnSpc>
                <a:spcPct val="100000"/>
              </a:lnSpc>
              <a:buNone/>
              <a:defRPr b="0" lang="pt-BR" sz="1200" spc="-1" strike="noStrike"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4D1B9E6B-4A7C-49E3-A91B-588E3C58AFCD}" type="slidenum">
              <a:rPr b="0" lang="pt-BR" sz="1200" spc="-1" strike="noStrike">
                <a:latin typeface="Times New Roman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sldImg"/>
          </p:nvPr>
        </p:nvSpPr>
        <p:spPr>
          <a:xfrm>
            <a:off x="573120" y="1336680"/>
            <a:ext cx="6413040" cy="3607920"/>
          </a:xfrm>
          <a:prstGeom prst="rect">
            <a:avLst/>
          </a:prstGeom>
          <a:ln w="0">
            <a:noFill/>
          </a:ln>
        </p:spPr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755640" y="5145120"/>
            <a:ext cx="6048000" cy="42098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16000" indent="-216000" algn="just">
              <a:lnSpc>
                <a:spcPct val="100000"/>
              </a:lnSpc>
              <a:buNone/>
            </a:pPr>
            <a:r>
              <a:rPr b="1" lang="pt-BR" sz="2000" spc="-1" strike="noStrike">
                <a:latin typeface="Arial"/>
              </a:rPr>
              <a:t>Diretrizes estratégicas</a:t>
            </a:r>
            <a:endParaRPr b="0" lang="pt-BR" sz="2000" spc="-1" strike="noStrike">
              <a:latin typeface="Arial"/>
            </a:endParaRPr>
          </a:p>
          <a:p>
            <a:pPr marL="285840" indent="1713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2000" spc="-1" strike="noStrike">
                <a:latin typeface="Arial"/>
              </a:rPr>
              <a:t>Aperfeiçoar a governança das obras públicas e retomar capacidade de execução, buscando soluções de parceria para conclusão e adotando medidas preventivas na conservação de obras</a:t>
            </a:r>
            <a:endParaRPr b="0" lang="pt-BR" sz="2000" spc="-1" strike="noStrike">
              <a:latin typeface="Arial"/>
            </a:endParaRPr>
          </a:p>
          <a:p>
            <a:pPr marL="285840" indent="1713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2000" spc="-1" strike="noStrike">
                <a:latin typeface="Arial"/>
              </a:rPr>
              <a:t>Avaliar modelagem de contratos com parceiros privados para identificar possibilidades de otimização</a:t>
            </a:r>
            <a:endParaRPr b="0" lang="pt-BR" sz="2000" spc="-1" strike="noStrike">
              <a:latin typeface="Arial"/>
            </a:endParaRPr>
          </a:p>
          <a:p>
            <a:pPr marL="285840" indent="1713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2000" spc="-1" strike="noStrike">
                <a:latin typeface="Arial"/>
              </a:rPr>
              <a:t>Firmar parcerias com setor privado para investimentos em infraestrutura e promover melhora da qualidade dos serviços sem onerar ofres públicos</a:t>
            </a:r>
            <a:endParaRPr b="0" lang="pt-BR" sz="2000" spc="-1" strike="noStrike">
              <a:latin typeface="Arial"/>
            </a:endParaRPr>
          </a:p>
          <a:p>
            <a:pPr marL="285840" indent="1713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2000" spc="-1" strike="noStrike">
                <a:latin typeface="Arial"/>
              </a:rPr>
              <a:t>Priorizar iniciativas que resultem em melhoria na qualidade dos serviços de transporte metropolitano e intermunicipal com impacto tarifário baixo</a:t>
            </a:r>
            <a:endParaRPr b="0" lang="pt-BR" sz="2000" spc="-1" strike="noStrike">
              <a:latin typeface="Arial"/>
            </a:endParaRPr>
          </a:p>
          <a:p>
            <a:pPr marL="285840" indent="1713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2000" spc="-1" strike="noStrike">
                <a:latin typeface="Arial"/>
              </a:rPr>
              <a:t>Promover investimentos em infraestrutura, logística, energia e serviços com capacidade de induzir o desenvolvimento de novos negócios e atividades produtivas nas regiões norte e nordeste do estado</a:t>
            </a:r>
            <a:endParaRPr b="0" lang="pt-BR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pt-BR" sz="2000" spc="-1" strike="noStrike">
              <a:latin typeface="Arial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 type="sldNum" idx="5"/>
          </p:nvPr>
        </p:nvSpPr>
        <p:spPr>
          <a:xfrm>
            <a:off x="4281480" y="10155240"/>
            <a:ext cx="3276360" cy="5360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algn="r">
              <a:lnSpc>
                <a:spcPct val="100000"/>
              </a:lnSpc>
              <a:buNone/>
              <a:defRPr b="0" lang="pt-BR" sz="1200" spc="-1" strike="noStrike"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35BE34BA-F15A-4B82-BF1D-E70590C497B4}" type="slidenum">
              <a:rPr b="0" lang="pt-BR" sz="1200" spc="-1" strike="noStrike">
                <a:latin typeface="Times New Roman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sldImg"/>
          </p:nvPr>
        </p:nvSpPr>
        <p:spPr>
          <a:xfrm>
            <a:off x="573120" y="1336680"/>
            <a:ext cx="6413040" cy="3607920"/>
          </a:xfrm>
          <a:prstGeom prst="rect">
            <a:avLst/>
          </a:prstGeom>
          <a:ln w="0">
            <a:noFill/>
          </a:ln>
        </p:spPr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755640" y="5145120"/>
            <a:ext cx="6048000" cy="42098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16000" indent="-216000" algn="just">
              <a:lnSpc>
                <a:spcPct val="100000"/>
              </a:lnSpc>
              <a:buNone/>
            </a:pPr>
            <a:r>
              <a:rPr b="1" lang="pt-BR" sz="2000" spc="-1" strike="noStrike">
                <a:latin typeface="Arial"/>
              </a:rPr>
              <a:t>Diretrizes estratégicas</a:t>
            </a:r>
            <a:endParaRPr b="0" lang="pt-BR" sz="2000" spc="-1" strike="noStrike">
              <a:latin typeface="Arial"/>
            </a:endParaRPr>
          </a:p>
          <a:p>
            <a:pPr marL="285840" indent="1713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2000" spc="-1" strike="noStrike">
                <a:latin typeface="Arial"/>
              </a:rPr>
              <a:t>Aperfeiçoar a governança das obras públicas e retomar capacidade de execução, buscando soluções de parceria para conclusão e adotando medidas preventivas na conservação de obras</a:t>
            </a:r>
            <a:endParaRPr b="0" lang="pt-BR" sz="2000" spc="-1" strike="noStrike">
              <a:latin typeface="Arial"/>
            </a:endParaRPr>
          </a:p>
          <a:p>
            <a:pPr marL="285840" indent="1713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2000" spc="-1" strike="noStrike">
                <a:latin typeface="Arial"/>
              </a:rPr>
              <a:t>Avaliar modelagem de contratos com parceiros privados para identificar possibilidades de otimização</a:t>
            </a:r>
            <a:endParaRPr b="0" lang="pt-BR" sz="2000" spc="-1" strike="noStrike">
              <a:latin typeface="Arial"/>
            </a:endParaRPr>
          </a:p>
          <a:p>
            <a:pPr marL="285840" indent="1713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2000" spc="-1" strike="noStrike">
                <a:latin typeface="Arial"/>
              </a:rPr>
              <a:t>Firmar parcerias com setor privado para investimentos em infraestrutura e promover melhora da qualidade dos serviços sem onerar ofres públicos</a:t>
            </a:r>
            <a:endParaRPr b="0" lang="pt-BR" sz="2000" spc="-1" strike="noStrike">
              <a:latin typeface="Arial"/>
            </a:endParaRPr>
          </a:p>
          <a:p>
            <a:pPr marL="285840" indent="1713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2000" spc="-1" strike="noStrike">
                <a:latin typeface="Arial"/>
              </a:rPr>
              <a:t>Priorizar iniciativas que resultem em melhoria na qualidade dos serviços de transporte metropolitano e intermunicipal com impacto tarifário baixo</a:t>
            </a:r>
            <a:endParaRPr b="0" lang="pt-BR" sz="2000" spc="-1" strike="noStrike">
              <a:latin typeface="Arial"/>
            </a:endParaRPr>
          </a:p>
          <a:p>
            <a:pPr marL="285840" indent="1713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2000" spc="-1" strike="noStrike">
                <a:latin typeface="Arial"/>
              </a:rPr>
              <a:t>Promover investimentos em infraestrutura, logística, energia e serviços com capacidade de induzir o desenvolvimento de novos negócios e atividades produtivas nas regiões norte e nordeste do estado</a:t>
            </a:r>
            <a:endParaRPr b="0" lang="pt-BR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pt-BR" sz="2000" spc="-1" strike="noStrike">
              <a:latin typeface="Arial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sldNum" idx="6"/>
          </p:nvPr>
        </p:nvSpPr>
        <p:spPr>
          <a:xfrm>
            <a:off x="4281480" y="10155240"/>
            <a:ext cx="3276360" cy="5360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algn="r">
              <a:lnSpc>
                <a:spcPct val="100000"/>
              </a:lnSpc>
              <a:buNone/>
              <a:defRPr b="0" lang="pt-BR" sz="1200" spc="-1" strike="noStrike"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77D84CB7-6AFF-475E-A911-13DF20AD528E}" type="slidenum">
              <a:rPr b="0" lang="pt-BR" sz="1200" spc="-1" strike="noStrike">
                <a:latin typeface="Times New Roman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000000"/>
                </a:solidFill>
                <a:latin typeface="Arial"/>
              </a:rPr>
              <a:t>Clique para editar o formato do texto da estrutura de tópicos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2.º nível da estrutura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da estrutura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da estrutura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5.º nível da estrutura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6.º nível da estrutura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7.º nível da estrutura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000000"/>
                </a:solidFill>
                <a:latin typeface="Arial"/>
              </a:rPr>
              <a:t>Clique para editar o formato do texto da estrutura de tópicos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2.º nível da estrutura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da estrutura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da estrutura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5.º nível da estrutura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6.º nível da estrutura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7.º nível da estrutura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68;p15"/>
          <p:cNvSpPr/>
          <p:nvPr/>
        </p:nvSpPr>
        <p:spPr>
          <a:xfrm>
            <a:off x="503640" y="899640"/>
            <a:ext cx="7270200" cy="68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3" name="PlaceHolder 1"/>
          <p:cNvSpPr>
            <a:spLocks noGrp="1"/>
          </p:cNvSpPr>
          <p:nvPr>
            <p:ph type="subTitle"/>
          </p:nvPr>
        </p:nvSpPr>
        <p:spPr>
          <a:xfrm>
            <a:off x="432000" y="291600"/>
            <a:ext cx="7346880" cy="1584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28600" indent="-228600" algn="ctr">
              <a:lnSpc>
                <a:spcPct val="100000"/>
              </a:lnSpc>
              <a:spcBef>
                <a:spcPts val="1001"/>
              </a:spcBef>
              <a:spcAft>
                <a:spcPts val="1400"/>
              </a:spcAft>
              <a:buNone/>
              <a:tabLst>
                <a:tab algn="l" pos="0"/>
              </a:tabLst>
            </a:pPr>
            <a:r>
              <a:rPr b="1" lang="pt-BR" sz="2200" spc="-1" strike="noStrike">
                <a:solidFill>
                  <a:srgbClr val="000000"/>
                </a:solidFill>
                <a:latin typeface="Calibri"/>
                <a:ea typeface="Calibri"/>
              </a:rPr>
              <a:t>Tema Desenvolvimento Econômico – Secretaria de </a:t>
            </a:r>
            <a:br>
              <a:rPr sz="2200"/>
            </a:br>
            <a:r>
              <a:rPr b="1" lang="pt-BR" sz="2200" spc="-1" strike="noStrike">
                <a:solidFill>
                  <a:srgbClr val="000000"/>
                </a:solidFill>
                <a:latin typeface="Calibri"/>
                <a:ea typeface="Calibri"/>
              </a:rPr>
              <a:t>Estado de Infraestrutura, Mobilidade e Parcerias </a:t>
            </a:r>
            <a:endParaRPr b="0" lang="pt-BR" sz="22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1001"/>
              </a:spcBef>
              <a:spcAft>
                <a:spcPts val="1417"/>
              </a:spcAft>
              <a:buNone/>
              <a:tabLst>
                <a:tab algn="l" pos="0"/>
              </a:tabLst>
            </a:pPr>
            <a:r>
              <a:rPr b="1" lang="pt-BR" sz="1800" spc="-1" strike="noStrike">
                <a:solidFill>
                  <a:srgbClr val="c9211e"/>
                </a:solidFill>
                <a:latin typeface="Calibri"/>
                <a:ea typeface="Calibri"/>
              </a:rPr>
              <a:t>PROGRAMA 77 CAMINHOS PARA O DESENVOLVIMENTO INTEGRADO METROPOLITANO</a:t>
            </a:r>
            <a:endParaRPr b="0" lang="pt-BR" sz="1800" spc="-1" strike="noStrike">
              <a:latin typeface="Arial"/>
            </a:endParaRPr>
          </a:p>
        </p:txBody>
      </p:sp>
      <p:sp>
        <p:nvSpPr>
          <p:cNvPr id="84" name="Google Shape;69;p 1"/>
          <p:cNvSpPr/>
          <p:nvPr/>
        </p:nvSpPr>
        <p:spPr>
          <a:xfrm>
            <a:off x="123120" y="1991880"/>
            <a:ext cx="7875720" cy="328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285840" indent="-28584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pt-BR" sz="1600" spc="-1" strike="noStrike">
                <a:solidFill>
                  <a:srgbClr val="000000"/>
                </a:solidFill>
                <a:latin typeface="Calibri"/>
                <a:ea typeface="Calibri"/>
              </a:rPr>
              <a:t>Objetivo do programa:</a:t>
            </a:r>
            <a:r>
              <a:rPr b="0" lang="pt-BR" sz="1600" spc="-1" strike="noStrike">
                <a:solidFill>
                  <a:srgbClr val="000000"/>
                </a:solidFill>
                <a:latin typeface="Calibri"/>
                <a:ea typeface="Calibri"/>
              </a:rPr>
              <a:t> promover iniciativas inovadoras para o desenvolvimento integrado das regiões metropolitanas de belo horizonte e do vale do aço, com melhoria do ambiente empreendedor e apoio na geração de novos negócios.</a:t>
            </a:r>
            <a:endParaRPr b="0" lang="pt-BR" sz="1600" spc="-1" strike="noStrike">
              <a:latin typeface="Arial"/>
            </a:endParaRPr>
          </a:p>
          <a:p>
            <a:pPr marL="285840" indent="-28584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pt-BR" sz="1600" spc="-1" strike="noStrike">
                <a:solidFill>
                  <a:srgbClr val="000000"/>
                </a:solidFill>
                <a:latin typeface="Calibri"/>
                <a:ea typeface="Calibri"/>
              </a:rPr>
              <a:t>Objetivos estratégicos:</a:t>
            </a:r>
            <a:endParaRPr b="0" lang="pt-BR" sz="1600" spc="-1" strike="noStrike">
              <a:latin typeface="Arial"/>
            </a:endParaRPr>
          </a:p>
          <a:p>
            <a:pPr marL="285840" indent="1713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1600" spc="-1" strike="noStrike">
                <a:solidFill>
                  <a:srgbClr val="000000"/>
                </a:solidFill>
                <a:latin typeface="Calibri"/>
                <a:ea typeface="Calibri"/>
              </a:rPr>
              <a:t>Desestatizar e estabelecer parcerias com o setor privado.</a:t>
            </a:r>
            <a:endParaRPr b="0" lang="pt-BR" sz="1600" spc="-1" strike="noStrike">
              <a:latin typeface="Arial"/>
            </a:endParaRPr>
          </a:p>
          <a:p>
            <a:pPr marL="285840" indent="1713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1600" spc="-1" strike="noStrike">
                <a:solidFill>
                  <a:srgbClr val="000000"/>
                </a:solidFill>
                <a:latin typeface="Calibri"/>
                <a:ea typeface="Calibri"/>
              </a:rPr>
              <a:t>Proteger, recuperar e promover o uso sustentável dos ecossistemas.</a:t>
            </a:r>
            <a:endParaRPr b="0" lang="pt-BR" sz="1600" spc="-1" strike="noStrike">
              <a:latin typeface="Arial"/>
            </a:endParaRPr>
          </a:p>
          <a:p>
            <a:pPr marL="285840" indent="1713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1600" spc="-1" strike="noStrike">
                <a:solidFill>
                  <a:srgbClr val="000000"/>
                </a:solidFill>
                <a:latin typeface="Calibri"/>
                <a:ea typeface="Calibri"/>
              </a:rPr>
              <a:t>Reduzir a vulnerabilidade social promovendo o acesso a direitos e a trajetória para autonomia.</a:t>
            </a:r>
            <a:endParaRPr b="0" lang="pt-BR" sz="1600" spc="-1" strike="noStrike">
              <a:latin typeface="Arial"/>
            </a:endParaRPr>
          </a:p>
          <a:p>
            <a:pPr marL="285840" indent="1713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1600" spc="-1" strike="noStrike">
                <a:solidFill>
                  <a:srgbClr val="000000"/>
                </a:solidFill>
                <a:latin typeface="Calibri"/>
                <a:ea typeface="Calibri"/>
              </a:rPr>
              <a:t>Ser o estado mais competitivo e mais fácil de se empreender no Brasil, em agronegócio, indústria e serviços, propiciando ambiente para maior geração de emprego e renda e promovendo o desenvolvimento regional com vistas à redução das desigualdades.</a:t>
            </a:r>
            <a:endParaRPr b="0" lang="pt-BR" sz="1600" spc="-1" strike="noStrike">
              <a:latin typeface="Arial"/>
            </a:endParaRPr>
          </a:p>
          <a:p>
            <a:pPr marL="285840" indent="1713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1600" spc="-1" strike="noStrike">
                <a:solidFill>
                  <a:srgbClr val="000000"/>
                </a:solidFill>
                <a:latin typeface="Calibri"/>
                <a:ea typeface="Calibri"/>
              </a:rPr>
              <a:t>Ser o melhor destino turístico e cultural do Brasil.</a:t>
            </a:r>
            <a:endParaRPr b="0" lang="pt-BR" sz="1600" spc="-1" strike="noStrike">
              <a:latin typeface="Arial"/>
            </a:endParaRPr>
          </a:p>
          <a:p>
            <a:pPr marL="285840" indent="1713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1600" spc="-1" strike="noStrike">
                <a:solidFill>
                  <a:srgbClr val="000000"/>
                </a:solidFill>
                <a:latin typeface="Calibri"/>
                <a:ea typeface="Calibri"/>
              </a:rPr>
              <a:t>Ser referência em qualidade, eficiência e oportunidade em ensino.</a:t>
            </a:r>
            <a:endParaRPr b="0" lang="pt-BR" sz="1600" spc="-1" strike="noStrike">
              <a:latin typeface="Arial"/>
            </a:endParaRPr>
          </a:p>
          <a:p>
            <a:pPr marL="285840" indent="1713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1600" spc="-1" strike="noStrike">
                <a:solidFill>
                  <a:srgbClr val="000000"/>
                </a:solidFill>
                <a:latin typeface="Calibri"/>
                <a:ea typeface="Calibri"/>
              </a:rPr>
              <a:t>Ser um estado simples, eficiente, transparente e inovador.</a:t>
            </a:r>
            <a:endParaRPr b="0" lang="pt-BR" sz="16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pt-BR" sz="1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68;p15"/>
          <p:cNvSpPr/>
          <p:nvPr/>
        </p:nvSpPr>
        <p:spPr>
          <a:xfrm>
            <a:off x="503640" y="899640"/>
            <a:ext cx="7270200" cy="68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6" name="Google Shape;69;p 1"/>
          <p:cNvSpPr/>
          <p:nvPr/>
        </p:nvSpPr>
        <p:spPr>
          <a:xfrm>
            <a:off x="123120" y="1991880"/>
            <a:ext cx="7875720" cy="328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1600" spc="-1" strike="noStrike">
                <a:solidFill>
                  <a:srgbClr val="000000"/>
                </a:solidFill>
                <a:latin typeface="Calibri"/>
                <a:ea typeface="Calibri"/>
              </a:rPr>
              <a:t>Licenciamento Urbanístico Metropolitano na RMBH: </a:t>
            </a:r>
            <a:endParaRPr b="0" lang="pt-BR" sz="16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buClr>
                <a:srgbClr val="000000"/>
              </a:buClr>
              <a:buFont typeface="Courier New"/>
              <a:buChar char="o"/>
            </a:pPr>
            <a:r>
              <a:rPr b="0" lang="pt-BR" sz="1600" spc="-1" strike="noStrike">
                <a:solidFill>
                  <a:srgbClr val="000000"/>
                </a:solidFill>
                <a:latin typeface="Calibri"/>
                <a:ea typeface="Calibri"/>
              </a:rPr>
              <a:t>Realização das atividades regulares de anuência e fiscalização.</a:t>
            </a:r>
            <a:endParaRPr b="0" lang="pt-BR" sz="16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buClr>
                <a:srgbClr val="000000"/>
              </a:buClr>
              <a:buFont typeface="Courier New"/>
              <a:buChar char="o"/>
            </a:pPr>
            <a:r>
              <a:rPr b="0" lang="pt-BR" sz="1600" spc="-1" strike="noStrike">
                <a:solidFill>
                  <a:srgbClr val="000000"/>
                </a:solidFill>
                <a:latin typeface="Calibri"/>
                <a:ea typeface="Calibri"/>
              </a:rPr>
              <a:t>Apoio à Revisão de Planos Diretores Municipais. Apoio técnico na atualização do PDUI (Plano Diretor Urbano Integrado).</a:t>
            </a:r>
            <a:endParaRPr b="0" lang="pt-BR" sz="1600" spc="-1" strike="noStrike"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1600" spc="-1" strike="noStrike">
                <a:solidFill>
                  <a:srgbClr val="000000"/>
                </a:solidFill>
                <a:latin typeface="Calibri"/>
                <a:ea typeface="Calibri"/>
              </a:rPr>
              <a:t>Organização de eventos:</a:t>
            </a:r>
            <a:endParaRPr b="0" lang="pt-BR" sz="16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buClr>
                <a:srgbClr val="000000"/>
              </a:buClr>
              <a:buFont typeface="Courier New"/>
              <a:buChar char="o"/>
            </a:pPr>
            <a:r>
              <a:rPr b="0" lang="pt-BR" sz="1600" spc="-1" strike="noStrike">
                <a:solidFill>
                  <a:srgbClr val="000000"/>
                </a:solidFill>
                <a:latin typeface="Calibri"/>
                <a:ea typeface="Calibri"/>
              </a:rPr>
              <a:t>Realização da 2ª Consulta Pública do Termo de Acordo Preliminar do Parque da Linha Férrea e realização do “Café com Prefeitos” na RMBH.</a:t>
            </a:r>
            <a:endParaRPr b="0" lang="pt-BR" sz="16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buClr>
                <a:srgbClr val="000000"/>
              </a:buClr>
              <a:buFont typeface="Courier New"/>
              <a:buChar char="o"/>
            </a:pPr>
            <a:r>
              <a:rPr b="0" lang="pt-BR" sz="1600" spc="-1" strike="noStrike">
                <a:solidFill>
                  <a:srgbClr val="000000"/>
                </a:solidFill>
                <a:latin typeface="Calibri"/>
                <a:ea typeface="Calibri"/>
              </a:rPr>
              <a:t>Realização da 7ª Conferência Metropolitana com tema de Mobilidade Urbana na RMVA e 2ª Maratona Maratona Estudantil da RMVA com tema Mobilidade Urbana.</a:t>
            </a:r>
            <a:endParaRPr b="0" lang="pt-BR" sz="1600" spc="-1" strike="noStrike"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1600" spc="-1" strike="noStrike">
                <a:solidFill>
                  <a:srgbClr val="000000"/>
                </a:solidFill>
                <a:latin typeface="Calibri"/>
                <a:ea typeface="Calibri"/>
              </a:rPr>
              <a:t>Manutenção dos sistemas da Agência RMBH e plataforma digital para consulta a informações e base de dados georreferenciadas da RMBH.</a:t>
            </a:r>
            <a:endParaRPr b="0" lang="pt-BR" sz="1600" spc="-1" strike="noStrike"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1600" spc="-1" strike="noStrike">
                <a:solidFill>
                  <a:srgbClr val="000000"/>
                </a:solidFill>
                <a:latin typeface="Calibri"/>
                <a:ea typeface="Calibri"/>
              </a:rPr>
              <a:t>Criação do Comitê de Mobilidade Metropolitano da RMVA.</a:t>
            </a:r>
            <a:endParaRPr b="0" lang="pt-BR" sz="1600" spc="-1" strike="noStrike"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1600" spc="-1" strike="noStrike">
                <a:solidFill>
                  <a:srgbClr val="000000"/>
                </a:solidFill>
                <a:latin typeface="Calibri"/>
                <a:ea typeface="Calibri"/>
              </a:rPr>
              <a:t>Apoio a elaboração de Planos Diretores Municipais de municípios do Vale do Aço. </a:t>
            </a:r>
            <a:endParaRPr b="0" lang="pt-BR" sz="1600" spc="-1" strike="noStrike"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1600" spc="-1" strike="noStrike">
                <a:solidFill>
                  <a:srgbClr val="000000"/>
                </a:solidFill>
                <a:latin typeface="Calibri"/>
                <a:ea typeface="Calibri"/>
              </a:rPr>
              <a:t>Fomento ao Turismo Regional no Vale do Aço.</a:t>
            </a:r>
            <a:endParaRPr b="0" lang="pt-BR" sz="16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pt-BR" sz="16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pt-BR" sz="16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pt-BR" sz="1600" spc="-1" strike="noStrike">
              <a:latin typeface="Arial"/>
            </a:endParaRPr>
          </a:p>
        </p:txBody>
      </p:sp>
      <p:sp>
        <p:nvSpPr>
          <p:cNvPr id="87" name="PlaceHolder 1"/>
          <p:cNvSpPr>
            <a:spLocks noGrp="1"/>
          </p:cNvSpPr>
          <p:nvPr>
            <p:ph type="subTitle"/>
          </p:nvPr>
        </p:nvSpPr>
        <p:spPr>
          <a:xfrm>
            <a:off x="432000" y="291600"/>
            <a:ext cx="7346880" cy="1711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28600" indent="-228600" algn="ctr">
              <a:lnSpc>
                <a:spcPct val="100000"/>
              </a:lnSpc>
              <a:spcBef>
                <a:spcPts val="1001"/>
              </a:spcBef>
              <a:spcAft>
                <a:spcPts val="1400"/>
              </a:spcAft>
              <a:buNone/>
              <a:tabLst>
                <a:tab algn="l" pos="0"/>
              </a:tabLst>
            </a:pPr>
            <a:r>
              <a:rPr b="1" lang="pt-BR" sz="2200" spc="-1" strike="noStrike">
                <a:solidFill>
                  <a:srgbClr val="000000"/>
                </a:solidFill>
                <a:latin typeface="Calibri"/>
                <a:ea typeface="Calibri"/>
              </a:rPr>
              <a:t>Tema Desenvolvimento Econômico – Secretaria de </a:t>
            </a:r>
            <a:br>
              <a:rPr sz="2200"/>
            </a:br>
            <a:r>
              <a:rPr b="1" lang="pt-BR" sz="2200" spc="-1" strike="noStrike">
                <a:solidFill>
                  <a:srgbClr val="000000"/>
                </a:solidFill>
                <a:latin typeface="Calibri"/>
                <a:ea typeface="Calibri"/>
              </a:rPr>
              <a:t>Estado de Infraestrutura, Mobilidade e Parcerias </a:t>
            </a:r>
            <a:endParaRPr b="0" lang="pt-BR" sz="22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1001"/>
              </a:spcBef>
              <a:spcAft>
                <a:spcPts val="1417"/>
              </a:spcAft>
              <a:buNone/>
              <a:tabLst>
                <a:tab algn="l" pos="0"/>
              </a:tabLst>
            </a:pPr>
            <a:r>
              <a:rPr b="1" lang="pt-BR" sz="1800" spc="-1" strike="noStrike">
                <a:solidFill>
                  <a:srgbClr val="c00000"/>
                </a:solidFill>
                <a:latin typeface="Calibri"/>
                <a:ea typeface="Calibri"/>
              </a:rPr>
              <a:t>ENTREGAS 2025 - PROGRAMA</a:t>
            </a:r>
            <a:r>
              <a:rPr b="1" lang="pt-BR" sz="1800" spc="-1" strike="noStrike">
                <a:solidFill>
                  <a:srgbClr val="c9211e"/>
                </a:solidFill>
                <a:latin typeface="Calibri"/>
                <a:ea typeface="Calibri"/>
              </a:rPr>
              <a:t> 77 CAMINHOS PARA O DESENVOLVIMENTO INTEGRADO METROPOLITANO</a:t>
            </a:r>
            <a:endParaRPr b="0" lang="pt-BR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68;p15"/>
          <p:cNvSpPr/>
          <p:nvPr/>
        </p:nvSpPr>
        <p:spPr>
          <a:xfrm>
            <a:off x="503640" y="899640"/>
            <a:ext cx="7270200" cy="68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9" name="PlaceHolder 1"/>
          <p:cNvSpPr>
            <a:spLocks noGrp="1"/>
          </p:cNvSpPr>
          <p:nvPr>
            <p:ph type="subTitle"/>
          </p:nvPr>
        </p:nvSpPr>
        <p:spPr>
          <a:xfrm>
            <a:off x="432000" y="291600"/>
            <a:ext cx="7346880" cy="163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28600" indent="-228600" algn="ctr">
              <a:lnSpc>
                <a:spcPct val="100000"/>
              </a:lnSpc>
              <a:spcBef>
                <a:spcPts val="1001"/>
              </a:spcBef>
              <a:spcAft>
                <a:spcPts val="1400"/>
              </a:spcAft>
              <a:buNone/>
              <a:tabLst>
                <a:tab algn="l" pos="0"/>
              </a:tabLst>
            </a:pPr>
            <a:r>
              <a:rPr b="1" lang="pt-BR" sz="2200" spc="-1" strike="noStrike">
                <a:solidFill>
                  <a:srgbClr val="000000"/>
                </a:solidFill>
                <a:latin typeface="Calibri"/>
                <a:ea typeface="Calibri"/>
              </a:rPr>
              <a:t>Tema Desenvolvimento Econômico – Secretaria de </a:t>
            </a:r>
            <a:br>
              <a:rPr sz="2200"/>
            </a:br>
            <a:r>
              <a:rPr b="1" lang="pt-BR" sz="2200" spc="-1" strike="noStrike">
                <a:solidFill>
                  <a:srgbClr val="000000"/>
                </a:solidFill>
                <a:latin typeface="Calibri"/>
                <a:ea typeface="Calibri"/>
              </a:rPr>
              <a:t>Estado de Infraestrutura, Mobilidade e Parcerias </a:t>
            </a:r>
            <a:endParaRPr b="0" lang="pt-BR" sz="22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1001"/>
              </a:spcBef>
              <a:spcAft>
                <a:spcPts val="1417"/>
              </a:spcAft>
              <a:buNone/>
              <a:tabLst>
                <a:tab algn="l" pos="0"/>
              </a:tabLst>
            </a:pPr>
            <a:r>
              <a:rPr b="1" lang="pt-BR" sz="1800" spc="-1" strike="noStrike">
                <a:solidFill>
                  <a:srgbClr val="c00000"/>
                </a:solidFill>
                <a:latin typeface="Calibri"/>
                <a:ea typeface="Calibri"/>
              </a:rPr>
              <a:t>PLANEJAMENTO 2026 - PROGRAMA</a:t>
            </a:r>
            <a:r>
              <a:rPr b="1" lang="pt-BR" sz="1800" spc="-1" strike="noStrike">
                <a:solidFill>
                  <a:srgbClr val="c9211e"/>
                </a:solidFill>
                <a:latin typeface="Calibri"/>
                <a:ea typeface="Calibri"/>
              </a:rPr>
              <a:t> 77 CAMINHOS PARA O DESENVOLVIMENTO INTEGRADO METROPOLITANO</a:t>
            </a:r>
            <a:endParaRPr b="0" lang="pt-BR" sz="1800" spc="-1" strike="noStrike">
              <a:latin typeface="Arial"/>
            </a:endParaRPr>
          </a:p>
        </p:txBody>
      </p:sp>
      <p:sp>
        <p:nvSpPr>
          <p:cNvPr id="90" name="Google Shape;69;p 1"/>
          <p:cNvSpPr/>
          <p:nvPr/>
        </p:nvSpPr>
        <p:spPr>
          <a:xfrm>
            <a:off x="123120" y="1991880"/>
            <a:ext cx="7875720" cy="328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1600" spc="-1" strike="noStrike">
                <a:solidFill>
                  <a:srgbClr val="000000"/>
                </a:solidFill>
                <a:latin typeface="Calibri"/>
                <a:ea typeface="Calibri"/>
              </a:rPr>
              <a:t>Apoio técnico na elaboração do Plano Diretor de Prudente de Morais, formalização dos Grupos de Trabalho para execução dos projetos do PSH e contratação do diagnóstico das causas da poluição da Lagoa da Pampulha.</a:t>
            </a:r>
            <a:endParaRPr b="0" lang="pt-BR" sz="1600" spc="-1" strike="noStrike"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1600" spc="-1" strike="noStrike">
                <a:solidFill>
                  <a:srgbClr val="000000"/>
                </a:solidFill>
                <a:latin typeface="Calibri"/>
                <a:ea typeface="Calibri"/>
              </a:rPr>
              <a:t>Disponibilização do banco de dados referente à RMBH pela Diretoria de Regulação.</a:t>
            </a:r>
            <a:endParaRPr b="0" lang="pt-BR" sz="1600" spc="-1" strike="noStrike"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1600" spc="-1" strike="noStrike">
                <a:solidFill>
                  <a:srgbClr val="000000"/>
                </a:solidFill>
                <a:latin typeface="Calibri"/>
                <a:ea typeface="Calibri"/>
              </a:rPr>
              <a:t>Realização do Encontro das Câmaras Temáticas de Políticas Públicas (as Câmaras farão parte do Comitê de Políticas Públicas, no âmbito do CDDM-RMBH).</a:t>
            </a:r>
            <a:endParaRPr b="0" lang="pt-BR" sz="1600" spc="-1" strike="noStrike"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1600" spc="-1" strike="noStrike">
                <a:solidFill>
                  <a:srgbClr val="000000"/>
                </a:solidFill>
                <a:latin typeface="Calibri"/>
                <a:ea typeface="Calibri"/>
              </a:rPr>
              <a:t>Expectativa aumento nos processos de licenciamento e ações de fiscalização em função da aprovação do PDUI da RMBH e início de obras estruturantes na RMBH. </a:t>
            </a:r>
            <a:endParaRPr b="0" lang="pt-BR" sz="1600" spc="-1" strike="noStrike"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1600" spc="-1" strike="noStrike">
                <a:solidFill>
                  <a:srgbClr val="000000"/>
                </a:solidFill>
                <a:latin typeface="Calibri"/>
                <a:ea typeface="Calibri"/>
              </a:rPr>
              <a:t>Contratação de Plano de Mobilidade Metropolitano da RMVA.</a:t>
            </a:r>
            <a:endParaRPr b="0" lang="pt-BR" sz="1600" spc="-1" strike="noStrike"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1600" spc="-1" strike="noStrike">
                <a:solidFill>
                  <a:srgbClr val="000000"/>
                </a:solidFill>
                <a:latin typeface="Calibri"/>
                <a:ea typeface="Calibri"/>
              </a:rPr>
              <a:t>Apoio a elaboração de Planos Diretores Municipais, tanto na RMBH quanto na RMVA. </a:t>
            </a:r>
            <a:endParaRPr b="0" lang="pt-BR" sz="16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pt-BR" sz="1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?>
<Relationships xmlns="http://schemas.openxmlformats.org/package/2006/relationships"><Relationship Id="rId1" Type="http://schemas.openxmlformats.org/officeDocument/2006/relationships/customXmlProps" Target="itemProps1.xml"/>
</Relationships>
</file>

<file path=customXml/_rels/item2.xml.rels><?xml version="1.0" encoding="UTF-8"?>
<Relationships xmlns="http://schemas.openxmlformats.org/package/2006/relationships"><Relationship Id="rId1" Type="http://schemas.openxmlformats.org/officeDocument/2006/relationships/customXmlProps" Target="itemProps2.xml"/>
</Relationships>
</file>

<file path=customXml/_rels/item3.xml.rels><?xml version="1.0" encoding="UTF-8"?>
<Relationships xmlns="http://schemas.openxmlformats.org/package/2006/relationships"><Relationship Id="rId1" Type="http://schemas.openxmlformats.org/officeDocument/2006/relationships/customXmlProps" Target="itemProps3.xml"/>
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3A60635CDC1E94693D101699C80DE8A" ma:contentTypeVersion="16" ma:contentTypeDescription="Crie um novo documento." ma:contentTypeScope="" ma:versionID="0d1a9f0cf509a5b0fbf3641c39f52988">
  <xsd:schema xmlns:xsd="http://www.w3.org/2001/XMLSchema" xmlns:xs="http://www.w3.org/2001/XMLSchema" xmlns:p="http://schemas.microsoft.com/office/2006/metadata/properties" xmlns:ns2="b3fd0ceb-f02a-4f25-86b7-aab1317ac962" xmlns:ns3="525e23b6-0c50-47f2-9d69-251c5385d573" targetNamespace="http://schemas.microsoft.com/office/2006/metadata/properties" ma:root="true" ma:fieldsID="32150ab5a1f2575424b1d97502835e0e" ns2:_="" ns3:_="">
    <xsd:import namespace="b3fd0ceb-f02a-4f25-86b7-aab1317ac962"/>
    <xsd:import namespace="525e23b6-0c50-47f2-9d69-251c5385d573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fd0ceb-f02a-4f25-86b7-aab1317ac96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fa4189ec-f10b-4af7-a2f4-24da7d4f8ee5}" ma:internalName="TaxCatchAll" ma:showField="CatchAllData" ma:web="b3fd0ceb-f02a-4f25-86b7-aab1317ac96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5e23b6-0c50-47f2-9d69-251c5385d5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Marcações de imagem" ma:readOnly="false" ma:fieldId="{5cf76f15-5ced-4ddc-b409-7134ff3c332f}" ma:taxonomyMulti="true" ma:sspId="917d32f3-4fa4-4f5b-a8d0-62dbd3d265b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25e23b6-0c50-47f2-9d69-251c5385d573">
      <Terms xmlns="http://schemas.microsoft.com/office/infopath/2007/PartnerControls"/>
    </lcf76f155ced4ddcb4097134ff3c332f>
    <TaxCatchAll xmlns="b3fd0ceb-f02a-4f25-86b7-aab1317ac962" xsi:nil="true"/>
  </documentManagement>
</p:properties>
</file>

<file path=customXml/itemProps1.xml><?xml version="1.0" encoding="utf-8"?>
<ds:datastoreItem xmlns:ds="http://schemas.openxmlformats.org/officeDocument/2006/customXml" ds:itemID="{473758F0-2EE0-45D4-B814-EEF781CC1474}">
  <ds:schemaRefs>
    <ds:schemaRef ds:uri="525e23b6-0c50-47f2-9d69-251c5385d573"/>
    <ds:schemaRef ds:uri="b3fd0ceb-f02a-4f25-86b7-aab1317ac96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58633412-8B73-41F0-8B60-CF951928A0B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30A8E6D-B1EE-4259-A3B7-F2511BFD8930}">
  <ds:schemaRefs>
    <ds:schemaRef ds:uri="525e23b6-0c50-47f2-9d69-251c5385d573"/>
    <ds:schemaRef ds:uri="b3fd0ceb-f02a-4f25-86b7-aab1317ac962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LibreOffice/7.3.6.2$Windows_X86_64 LibreOffice_project/c28ca90fd6e1a19e189fc16c05f8f8924961e12e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Sarah Mourão</dc:creator>
  <dc:description/>
  <dc:language>pt-BR</dc:language>
  <cp:lastModifiedBy/>
  <dcterms:modified xsi:type="dcterms:W3CDTF">2025-10-21T13:41:43Z</dcterms:modified>
  <cp:revision>9</cp:revision>
  <dc:subject/>
  <dc:title>Apresentação do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0x01010083A60635CDC1E94693D101699C80DE8A</vt:lpwstr>
  </property>
  <property fmtid="{D5CDD505-2E9C-101B-9397-08002B2CF9AE}" pid="3" name="MediaServiceImageTags">
    <vt:lpwstr/>
  </property>
  <property fmtid="{D5CDD505-2E9C-101B-9397-08002B2CF9AE}" pid="4" name="Notes">
    <vt:i4>3</vt:i4>
  </property>
  <property fmtid="{D5CDD505-2E9C-101B-9397-08002B2CF9AE}" pid="5" name="PresentationFormat">
    <vt:lpwstr>Personalizar</vt:lpwstr>
  </property>
  <property fmtid="{D5CDD505-2E9C-101B-9397-08002B2CF9AE}" pid="6" name="Slides">
    <vt:i4>4</vt:i4>
  </property>
</Properties>
</file>