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g" ContentType="image/jp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0083800" cy="5676900"/>
  <p:notesSz cx="10083800" cy="56769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02" y="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70388" cy="284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711825" y="0"/>
            <a:ext cx="4370388" cy="284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67073-CF99-4295-8253-AF9680EEE9D2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340100" y="709613"/>
            <a:ext cx="3403600" cy="1916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008063" y="2732088"/>
            <a:ext cx="8067675" cy="2235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5392738"/>
            <a:ext cx="4370388" cy="2841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711825" y="5392738"/>
            <a:ext cx="4370388" cy="2841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90EF2-F6A6-49D6-B173-0B362EE43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814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90EF2-F6A6-49D6-B173-0B362EE43F2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594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1759839"/>
            <a:ext cx="8571230" cy="11921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3179064"/>
            <a:ext cx="7058660" cy="1419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1467" y="0"/>
            <a:ext cx="2799157" cy="56705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305687"/>
            <a:ext cx="4386453" cy="3746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305687"/>
            <a:ext cx="4386453" cy="3746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9075420" cy="3746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5279517"/>
            <a:ext cx="3226816" cy="283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5279517"/>
            <a:ext cx="2319274" cy="283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5279517"/>
            <a:ext cx="2319274" cy="283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80624" cy="56705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D1F99-D573-4DE3-80A7-0EE847F9F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Programação Físico/Orçamentária para 2026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371E845-2423-47F4-9E47-B01AAB576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4537710" cy="184666"/>
          </a:xfrm>
        </p:spPr>
        <p:txBody>
          <a:bodyPr/>
          <a:lstStyle/>
          <a:p>
            <a:r>
              <a:rPr lang="pt-BR" sz="1200" dirty="0"/>
              <a:t>VALOR ORÇAMENTÁRIO PREVISTO PARA 2026: R$4.525.088,00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1BFCD49-8E32-446A-8C82-E044621DC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097791"/>
              </p:ext>
            </p:extLst>
          </p:nvPr>
        </p:nvGraphicFramePr>
        <p:xfrm>
          <a:off x="504190" y="1797210"/>
          <a:ext cx="4004311" cy="3301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2746">
                  <a:extLst>
                    <a:ext uri="{9D8B030D-6E8A-4147-A177-3AD203B41FA5}">
                      <a16:colId xmlns:a16="http://schemas.microsoft.com/office/drawing/2014/main" val="2755864200"/>
                    </a:ext>
                  </a:extLst>
                </a:gridCol>
                <a:gridCol w="1394399">
                  <a:extLst>
                    <a:ext uri="{9D8B030D-6E8A-4147-A177-3AD203B41FA5}">
                      <a16:colId xmlns:a16="http://schemas.microsoft.com/office/drawing/2014/main" val="523876317"/>
                    </a:ext>
                  </a:extLst>
                </a:gridCol>
                <a:gridCol w="1197166">
                  <a:extLst>
                    <a:ext uri="{9D8B030D-6E8A-4147-A177-3AD203B41FA5}">
                      <a16:colId xmlns:a16="http://schemas.microsoft.com/office/drawing/2014/main" val="3468493064"/>
                    </a:ext>
                  </a:extLst>
                </a:gridCol>
              </a:tblGrid>
              <a:tr h="17780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REGIONALIZAÇÃO DA META FÍSICA PARA 2026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203694"/>
                  </a:ext>
                </a:extLst>
              </a:tr>
              <a:tr h="2282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Localizadores</a:t>
                      </a:r>
                      <a:endParaRPr lang="pt-BR" sz="1100" b="1" i="0" u="none" strike="noStrike">
                        <a:solidFill>
                          <a:srgbClr val="0000C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2026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u="none" strike="noStrike">
                          <a:effectLst/>
                        </a:rPr>
                        <a:t>       2026</a:t>
                      </a:r>
                      <a:endParaRPr lang="pt-BR" sz="1300" b="1" i="0" u="none" strike="noStrike">
                        <a:solidFill>
                          <a:srgbClr val="0000CD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4094605505"/>
                  </a:ext>
                </a:extLst>
              </a:tr>
              <a:tr h="2282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Programação</a:t>
                      </a:r>
                      <a:endParaRPr lang="pt-BR" sz="1100" b="1" i="0" u="none" strike="noStrike">
                        <a:solidFill>
                          <a:srgbClr val="0000C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u="none" strike="noStrike">
                          <a:effectLst/>
                        </a:rPr>
                        <a:t>   Revisão</a:t>
                      </a:r>
                      <a:endParaRPr lang="pt-BR" sz="1300" b="1" i="0" u="none" strike="noStrike">
                        <a:solidFill>
                          <a:srgbClr val="0000CD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4116090081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Almenara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355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339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510622620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Bocaiúva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4051740659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Brasília de Minas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1.243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941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760054341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Espinosa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478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396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515013079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Janaúba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2.594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2.099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247162169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Januária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2.198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1.520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1204077929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Joaíma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4089158735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Montes Claros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8.068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11.326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90363142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Paracatu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42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3804187752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Pirapora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55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110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2838600711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Pompéu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1051642371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Salinas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137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114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1249586919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São Francisco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1.161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774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2204749730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Unaí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41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25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1604503552"/>
                  </a:ext>
                </a:extLst>
              </a:tr>
              <a:tr h="1778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 dirty="0">
                          <a:effectLst/>
                        </a:rPr>
                        <a:t>Total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16.330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17.686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49" marR="8749" marT="8749" marB="0" anchor="ctr"/>
                </a:tc>
                <a:extLst>
                  <a:ext uri="{0D108BD9-81ED-4DB2-BD59-A6C34878D82A}">
                    <a16:rowId xmlns:a16="http://schemas.microsoft.com/office/drawing/2014/main" val="3089008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736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AA991-86F7-4229-86AE-43D1D3C81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AÇÃO 4550 – Fornecimento de Refeições na Universidade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912198E-022F-408E-BB3D-7BB0B1449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9075420" cy="3600986"/>
          </a:xfrm>
        </p:spPr>
        <p:txBody>
          <a:bodyPr/>
          <a:lstStyle/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 Restaurante Universitário (RU) da Unimontes tem como objetivo fornecer 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alimentação de baixo custo e de qualidade para a comunidade acadêmica. 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Essas refeições fornecidas pelo Restaurante Universitário (RU) aos acadêmicos da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Unimontes são subsidiadas pelo Governo do Estado de Minas Gerais. O processo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 produção das refeições é terceirizado sob supervisão de nutricionista da 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Universidade e segue os preceitos de boas práticas para serviços de alimentação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da Agência Nacional de Vigilância Sanitária (ANVISA), a fim de garantir as condições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higiênico-sanitárias imprescindíveis ao alimento que é preparado. Segue, também,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os parâmetros do Programa de Alimentação do Trabalhador (PAT) com o objetivo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de manter condições nutricionais adequadas. </a:t>
            </a:r>
          </a:p>
          <a:p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Em 2025 foi concluída a ampliação do Restaurante Universitário do Campus Sede</a:t>
            </a:r>
          </a:p>
          <a:p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 e inaugurado o Restaurante Universitário no Campus de Janaúba.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610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E8BA7-5FC9-4632-B1F2-205EF2115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SITUAÇÃO ORÇAMENTÁRIA 2025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8F37F7-8946-4DAC-90E5-40862AF10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9075420" cy="1685163"/>
          </a:xfrm>
        </p:spPr>
        <p:txBody>
          <a:bodyPr/>
          <a:lstStyle/>
          <a:p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58FABA8-D1A0-4627-A677-0F88260B50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079721"/>
              </p:ext>
            </p:extLst>
          </p:nvPr>
        </p:nvGraphicFramePr>
        <p:xfrm>
          <a:off x="504190" y="1330599"/>
          <a:ext cx="6883398" cy="1604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130">
                  <a:extLst>
                    <a:ext uri="{9D8B030D-6E8A-4147-A177-3AD203B41FA5}">
                      <a16:colId xmlns:a16="http://schemas.microsoft.com/office/drawing/2014/main" val="3871477618"/>
                    </a:ext>
                  </a:extLst>
                </a:gridCol>
                <a:gridCol w="1115685">
                  <a:extLst>
                    <a:ext uri="{9D8B030D-6E8A-4147-A177-3AD203B41FA5}">
                      <a16:colId xmlns:a16="http://schemas.microsoft.com/office/drawing/2014/main" val="2820035529"/>
                    </a:ext>
                  </a:extLst>
                </a:gridCol>
                <a:gridCol w="908095">
                  <a:extLst>
                    <a:ext uri="{9D8B030D-6E8A-4147-A177-3AD203B41FA5}">
                      <a16:colId xmlns:a16="http://schemas.microsoft.com/office/drawing/2014/main" val="3274728014"/>
                    </a:ext>
                  </a:extLst>
                </a:gridCol>
                <a:gridCol w="773828">
                  <a:extLst>
                    <a:ext uri="{9D8B030D-6E8A-4147-A177-3AD203B41FA5}">
                      <a16:colId xmlns:a16="http://schemas.microsoft.com/office/drawing/2014/main" val="3701774917"/>
                    </a:ext>
                  </a:extLst>
                </a:gridCol>
                <a:gridCol w="927777">
                  <a:extLst>
                    <a:ext uri="{9D8B030D-6E8A-4147-A177-3AD203B41FA5}">
                      <a16:colId xmlns:a16="http://schemas.microsoft.com/office/drawing/2014/main" val="124788134"/>
                    </a:ext>
                  </a:extLst>
                </a:gridCol>
                <a:gridCol w="983163">
                  <a:extLst>
                    <a:ext uri="{9D8B030D-6E8A-4147-A177-3AD203B41FA5}">
                      <a16:colId xmlns:a16="http://schemas.microsoft.com/office/drawing/2014/main" val="2543747084"/>
                    </a:ext>
                  </a:extLst>
                </a:gridCol>
                <a:gridCol w="820432">
                  <a:extLst>
                    <a:ext uri="{9D8B030D-6E8A-4147-A177-3AD203B41FA5}">
                      <a16:colId xmlns:a16="http://schemas.microsoft.com/office/drawing/2014/main" val="2371954243"/>
                    </a:ext>
                  </a:extLst>
                </a:gridCol>
                <a:gridCol w="669288">
                  <a:extLst>
                    <a:ext uri="{9D8B030D-6E8A-4147-A177-3AD203B41FA5}">
                      <a16:colId xmlns:a16="http://schemas.microsoft.com/office/drawing/2014/main" val="763922862"/>
                    </a:ext>
                  </a:extLst>
                </a:gridCol>
              </a:tblGrid>
              <a:tr h="6079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G.F.P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Crédito inicial (A)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Crédito autorizado (B)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Empenhado (C)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Realizado(D)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Saldo de crédito (B-C)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Empenhado / crédito autorizado - % (C/B)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Realizado / crédito autorizado - % (D/B)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9878280"/>
                  </a:ext>
                </a:extLst>
              </a:tr>
              <a:tr h="3082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3.10.1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2.273.874,00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46900009"/>
                  </a:ext>
                </a:extLst>
              </a:tr>
              <a:tr h="30825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3.60.1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8.104.286,00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10.378.160,00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6.818.679,02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4.587.754,03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3.559.480,98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65,7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44,21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3455184"/>
                  </a:ext>
                </a:extLst>
              </a:tr>
              <a:tr h="30825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TOTAL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10.378.160,00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</a:rPr>
                        <a:t>10.378.160,00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6.818.679,02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4.587.754,03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3.559.480,98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65,7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</a:rPr>
                        <a:t>44,21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9899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442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02256-52C7-4382-BDDF-C1FC8FB4C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ANÁLISE DA EXECUÇÃO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4FAADE-4225-49A8-9097-DA9C8DA6A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302" y="1305687"/>
            <a:ext cx="9268308" cy="3746754"/>
          </a:xfrm>
        </p:spPr>
        <p:txBody>
          <a:bodyPr/>
          <a:lstStyle/>
          <a:p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A452AF1-776B-4172-A01D-FCBEABA87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609754"/>
              </p:ext>
            </p:extLst>
          </p:nvPr>
        </p:nvGraphicFramePr>
        <p:xfrm>
          <a:off x="311302" y="1305686"/>
          <a:ext cx="7626196" cy="2523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759">
                  <a:extLst>
                    <a:ext uri="{9D8B030D-6E8A-4147-A177-3AD203B41FA5}">
                      <a16:colId xmlns:a16="http://schemas.microsoft.com/office/drawing/2014/main" val="2610694379"/>
                    </a:ext>
                  </a:extLst>
                </a:gridCol>
                <a:gridCol w="820154">
                  <a:extLst>
                    <a:ext uri="{9D8B030D-6E8A-4147-A177-3AD203B41FA5}">
                      <a16:colId xmlns:a16="http://schemas.microsoft.com/office/drawing/2014/main" val="1450521508"/>
                    </a:ext>
                  </a:extLst>
                </a:gridCol>
                <a:gridCol w="778183">
                  <a:extLst>
                    <a:ext uri="{9D8B030D-6E8A-4147-A177-3AD203B41FA5}">
                      <a16:colId xmlns:a16="http://schemas.microsoft.com/office/drawing/2014/main" val="1606636226"/>
                    </a:ext>
                  </a:extLst>
                </a:gridCol>
                <a:gridCol w="700365">
                  <a:extLst>
                    <a:ext uri="{9D8B030D-6E8A-4147-A177-3AD203B41FA5}">
                      <a16:colId xmlns:a16="http://schemas.microsoft.com/office/drawing/2014/main" val="3203930281"/>
                    </a:ext>
                  </a:extLst>
                </a:gridCol>
                <a:gridCol w="700365">
                  <a:extLst>
                    <a:ext uri="{9D8B030D-6E8A-4147-A177-3AD203B41FA5}">
                      <a16:colId xmlns:a16="http://schemas.microsoft.com/office/drawing/2014/main" val="3884003972"/>
                    </a:ext>
                  </a:extLst>
                </a:gridCol>
                <a:gridCol w="700365">
                  <a:extLst>
                    <a:ext uri="{9D8B030D-6E8A-4147-A177-3AD203B41FA5}">
                      <a16:colId xmlns:a16="http://schemas.microsoft.com/office/drawing/2014/main" val="3267512178"/>
                    </a:ext>
                  </a:extLst>
                </a:gridCol>
                <a:gridCol w="702424">
                  <a:extLst>
                    <a:ext uri="{9D8B030D-6E8A-4147-A177-3AD203B41FA5}">
                      <a16:colId xmlns:a16="http://schemas.microsoft.com/office/drawing/2014/main" val="3119560084"/>
                    </a:ext>
                  </a:extLst>
                </a:gridCol>
                <a:gridCol w="496984">
                  <a:extLst>
                    <a:ext uri="{9D8B030D-6E8A-4147-A177-3AD203B41FA5}">
                      <a16:colId xmlns:a16="http://schemas.microsoft.com/office/drawing/2014/main" val="564978717"/>
                    </a:ext>
                  </a:extLst>
                </a:gridCol>
                <a:gridCol w="425986">
                  <a:extLst>
                    <a:ext uri="{9D8B030D-6E8A-4147-A177-3AD203B41FA5}">
                      <a16:colId xmlns:a16="http://schemas.microsoft.com/office/drawing/2014/main" val="1594980704"/>
                    </a:ext>
                  </a:extLst>
                </a:gridCol>
                <a:gridCol w="425986">
                  <a:extLst>
                    <a:ext uri="{9D8B030D-6E8A-4147-A177-3AD203B41FA5}">
                      <a16:colId xmlns:a16="http://schemas.microsoft.com/office/drawing/2014/main" val="3596248296"/>
                    </a:ext>
                  </a:extLst>
                </a:gridCol>
                <a:gridCol w="496984">
                  <a:extLst>
                    <a:ext uri="{9D8B030D-6E8A-4147-A177-3AD203B41FA5}">
                      <a16:colId xmlns:a16="http://schemas.microsoft.com/office/drawing/2014/main" val="3804711362"/>
                    </a:ext>
                  </a:extLst>
                </a:gridCol>
                <a:gridCol w="875641">
                  <a:extLst>
                    <a:ext uri="{9D8B030D-6E8A-4147-A177-3AD203B41FA5}">
                      <a16:colId xmlns:a16="http://schemas.microsoft.com/office/drawing/2014/main" val="2397338906"/>
                    </a:ext>
                  </a:extLst>
                </a:gridCol>
              </a:tblGrid>
              <a:tr h="6929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   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Meta Programada / Crédito Inicial (A)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Meta Reprogramada / Crédito Autorizado (B)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Meta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Meta Programada / Crédito lnicial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Realizado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Realizado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F/A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F/B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F/C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E/D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FAROL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98708531"/>
                  </a:ext>
                </a:extLst>
              </a:tr>
              <a:tr h="8661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Programada /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(Exceto Despesa de Pessoal e Auxílios) Jan/Out (D)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(Exceto Despesa de Pessoal e Auxílios) Jan/Out (E)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Jan/Out (F)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(%)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(%)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(%)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(%)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(E/D)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9223393"/>
                  </a:ext>
                </a:extLst>
              </a:tr>
              <a:tr h="3464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Crédito lnicial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65335511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Físico 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1.145.608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1.215.997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950.203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950.203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805.188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805.188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70,28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66,22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84,74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84,74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1069988"/>
                  </a:ext>
                </a:extLst>
              </a:tr>
              <a:tr h="346477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Orçamentário 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10.378.160,00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10.378.160,00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8.533.154,00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8.533.154,00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3.693.163,88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3.693.163,88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35,59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35,59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43,28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43,28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392291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962F8F2A-7305-4BC3-B967-4AC71F726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2025" y="23269575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324129A-B5A7-4A8B-8ECB-7111DC4D7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2025" y="23583900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62F8F2A-7305-4BC3-B967-4AC71F726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0" y="3155129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0324129A-B5A7-4A8B-8ECB-7111DC4D7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0" y="3441046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302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7972C-0345-40D5-9BEE-43FD82207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Programação Físico/Orçamentária para 2026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515D322-A9D5-40C7-A662-1481E060B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695450"/>
            <a:ext cx="9075420" cy="1447799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E446356-9E72-47C2-A01D-2D1286E487A4}"/>
              </a:ext>
            </a:extLst>
          </p:cNvPr>
          <p:cNvSpPr txBox="1"/>
          <p:nvPr/>
        </p:nvSpPr>
        <p:spPr>
          <a:xfrm>
            <a:off x="546100" y="1238251"/>
            <a:ext cx="7015284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VALOR ORÇAMENTÁRIO PREVISTO PARA 2026: R$7.383.148,00 Para os Restaurantes Universitários do Campus Sede Montes Claros e Campus de Janaúba.</a:t>
            </a:r>
          </a:p>
          <a:p>
            <a:endParaRPr lang="pt-BR" sz="1400" dirty="0"/>
          </a:p>
          <a:p>
            <a:endParaRPr lang="pt-BR" sz="1800" dirty="0"/>
          </a:p>
          <a:p>
            <a:endParaRPr lang="pt-BR" sz="1800" dirty="0"/>
          </a:p>
          <a:p>
            <a:endParaRPr lang="pt-BR" dirty="0"/>
          </a:p>
          <a:p>
            <a:endParaRPr lang="pt-BR" sz="1800" dirty="0"/>
          </a:p>
          <a:p>
            <a:endParaRPr lang="pt-BR" dirty="0"/>
          </a:p>
          <a:p>
            <a:endParaRPr lang="pt-BR" sz="1800" dirty="0"/>
          </a:p>
          <a:p>
            <a:endParaRPr lang="pt-BR" dirty="0"/>
          </a:p>
          <a:p>
            <a:endParaRPr lang="pt-BR" sz="1800" dirty="0"/>
          </a:p>
          <a:p>
            <a:endParaRPr lang="pt-BR" sz="1800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1F39B4E-5CB7-4258-9BF8-5559091928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150153"/>
              </p:ext>
            </p:extLst>
          </p:nvPr>
        </p:nvGraphicFramePr>
        <p:xfrm>
          <a:off x="1155700" y="2381250"/>
          <a:ext cx="3505200" cy="1600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9290">
                  <a:extLst>
                    <a:ext uri="{9D8B030D-6E8A-4147-A177-3AD203B41FA5}">
                      <a16:colId xmlns:a16="http://schemas.microsoft.com/office/drawing/2014/main" val="3216517721"/>
                    </a:ext>
                  </a:extLst>
                </a:gridCol>
                <a:gridCol w="1187955">
                  <a:extLst>
                    <a:ext uri="{9D8B030D-6E8A-4147-A177-3AD203B41FA5}">
                      <a16:colId xmlns:a16="http://schemas.microsoft.com/office/drawing/2014/main" val="1704008577"/>
                    </a:ext>
                  </a:extLst>
                </a:gridCol>
                <a:gridCol w="1187955">
                  <a:extLst>
                    <a:ext uri="{9D8B030D-6E8A-4147-A177-3AD203B41FA5}">
                      <a16:colId xmlns:a16="http://schemas.microsoft.com/office/drawing/2014/main" val="4127099542"/>
                    </a:ext>
                  </a:extLst>
                </a:gridCol>
              </a:tblGrid>
              <a:tr h="417343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REGIONALIZAÇÃO DAS METAS FÍSICAS PARA 2026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972115"/>
                  </a:ext>
                </a:extLst>
              </a:tr>
              <a:tr h="26977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Localizadores</a:t>
                      </a:r>
                      <a:endParaRPr lang="pt-BR" sz="1200" b="1" i="0" u="none" strike="noStrike">
                        <a:solidFill>
                          <a:srgbClr val="0000C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2026</a:t>
                      </a:r>
                      <a:endParaRPr lang="pt-BR" sz="1200" b="1" i="0" u="none" strike="noStrike">
                        <a:solidFill>
                          <a:srgbClr val="0000C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       2026</a:t>
                      </a:r>
                      <a:endParaRPr lang="pt-BR" sz="1400" b="1" i="0" u="none" strike="noStrike">
                        <a:solidFill>
                          <a:srgbClr val="0000CD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4252975"/>
                  </a:ext>
                </a:extLst>
              </a:tr>
              <a:tr h="26977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Programação</a:t>
                      </a:r>
                      <a:endParaRPr lang="pt-BR" sz="1200" b="1" i="0" u="none" strike="noStrike">
                        <a:solidFill>
                          <a:srgbClr val="0000C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   Revisão</a:t>
                      </a:r>
                      <a:endParaRPr lang="pt-BR" sz="1400" b="1" i="0" u="none" strike="noStrike">
                        <a:solidFill>
                          <a:srgbClr val="0000CD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78851910"/>
                  </a:ext>
                </a:extLst>
              </a:tr>
              <a:tr h="2144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Montes Claros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330.000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429.000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1493528"/>
                  </a:ext>
                </a:extLst>
              </a:tr>
              <a:tr h="2144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Janaúba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38.015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38.015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5268608"/>
                  </a:ext>
                </a:extLst>
              </a:tr>
              <a:tr h="2144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Total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368.015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467.015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0457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970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61B2E-8F18-4CF8-98B1-328FAC61B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INVESTIMENTOS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DB824F-A532-495D-8B3B-A2ACC94C7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9075420" cy="2769989"/>
          </a:xfrm>
        </p:spPr>
        <p:txBody>
          <a:bodyPr/>
          <a:lstStyle/>
          <a:p>
            <a:r>
              <a:rPr lang="pt-BR" dirty="0"/>
              <a:t>Apesar da escassez de recursos para investimentos e melhorias da Infra Estrutura,</a:t>
            </a:r>
          </a:p>
          <a:p>
            <a:r>
              <a:rPr lang="pt-BR" dirty="0"/>
              <a:t>A Universidade nos anos de 2024, 2025 e 2026 conseguiu executar e reiniciar </a:t>
            </a:r>
          </a:p>
          <a:p>
            <a:r>
              <a:rPr lang="pt-BR" dirty="0"/>
              <a:t>Obras e reformas essenciais para a Universidade, tais como:</a:t>
            </a:r>
          </a:p>
          <a:p>
            <a:r>
              <a:rPr lang="pt-BR" dirty="0"/>
              <a:t>Conclusão das obras das três escolas do Brasil Profissionalizado nos municípios </a:t>
            </a:r>
          </a:p>
          <a:p>
            <a:r>
              <a:rPr lang="pt-BR" dirty="0"/>
              <a:t>De Bocaiúva, Brasília de Minas e Manga;</a:t>
            </a:r>
          </a:p>
          <a:p>
            <a:r>
              <a:rPr lang="pt-BR" dirty="0"/>
              <a:t>Reinício das obras para conclusão do anfiteatro no campus sede;</a:t>
            </a:r>
          </a:p>
          <a:p>
            <a:r>
              <a:rPr lang="pt-BR" dirty="0"/>
              <a:t>Conclusão da ampliação do Restaurante Universitário no Campus Sede,</a:t>
            </a:r>
          </a:p>
          <a:p>
            <a:r>
              <a:rPr lang="pt-BR" dirty="0"/>
              <a:t>Implantação do Restaurante Universitário no campus de Janaúba;</a:t>
            </a:r>
          </a:p>
          <a:p>
            <a:r>
              <a:rPr lang="pt-BR" dirty="0"/>
              <a:t>Reforma de cinco escolas do programa Brasil Profissionalizado nos municípios de</a:t>
            </a:r>
          </a:p>
          <a:p>
            <a:r>
              <a:rPr lang="pt-BR" dirty="0"/>
              <a:t>Grão Mogol, Joaíma, Monte Azul, Pompéu </a:t>
            </a:r>
            <a:r>
              <a:rPr lang="pt-BR"/>
              <a:t>e Taiobeiras.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20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302" y="391159"/>
            <a:ext cx="676529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pc="-10" dirty="0"/>
              <a:t>UNIVERSIDADE ESTADUAL DE MONTES CLAROS – UNIMONTES</a:t>
            </a:r>
            <a:br>
              <a:rPr lang="pt-BR" spc="-10" dirty="0"/>
            </a:br>
            <a:r>
              <a:rPr lang="pt-BR" sz="1400" spc="-10" dirty="0"/>
              <a:t>UNIDADE ORÇAMENTÁRIA: 2311 – PROGRAMA: 007 EDUCAÇÃO SUPERIOR</a:t>
            </a:r>
            <a:endParaRPr sz="1400" spc="-1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8689A0D-18C4-49E9-9C11-58B705B2F4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1009650"/>
            <a:ext cx="6705600" cy="419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B0F846-4966-475E-9775-68FF80F33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AÇÃO 4001 – OFERTA DE CURSOS DE GRADUAÇÃO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D495C22-8513-4C5C-A74C-6009ACD16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7128510" cy="4714111"/>
          </a:xfrm>
        </p:spPr>
        <p:txBody>
          <a:bodyPr/>
          <a:lstStyle/>
          <a:p>
            <a:pPr marL="485140" indent="-215265">
              <a:spcBef>
                <a:spcPts val="1140"/>
              </a:spcBef>
              <a:spcAft>
                <a:spcPts val="0"/>
              </a:spcAft>
            </a:pPr>
            <a:r>
              <a:rPr lang="pt-P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 Universidade Estadual de Montes Claros conta com 62 (Sessenta e dois) cursos de gradua</a:t>
            </a:r>
            <a:r>
              <a:rPr lang="pt-P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çã</a:t>
            </a:r>
            <a:r>
              <a:rPr lang="pt-P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 sendo 2 (dois) novos cursos implantado em 2025 no campus sede Montes Claros, curso de Cinema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 Audiovisual, e o curso de Farm</a:t>
            </a:r>
            <a:r>
              <a:rPr lang="pt-P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</a:t>
            </a:r>
            <a:r>
              <a:rPr lang="pt-P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cia, totalizando 9.905 alunos matriculados.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85140" indent="-215265">
              <a:spcBef>
                <a:spcPts val="1140"/>
              </a:spcBef>
              <a:spcAft>
                <a:spcPts val="0"/>
              </a:spcAft>
            </a:pPr>
            <a:r>
              <a:rPr lang="pt-PT" sz="1800" dirty="0">
                <a:solidFill>
                  <a:srgbClr val="21212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 que se refere ao Ensino a Distãncia, o Centro de Educação a Distância (CEAD), este atendeu 1.159 acadêmicos, em 08 cursos, todos autorizados pela Coordenação de Aperfeiçoamento de Pessoal(CAPES), do MEC, abrangendo 32 municípios. No ano de 2024/2025, não houve processo seletivo para a entrada de novos acadêmicos, dando continuidade na execução dos projetos, conforme Editais da CAPES de 2020, 2022 e 2023, sendo os 08 cursos de licenciaturas: Ciências Biológicas, Educação Física, Geografia, História, Letras/Inglês, Letras/Português, Matemática e Pedagogia. Os cursos de graduação a distância são oferecidos no âmbito do sistema Universidade Aberta do Brasil (UAB). </a:t>
            </a:r>
          </a:p>
          <a:p>
            <a:pPr marL="485140" indent="-215265">
              <a:spcBef>
                <a:spcPts val="1140"/>
              </a:spcBef>
              <a:spcAft>
                <a:spcPts val="0"/>
              </a:spcAft>
            </a:pPr>
            <a:r>
              <a:rPr lang="pt-P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665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356835-0E3B-41D4-88AE-74D0F57E8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553998"/>
          </a:xfrm>
        </p:spPr>
        <p:txBody>
          <a:bodyPr/>
          <a:lstStyle/>
          <a:p>
            <a:r>
              <a:rPr lang="pt-BR" dirty="0"/>
              <a:t>Situação Físico/Orçamentária 2025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39AD51-50B5-4C4B-8A26-FBB8F15B5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7204710" cy="4047363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4E0CA578-F3C9-4479-859B-C731F1AB09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097886"/>
              </p:ext>
            </p:extLst>
          </p:nvPr>
        </p:nvGraphicFramePr>
        <p:xfrm>
          <a:off x="393700" y="1238250"/>
          <a:ext cx="7543798" cy="4026042"/>
        </p:xfrm>
        <a:graphic>
          <a:graphicData uri="http://schemas.openxmlformats.org/drawingml/2006/table">
            <a:tbl>
              <a:tblPr/>
              <a:tblGrid>
                <a:gridCol w="528066">
                  <a:extLst>
                    <a:ext uri="{9D8B030D-6E8A-4147-A177-3AD203B41FA5}">
                      <a16:colId xmlns:a16="http://schemas.microsoft.com/office/drawing/2014/main" val="722854292"/>
                    </a:ext>
                  </a:extLst>
                </a:gridCol>
                <a:gridCol w="886316">
                  <a:extLst>
                    <a:ext uri="{9D8B030D-6E8A-4147-A177-3AD203B41FA5}">
                      <a16:colId xmlns:a16="http://schemas.microsoft.com/office/drawing/2014/main" val="858323948"/>
                    </a:ext>
                  </a:extLst>
                </a:gridCol>
                <a:gridCol w="951146">
                  <a:extLst>
                    <a:ext uri="{9D8B030D-6E8A-4147-A177-3AD203B41FA5}">
                      <a16:colId xmlns:a16="http://schemas.microsoft.com/office/drawing/2014/main" val="3497001495"/>
                    </a:ext>
                  </a:extLst>
                </a:gridCol>
                <a:gridCol w="1024224">
                  <a:extLst>
                    <a:ext uri="{9D8B030D-6E8A-4147-A177-3AD203B41FA5}">
                      <a16:colId xmlns:a16="http://schemas.microsoft.com/office/drawing/2014/main" val="467646674"/>
                    </a:ext>
                  </a:extLst>
                </a:gridCol>
                <a:gridCol w="951146">
                  <a:extLst>
                    <a:ext uri="{9D8B030D-6E8A-4147-A177-3AD203B41FA5}">
                      <a16:colId xmlns:a16="http://schemas.microsoft.com/office/drawing/2014/main" val="635780317"/>
                    </a:ext>
                  </a:extLst>
                </a:gridCol>
                <a:gridCol w="873303">
                  <a:extLst>
                    <a:ext uri="{9D8B030D-6E8A-4147-A177-3AD203B41FA5}">
                      <a16:colId xmlns:a16="http://schemas.microsoft.com/office/drawing/2014/main" val="4005305094"/>
                    </a:ext>
                  </a:extLst>
                </a:gridCol>
                <a:gridCol w="870019">
                  <a:extLst>
                    <a:ext uri="{9D8B030D-6E8A-4147-A177-3AD203B41FA5}">
                      <a16:colId xmlns:a16="http://schemas.microsoft.com/office/drawing/2014/main" val="1175644185"/>
                    </a:ext>
                  </a:extLst>
                </a:gridCol>
                <a:gridCol w="333149">
                  <a:extLst>
                    <a:ext uri="{9D8B030D-6E8A-4147-A177-3AD203B41FA5}">
                      <a16:colId xmlns:a16="http://schemas.microsoft.com/office/drawing/2014/main" val="1354409688"/>
                    </a:ext>
                  </a:extLst>
                </a:gridCol>
                <a:gridCol w="256394">
                  <a:extLst>
                    <a:ext uri="{9D8B030D-6E8A-4147-A177-3AD203B41FA5}">
                      <a16:colId xmlns:a16="http://schemas.microsoft.com/office/drawing/2014/main" val="359129392"/>
                    </a:ext>
                  </a:extLst>
                </a:gridCol>
                <a:gridCol w="159170">
                  <a:extLst>
                    <a:ext uri="{9D8B030D-6E8A-4147-A177-3AD203B41FA5}">
                      <a16:colId xmlns:a16="http://schemas.microsoft.com/office/drawing/2014/main" val="1114167986"/>
                    </a:ext>
                  </a:extLst>
                </a:gridCol>
                <a:gridCol w="159170">
                  <a:extLst>
                    <a:ext uri="{9D8B030D-6E8A-4147-A177-3AD203B41FA5}">
                      <a16:colId xmlns:a16="http://schemas.microsoft.com/office/drawing/2014/main" val="2472603487"/>
                    </a:ext>
                  </a:extLst>
                </a:gridCol>
                <a:gridCol w="159170">
                  <a:extLst>
                    <a:ext uri="{9D8B030D-6E8A-4147-A177-3AD203B41FA5}">
                      <a16:colId xmlns:a16="http://schemas.microsoft.com/office/drawing/2014/main" val="1356585405"/>
                    </a:ext>
                  </a:extLst>
                </a:gridCol>
                <a:gridCol w="159170">
                  <a:extLst>
                    <a:ext uri="{9D8B030D-6E8A-4147-A177-3AD203B41FA5}">
                      <a16:colId xmlns:a16="http://schemas.microsoft.com/office/drawing/2014/main" val="600281760"/>
                    </a:ext>
                  </a:extLst>
                </a:gridCol>
                <a:gridCol w="40824">
                  <a:extLst>
                    <a:ext uri="{9D8B030D-6E8A-4147-A177-3AD203B41FA5}">
                      <a16:colId xmlns:a16="http://schemas.microsoft.com/office/drawing/2014/main" val="2574780163"/>
                    </a:ext>
                  </a:extLst>
                </a:gridCol>
                <a:gridCol w="192531">
                  <a:extLst>
                    <a:ext uri="{9D8B030D-6E8A-4147-A177-3AD203B41FA5}">
                      <a16:colId xmlns:a16="http://schemas.microsoft.com/office/drawing/2014/main" val="558544498"/>
                    </a:ext>
                  </a:extLst>
                </a:gridCol>
              </a:tblGrid>
              <a:tr h="0">
                <a:tc gridSpan="8"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/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/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/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/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/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7712" marR="7712" marT="3856" marB="3856"/>
                </a:tc>
                <a:extLst>
                  <a:ext uri="{0D108BD9-81ED-4DB2-BD59-A6C34878D82A}">
                    <a16:rowId xmlns:a16="http://schemas.microsoft.com/office/drawing/2014/main" val="2685402650"/>
                  </a:ext>
                </a:extLst>
              </a:tr>
              <a:tr h="97684">
                <a:tc gridSpan="15">
                  <a:txBody>
                    <a:bodyPr/>
                    <a:lstStyle/>
                    <a:p>
                      <a:pPr algn="l"/>
                      <a:r>
                        <a:rPr lang="pt-BR" sz="1000" b="1" dirty="0"/>
                        <a:t>SITUAÇÃO ORÇAMENTÁRIA</a:t>
                      </a:r>
                      <a:endParaRPr lang="pt-BR" sz="10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804553"/>
                  </a:ext>
                </a:extLst>
              </a:tr>
              <a:tr h="794348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G.F.P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Crédito inicial (A)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/>
                        <a:t>Crédito </a:t>
                      </a:r>
                    </a:p>
                    <a:p>
                      <a:r>
                        <a:rPr lang="pt-BR" sz="1200" b="1" dirty="0"/>
                        <a:t>autorizado (B)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/>
                        <a:t>Empenhado (C)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/>
                        <a:t>Realizado(D)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/>
                        <a:t>Saldo de </a:t>
                      </a:r>
                    </a:p>
                    <a:p>
                      <a:r>
                        <a:rPr lang="pt-BR" sz="1200" b="1" dirty="0"/>
                        <a:t>crédito (B-C)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/>
                        <a:t>Empenhado / </a:t>
                      </a:r>
                    </a:p>
                    <a:p>
                      <a:r>
                        <a:rPr lang="pt-BR" sz="1200" b="1" dirty="0"/>
                        <a:t>Crédito</a:t>
                      </a:r>
                    </a:p>
                    <a:p>
                      <a:r>
                        <a:rPr lang="pt-BR" sz="1200" b="1" dirty="0"/>
                        <a:t> autorizado – </a:t>
                      </a:r>
                    </a:p>
                    <a:p>
                      <a:r>
                        <a:rPr lang="pt-BR" sz="1200" b="1" dirty="0"/>
                        <a:t>% (C/B)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b="1"/>
                        <a:t>Realizado / </a:t>
                      </a:r>
                    </a:p>
                    <a:p>
                      <a:pPr algn="ctr"/>
                      <a:r>
                        <a:rPr lang="pt-BR" sz="1200" b="1"/>
                        <a:t>crédito </a:t>
                      </a:r>
                    </a:p>
                    <a:p>
                      <a:pPr algn="ctr"/>
                      <a:r>
                        <a:rPr lang="pt-BR" sz="1200" b="1"/>
                        <a:t>autorizado </a:t>
                      </a:r>
                    </a:p>
                    <a:p>
                      <a:pPr algn="ctr"/>
                      <a:r>
                        <a:rPr lang="pt-BR" sz="1200" b="1"/>
                        <a:t>- % (D/B)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Realizado / </a:t>
                      </a:r>
                    </a:p>
                    <a:p>
                      <a:pPr algn="ctr"/>
                      <a:r>
                        <a:rPr lang="pt-BR" sz="1200" b="1" dirty="0"/>
                        <a:t>crédito </a:t>
                      </a:r>
                    </a:p>
                    <a:p>
                      <a:pPr algn="ctr"/>
                      <a:r>
                        <a:rPr lang="pt-BR" sz="1200" b="1" dirty="0"/>
                        <a:t>autorizado </a:t>
                      </a:r>
                    </a:p>
                    <a:p>
                      <a:pPr algn="ctr"/>
                      <a:r>
                        <a:rPr lang="pt-BR" sz="1200" b="1" dirty="0"/>
                        <a:t>- % (D/B)</a:t>
                      </a:r>
                      <a:endParaRPr lang="pt-BR" sz="1200" dirty="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200" b="1"/>
                        <a:t>Crédito autorizado (B)</a:t>
                      </a:r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200" b="1"/>
                        <a:t>Empenhado (C)</a:t>
                      </a:r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200" b="1"/>
                        <a:t>Realizado(D)</a:t>
                      </a:r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200" b="1"/>
                        <a:t>Saldo de crédito (B-C)</a:t>
                      </a:r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200" b="1"/>
                        <a:t>Empenhado / crédito autorizado - % (C/B)</a:t>
                      </a:r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200" b="1"/>
                        <a:t>Realizado / crédito autorizado - % (D/B)</a:t>
                      </a:r>
                      <a:endParaRPr lang="pt-BR" sz="200"/>
                    </a:p>
                  </a:txBody>
                  <a:tcPr marL="7712" marR="7712" marT="3856" marB="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048002"/>
                  </a:ext>
                </a:extLst>
              </a:tr>
              <a:tr h="239076"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3.1.1</a:t>
                      </a:r>
                      <a:endParaRPr lang="pt-BR" sz="10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698.419,00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698.419,00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698.419,00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698.419,00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698.419,00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174186"/>
                  </a:ext>
                </a:extLst>
              </a:tr>
              <a:tr h="308485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3.10.1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13.937.854,00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14.937.854,00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13.234.546,92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8.093.911,25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1.703.307,08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88,60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54,18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54,18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14.937.854,00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13.234.546,92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8.093.911,25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1.703.307,08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88,60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54,18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861640"/>
                  </a:ext>
                </a:extLst>
              </a:tr>
              <a:tr h="215939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3.10.3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36.864,00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36.864,00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36.864,00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36.864,00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36.864,00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832161"/>
                  </a:ext>
                </a:extLst>
              </a:tr>
              <a:tr h="215939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3.10.8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35.000,00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35.000,00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35.000,00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35.000,00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952339"/>
                  </a:ext>
                </a:extLst>
              </a:tr>
              <a:tr h="285348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3.24.1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2.987.963,00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3.437.862,68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415.445,87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118.875,29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3.022.416,81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12,08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3,46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3,46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3.437.862,68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415.445,87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118.875,29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3.022.416,81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12,08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3,46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413274"/>
                  </a:ext>
                </a:extLst>
              </a:tr>
              <a:tr h="146530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3.60.3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233,20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233,20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233,20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100,00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100,00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100,00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233,20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233,20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233,20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58992"/>
                  </a:ext>
                </a:extLst>
              </a:tr>
              <a:tr h="239076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4.1.1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600.000,00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600.000,00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600.000,00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600.000,00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600.000,00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217427"/>
                  </a:ext>
                </a:extLst>
              </a:tr>
              <a:tr h="285348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4.10.1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237.744,00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4.938.584,00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4.848.023,72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4.688.510,83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90.560,28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98,17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94,94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94,94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4.938.584,00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4.848.023,72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4.688.510,83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90.560,28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98,17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94,94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521208"/>
                  </a:ext>
                </a:extLst>
              </a:tr>
              <a:tr h="192803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4.10.3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4.032,00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4.032,00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4.032,00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4.032,00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4.032,00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619650"/>
                  </a:ext>
                </a:extLst>
              </a:tr>
              <a:tr h="215939"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4.10.8</a:t>
                      </a:r>
                      <a:endParaRPr lang="pt-BR" sz="10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25.000,00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25.000,00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0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25.000,00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25.000,00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818019"/>
                  </a:ext>
                </a:extLst>
              </a:tr>
              <a:tr h="239076">
                <a:tc>
                  <a:txBody>
                    <a:bodyPr/>
                    <a:lstStyle/>
                    <a:p>
                      <a:pPr algn="ctr"/>
                      <a:r>
                        <a:rPr lang="pt-BR" sz="1200" b="1"/>
                        <a:t>4.24.1</a:t>
                      </a:r>
                      <a:endParaRPr lang="pt-BR" sz="12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/>
                        <a:t>124.300,00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/>
                        <a:t>124.300,00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124.300,00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124.300,00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124.300,00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/>
                        <a:t>0,00</a:t>
                      </a:r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224503"/>
                  </a:ext>
                </a:extLst>
              </a:tr>
              <a:tr h="308485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pt-BR" sz="11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/>
                        <a:t>18.627.176,00</a:t>
                      </a:r>
                      <a:endParaRPr lang="pt-BR" sz="11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100" b="1" dirty="0"/>
                        <a:t>24.838.148,88</a:t>
                      </a:r>
                      <a:endParaRPr lang="pt-BR" sz="11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100" b="1" dirty="0"/>
                        <a:t>18.498.249,71</a:t>
                      </a:r>
                      <a:endParaRPr lang="pt-BR" sz="11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100" b="1" dirty="0"/>
                        <a:t>12.901.530,57</a:t>
                      </a:r>
                      <a:endParaRPr lang="pt-BR" sz="11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100" b="1" dirty="0"/>
                        <a:t>6.339.899,17</a:t>
                      </a:r>
                      <a:endParaRPr lang="pt-BR" sz="11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100" b="1" dirty="0"/>
                        <a:t>74,48</a:t>
                      </a:r>
                      <a:endParaRPr lang="pt-BR" sz="11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r>
                        <a:rPr lang="pt-BR" sz="1100" b="1" dirty="0"/>
                        <a:t>51,94</a:t>
                      </a:r>
                      <a:endParaRPr lang="pt-BR" sz="11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pt-BR" sz="1200" b="1" dirty="0"/>
                        <a:t>51,94</a:t>
                      </a:r>
                      <a:endParaRPr lang="pt-BR" sz="12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 b="1"/>
                        <a:t>24.838.148,88</a:t>
                      </a:r>
                      <a:endParaRPr lang="pt-BR" sz="2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 b="1"/>
                        <a:t>18.498.249,71</a:t>
                      </a:r>
                      <a:endParaRPr lang="pt-BR" sz="2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 b="1"/>
                        <a:t>12.901.530,57</a:t>
                      </a:r>
                      <a:endParaRPr lang="pt-BR" sz="2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 b="1"/>
                        <a:t>6.339.899,17</a:t>
                      </a:r>
                      <a:endParaRPr lang="pt-BR" sz="2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 b="1"/>
                        <a:t>74,48</a:t>
                      </a:r>
                      <a:endParaRPr lang="pt-BR" sz="20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200" b="1" dirty="0"/>
                        <a:t>51,94</a:t>
                      </a:r>
                      <a:endParaRPr lang="pt-BR" sz="200" dirty="0"/>
                    </a:p>
                  </a:txBody>
                  <a:tcPr marL="7712" marR="7712" marT="3856" marB="385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057617"/>
                  </a:ext>
                </a:extLst>
              </a:tr>
            </a:tbl>
          </a:graphicData>
        </a:graphic>
      </p:graphicFrame>
      <p:pic>
        <p:nvPicPr>
          <p:cNvPr id="1025" name="Picture 1">
            <a:extLst>
              <a:ext uri="{FF2B5EF4-FFF2-40B4-BE49-F238E27FC236}">
                <a16:creationId xmlns:a16="http://schemas.microsoft.com/office/drawing/2014/main" id="{59C9CE69-639A-4E2B-A993-E2EC1BE8D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2947668-E9D9-4205-8E6F-F5188475A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004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FAFDE9-903F-4932-8D6C-E90E070ED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Análise da Execução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591B644-8E3C-44C6-AAFF-3E39AE19D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009650"/>
            <a:ext cx="9075420" cy="4042791"/>
          </a:xfrm>
        </p:spPr>
        <p:txBody>
          <a:bodyPr/>
          <a:lstStyle/>
          <a:p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250ADD9-5C7F-4412-AF8D-9568FF637A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030161"/>
              </p:ext>
            </p:extLst>
          </p:nvPr>
        </p:nvGraphicFramePr>
        <p:xfrm>
          <a:off x="248162" y="898948"/>
          <a:ext cx="7688817" cy="3942812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804260178"/>
                    </a:ext>
                  </a:extLst>
                </a:gridCol>
                <a:gridCol w="755138">
                  <a:extLst>
                    <a:ext uri="{9D8B030D-6E8A-4147-A177-3AD203B41FA5}">
                      <a16:colId xmlns:a16="http://schemas.microsoft.com/office/drawing/2014/main" val="282099872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67367434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40918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3500964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85112133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1190649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82738573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36509241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07005119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840279233"/>
                    </a:ext>
                  </a:extLst>
                </a:gridCol>
                <a:gridCol w="456679">
                  <a:extLst>
                    <a:ext uri="{9D8B030D-6E8A-4147-A177-3AD203B41FA5}">
                      <a16:colId xmlns:a16="http://schemas.microsoft.com/office/drawing/2014/main" val="1243264481"/>
                    </a:ext>
                  </a:extLst>
                </a:gridCol>
              </a:tblGrid>
              <a:tr h="126974">
                <a:tc>
                  <a:txBody>
                    <a:bodyPr/>
                    <a:lstStyle/>
                    <a:p>
                      <a:endParaRPr lang="pt-BR" sz="6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tc>
                  <a:txBody>
                    <a:bodyPr/>
                    <a:lstStyle/>
                    <a:p>
                      <a:endParaRPr lang="pt-BR" sz="600"/>
                    </a:p>
                  </a:txBody>
                  <a:tcPr marL="29513" marR="29513" marT="14756" marB="14756"/>
                </a:tc>
                <a:extLst>
                  <a:ext uri="{0D108BD9-81ED-4DB2-BD59-A6C34878D82A}">
                    <a16:rowId xmlns:a16="http://schemas.microsoft.com/office/drawing/2014/main" val="3297303681"/>
                  </a:ext>
                </a:extLst>
              </a:tr>
              <a:tr h="2726409">
                <a:tc>
                  <a:txBody>
                    <a:bodyPr/>
                    <a:lstStyle/>
                    <a:p>
                      <a:pPr algn="ctr"/>
                      <a:endParaRPr lang="pt-BR" sz="60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Meta Programada / Crédito Inicial (A)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Meta </a:t>
                      </a:r>
                    </a:p>
                    <a:p>
                      <a:pPr algn="ctr"/>
                      <a:r>
                        <a:rPr lang="pt-BR" sz="1000" b="1" dirty="0"/>
                        <a:t>Reprogramada </a:t>
                      </a:r>
                    </a:p>
                    <a:p>
                      <a:pPr algn="ctr"/>
                      <a:r>
                        <a:rPr lang="pt-BR" sz="1000" b="1" dirty="0"/>
                        <a:t>/ Crédito </a:t>
                      </a:r>
                    </a:p>
                    <a:p>
                      <a:pPr algn="ctr"/>
                      <a:r>
                        <a:rPr lang="pt-BR" sz="1000" b="1" dirty="0"/>
                        <a:t>Autorizado (B)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Meta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Programada / 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Crédito </a:t>
                      </a:r>
                      <a:r>
                        <a:rPr lang="pt-BR" sz="1000" b="1" dirty="0" err="1"/>
                        <a:t>lnicial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Jan/Out (C)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Meta Programada / Crédito </a:t>
                      </a:r>
                      <a:r>
                        <a:rPr lang="pt-BR" sz="1000" b="1" dirty="0" err="1"/>
                        <a:t>lnicial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(Exceto Despesa de Pessoal e Auxílios) Jan/Out (D)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Realizado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(Exceto </a:t>
                      </a:r>
                    </a:p>
                    <a:p>
                      <a:pPr algn="ctr"/>
                      <a:r>
                        <a:rPr lang="pt-BR" sz="1000" b="1" dirty="0"/>
                        <a:t>Despesa </a:t>
                      </a:r>
                    </a:p>
                    <a:p>
                      <a:pPr algn="ctr"/>
                      <a:r>
                        <a:rPr lang="pt-BR" sz="1000" b="1" dirty="0"/>
                        <a:t>de Pessoal </a:t>
                      </a:r>
                    </a:p>
                    <a:p>
                      <a:pPr algn="ctr"/>
                      <a:r>
                        <a:rPr lang="pt-BR" sz="1000" b="1" dirty="0"/>
                        <a:t>e Auxílios) </a:t>
                      </a:r>
                    </a:p>
                    <a:p>
                      <a:pPr algn="ctr"/>
                      <a:r>
                        <a:rPr lang="pt-BR" sz="1000" b="1" dirty="0"/>
                        <a:t>Jan/Out (E)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Realizado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Jan/Out (F)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F/A 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(%)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F/B 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(%)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F/C </a:t>
                      </a:r>
                      <a:br>
                        <a:rPr lang="pt-BR" sz="1000" b="1"/>
                      </a:br>
                      <a:r>
                        <a:rPr lang="pt-BR" sz="1000" b="1"/>
                        <a:t>(%)</a:t>
                      </a:r>
                      <a:endParaRPr lang="pt-BR" sz="100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E/D 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(%)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FAROL </a:t>
                      </a:r>
                      <a:br>
                        <a:rPr lang="pt-BR" sz="1000" b="1" dirty="0"/>
                      </a:br>
                      <a:r>
                        <a:rPr lang="pt-BR" sz="1000" b="1" dirty="0"/>
                        <a:t>(E/D</a:t>
                      </a:r>
                      <a:r>
                        <a:rPr lang="pt-BR" sz="600" b="1" dirty="0"/>
                        <a:t>)</a:t>
                      </a:r>
                      <a:endParaRPr lang="pt-BR" sz="6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204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809534"/>
                  </a:ext>
                </a:extLst>
              </a:tr>
              <a:tr h="588657"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/>
                        <a:t>Físico 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8.127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9.905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8.127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8.127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9.905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9.905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121,88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100,00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121,88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121,88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6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063998"/>
                  </a:ext>
                </a:extLst>
              </a:tr>
              <a:tr h="500772"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/>
                        <a:t>Orça</a:t>
                      </a:r>
                    </a:p>
                    <a:p>
                      <a:pPr algn="r"/>
                      <a:r>
                        <a:rPr lang="pt-BR" sz="1000" b="1" dirty="0" err="1"/>
                        <a:t>men</a:t>
                      </a:r>
                      <a:endParaRPr lang="pt-BR" sz="1000" b="1" dirty="0"/>
                    </a:p>
                    <a:p>
                      <a:pPr algn="r"/>
                      <a:r>
                        <a:rPr lang="pt-BR" sz="1000" b="1" dirty="0" err="1"/>
                        <a:t>tário</a:t>
                      </a:r>
                      <a:r>
                        <a:rPr lang="pt-BR" sz="1000" b="1" dirty="0"/>
                        <a:t> </a:t>
                      </a:r>
                      <a:endParaRPr lang="pt-BR" sz="10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18.627.176,00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24.838.148,88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15.237.690,14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15.237.690,14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11.297.886,12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11.297.886,12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60,65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45,49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74,14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900" dirty="0"/>
                        <a:t>74,14</a:t>
                      </a:r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600" dirty="0"/>
                    </a:p>
                  </a:txBody>
                  <a:tcPr marL="29513" marR="29513" marT="14756" marB="147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1394045"/>
                  </a:ext>
                </a:extLst>
              </a:tr>
            </a:tbl>
          </a:graphicData>
        </a:graphic>
      </p:graphicFrame>
      <p:pic>
        <p:nvPicPr>
          <p:cNvPr id="2049" name="Picture 1">
            <a:extLst>
              <a:ext uri="{FF2B5EF4-FFF2-40B4-BE49-F238E27FC236}">
                <a16:creationId xmlns:a16="http://schemas.microsoft.com/office/drawing/2014/main" id="{874C89FF-6D66-499A-A2F1-B5AC56205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969" y="4444578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CAB521A5-2FF4-4337-9DA9-237516280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513" y="3905250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081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4410F0-7E0A-411B-8908-CC2348FB6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PROGRAMAÇÃO PLURIANUAL REGIONALIZADA POR AÇÃO 2026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3C88F9-06AC-4265-80ED-F9596A0AD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5190" y="1305686"/>
            <a:ext cx="9075420" cy="553998"/>
          </a:xfrm>
        </p:spPr>
        <p:txBody>
          <a:bodyPr/>
          <a:lstStyle/>
          <a:p>
            <a:r>
              <a:rPr lang="pt-BR" dirty="0"/>
              <a:t>Para 2026 está previsto o início de 2 novos cursos:</a:t>
            </a:r>
          </a:p>
          <a:p>
            <a:r>
              <a:rPr lang="pt-BR" dirty="0"/>
              <a:t>Inteligência Artificial e Engenharia Elétrica/Eletrônica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3F43CC39-B48F-4ACB-B040-2F604E5A47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065132"/>
              </p:ext>
            </p:extLst>
          </p:nvPr>
        </p:nvGraphicFramePr>
        <p:xfrm>
          <a:off x="2298700" y="2425410"/>
          <a:ext cx="3200399" cy="1251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656297867"/>
                    </a:ext>
                  </a:extLst>
                </a:gridCol>
                <a:gridCol w="333753">
                  <a:extLst>
                    <a:ext uri="{9D8B030D-6E8A-4147-A177-3AD203B41FA5}">
                      <a16:colId xmlns:a16="http://schemas.microsoft.com/office/drawing/2014/main" val="2580580412"/>
                    </a:ext>
                  </a:extLst>
                </a:gridCol>
                <a:gridCol w="961646">
                  <a:extLst>
                    <a:ext uri="{9D8B030D-6E8A-4147-A177-3AD203B41FA5}">
                      <a16:colId xmlns:a16="http://schemas.microsoft.com/office/drawing/2014/main" val="163405738"/>
                    </a:ext>
                  </a:extLst>
                </a:gridCol>
              </a:tblGrid>
              <a:tr h="1992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800" u="none" strike="noStrike" dirty="0">
                          <a:effectLst/>
                        </a:rPr>
                        <a:t>Regiões</a:t>
                      </a:r>
                      <a:endParaRPr lang="pt-BR" sz="8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u="none" strike="noStrike">
                          <a:effectLst/>
                        </a:rPr>
                        <a:t>2026</a:t>
                      </a:r>
                      <a:endParaRPr lang="pt-BR" sz="8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002658"/>
                  </a:ext>
                </a:extLst>
              </a:tr>
              <a:tr h="1992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>
                          <a:effectLst/>
                        </a:rPr>
                        <a:t>Físico  </a:t>
                      </a:r>
                      <a:endParaRPr lang="pt-BR" sz="8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 dirty="0">
                          <a:effectLst/>
                        </a:rPr>
                        <a:t>Orçamentário </a:t>
                      </a:r>
                      <a:endParaRPr lang="pt-BR" sz="8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30711451"/>
                  </a:ext>
                </a:extLst>
              </a:tr>
              <a:tr h="2177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u="none" strike="noStrike">
                          <a:effectLst/>
                        </a:rPr>
                        <a:t>    Região Intermediária de Montes Claros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>
                          <a:effectLst/>
                        </a:rPr>
                        <a:t>7.930  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>
                          <a:effectLst/>
                        </a:rPr>
                        <a:t>14.896.024,00 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6133608"/>
                  </a:ext>
                </a:extLst>
              </a:tr>
              <a:tr h="2177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u="none" strike="noStrike">
                          <a:effectLst/>
                        </a:rPr>
                        <a:t>    Região Intermediária de Patos de Minas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>
                          <a:effectLst/>
                        </a:rPr>
                        <a:t>166  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>
                          <a:effectLst/>
                        </a:rPr>
                        <a:t>311.821,00 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0892261"/>
                  </a:ext>
                </a:extLst>
              </a:tr>
              <a:tr h="2177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u="none" strike="noStrike">
                          <a:effectLst/>
                        </a:rPr>
                        <a:t>    Região Intermediária de Teófilo Otoni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>
                          <a:effectLst/>
                        </a:rPr>
                        <a:t>60  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>
                          <a:effectLst/>
                        </a:rPr>
                        <a:t>112.707,00 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58551018"/>
                  </a:ext>
                </a:extLst>
              </a:tr>
              <a:tr h="199288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u="none" strike="noStrike" dirty="0">
                          <a:effectLst/>
                        </a:rPr>
                        <a:t>    Total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u="none" strike="noStrike">
                          <a:effectLst/>
                        </a:rPr>
                        <a:t>8.156  </a:t>
                      </a:r>
                      <a:endParaRPr lang="pt-BR" sz="8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b="1" dirty="0"/>
                        <a:t>15.320.552,00</a:t>
                      </a:r>
                      <a:r>
                        <a:rPr lang="pt-BR" sz="800" dirty="0"/>
                        <a:t> </a:t>
                      </a:r>
                      <a:r>
                        <a:rPr lang="pt-BR" sz="800" u="none" strike="noStrike" dirty="0">
                          <a:effectLst/>
                        </a:rPr>
                        <a:t> </a:t>
                      </a:r>
                      <a:endParaRPr lang="pt-BR" sz="8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42761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244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15E3A3-109A-49A7-B031-7DA91C3A4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553998"/>
          </a:xfrm>
        </p:spPr>
        <p:txBody>
          <a:bodyPr/>
          <a:lstStyle/>
          <a:p>
            <a:r>
              <a:rPr lang="pt-BR" dirty="0"/>
              <a:t>Ações voltadas para ampliar as condições de permanência dos alunos</a:t>
            </a:r>
            <a:br>
              <a:rPr lang="pt-BR" dirty="0"/>
            </a:br>
            <a:r>
              <a:rPr lang="pt-BR" dirty="0"/>
              <a:t>na universidade, evitando a evasão escolar.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51052BC-4570-4464-AA56-2569206EA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9075420" cy="3046988"/>
          </a:xfrm>
        </p:spPr>
        <p:txBody>
          <a:bodyPr/>
          <a:lstStyle/>
          <a:p>
            <a:r>
              <a:rPr lang="pt-BR" dirty="0"/>
              <a:t>AÇÃO 4005 – ASSISTÊNCIA ESTUDANTIL</a:t>
            </a: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Concessão de bolsa auxílio </a:t>
            </a:r>
            <a:r>
              <a:rPr lang="pt-B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nas áreas de alimentação, atenção à saúde, moradia, </a:t>
            </a:r>
          </a:p>
          <a:p>
            <a:r>
              <a:rPr lang="pt-B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transporte, cultura, esporte, apoio pedagógico, inclusão digital e creche, apoiar a </a:t>
            </a:r>
          </a:p>
          <a:p>
            <a:r>
              <a:rPr lang="pt-B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participação em eventos acadêmicos, da natureza científica, cultural e esportiva; </a:t>
            </a:r>
          </a:p>
          <a:p>
            <a:r>
              <a:rPr lang="pt-B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ofertar serviços voltados para a formação e aprimoramento do desempenho </a:t>
            </a:r>
          </a:p>
          <a:p>
            <a:r>
              <a:rPr lang="pt-B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acadêmico, visando a garantia do acesso e permanência dos acadêmicos nos </a:t>
            </a:r>
          </a:p>
          <a:p>
            <a:r>
              <a:rPr lang="pt-B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cursos oferecidos pela Universidade. R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egulamentada pela Lei nº 22.570, de 05 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 julho de 2017, e pelos Decretos Estaduais nº 47.389, de 23 de março de 2018,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 nº 48.402, de 07 de abril de 2022. </a:t>
            </a:r>
          </a:p>
          <a:p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Até esta data foram processados 9.887 auxílios.</a:t>
            </a:r>
            <a:endParaRPr lang="pt-BR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9703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144609-899D-4CE6-B823-1DAD3559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Orçamento 2025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E030D48-9B37-44D1-A6E0-8A537F91DB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D49FE96-2CF9-4D7A-86DB-5E3C04084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058319"/>
              </p:ext>
            </p:extLst>
          </p:nvPr>
        </p:nvGraphicFramePr>
        <p:xfrm>
          <a:off x="504190" y="1018414"/>
          <a:ext cx="6442707" cy="3352799"/>
        </p:xfrm>
        <a:graphic>
          <a:graphicData uri="http://schemas.openxmlformats.org/drawingml/2006/table">
            <a:tbl>
              <a:tblPr/>
              <a:tblGrid>
                <a:gridCol w="562923">
                  <a:extLst>
                    <a:ext uri="{9D8B030D-6E8A-4147-A177-3AD203B41FA5}">
                      <a16:colId xmlns:a16="http://schemas.microsoft.com/office/drawing/2014/main" val="3055310343"/>
                    </a:ext>
                  </a:extLst>
                </a:gridCol>
                <a:gridCol w="968944">
                  <a:extLst>
                    <a:ext uri="{9D8B030D-6E8A-4147-A177-3AD203B41FA5}">
                      <a16:colId xmlns:a16="http://schemas.microsoft.com/office/drawing/2014/main" val="309999141"/>
                    </a:ext>
                  </a:extLst>
                </a:gridCol>
                <a:gridCol w="730417">
                  <a:extLst>
                    <a:ext uri="{9D8B030D-6E8A-4147-A177-3AD203B41FA5}">
                      <a16:colId xmlns:a16="http://schemas.microsoft.com/office/drawing/2014/main" val="1658273401"/>
                    </a:ext>
                  </a:extLst>
                </a:gridCol>
                <a:gridCol w="730417">
                  <a:extLst>
                    <a:ext uri="{9D8B030D-6E8A-4147-A177-3AD203B41FA5}">
                      <a16:colId xmlns:a16="http://schemas.microsoft.com/office/drawing/2014/main" val="1783592175"/>
                    </a:ext>
                  </a:extLst>
                </a:gridCol>
                <a:gridCol w="730417">
                  <a:extLst>
                    <a:ext uri="{9D8B030D-6E8A-4147-A177-3AD203B41FA5}">
                      <a16:colId xmlns:a16="http://schemas.microsoft.com/office/drawing/2014/main" val="1696300847"/>
                    </a:ext>
                  </a:extLst>
                </a:gridCol>
                <a:gridCol w="730417">
                  <a:extLst>
                    <a:ext uri="{9D8B030D-6E8A-4147-A177-3AD203B41FA5}">
                      <a16:colId xmlns:a16="http://schemas.microsoft.com/office/drawing/2014/main" val="4288499052"/>
                    </a:ext>
                  </a:extLst>
                </a:gridCol>
                <a:gridCol w="140061">
                  <a:extLst>
                    <a:ext uri="{9D8B030D-6E8A-4147-A177-3AD203B41FA5}">
                      <a16:colId xmlns:a16="http://schemas.microsoft.com/office/drawing/2014/main" val="2079523533"/>
                    </a:ext>
                  </a:extLst>
                </a:gridCol>
                <a:gridCol w="515089">
                  <a:extLst>
                    <a:ext uri="{9D8B030D-6E8A-4147-A177-3AD203B41FA5}">
                      <a16:colId xmlns:a16="http://schemas.microsoft.com/office/drawing/2014/main" val="3879863135"/>
                    </a:ext>
                  </a:extLst>
                </a:gridCol>
                <a:gridCol w="222337">
                  <a:extLst>
                    <a:ext uri="{9D8B030D-6E8A-4147-A177-3AD203B41FA5}">
                      <a16:colId xmlns:a16="http://schemas.microsoft.com/office/drawing/2014/main" val="4004978970"/>
                    </a:ext>
                  </a:extLst>
                </a:gridCol>
                <a:gridCol w="222337">
                  <a:extLst>
                    <a:ext uri="{9D8B030D-6E8A-4147-A177-3AD203B41FA5}">
                      <a16:colId xmlns:a16="http://schemas.microsoft.com/office/drawing/2014/main" val="3008590551"/>
                    </a:ext>
                  </a:extLst>
                </a:gridCol>
                <a:gridCol w="222337">
                  <a:extLst>
                    <a:ext uri="{9D8B030D-6E8A-4147-A177-3AD203B41FA5}">
                      <a16:colId xmlns:a16="http://schemas.microsoft.com/office/drawing/2014/main" val="2920514533"/>
                    </a:ext>
                  </a:extLst>
                </a:gridCol>
                <a:gridCol w="222337">
                  <a:extLst>
                    <a:ext uri="{9D8B030D-6E8A-4147-A177-3AD203B41FA5}">
                      <a16:colId xmlns:a16="http://schemas.microsoft.com/office/drawing/2014/main" val="3915649056"/>
                    </a:ext>
                  </a:extLst>
                </a:gridCol>
                <a:gridCol w="222337">
                  <a:extLst>
                    <a:ext uri="{9D8B030D-6E8A-4147-A177-3AD203B41FA5}">
                      <a16:colId xmlns:a16="http://schemas.microsoft.com/office/drawing/2014/main" val="2641159805"/>
                    </a:ext>
                  </a:extLst>
                </a:gridCol>
                <a:gridCol w="222337">
                  <a:extLst>
                    <a:ext uri="{9D8B030D-6E8A-4147-A177-3AD203B41FA5}">
                      <a16:colId xmlns:a16="http://schemas.microsoft.com/office/drawing/2014/main" val="871397600"/>
                    </a:ext>
                  </a:extLst>
                </a:gridCol>
              </a:tblGrid>
              <a:tr h="84951">
                <a:tc gridSpan="7">
                  <a:txBody>
                    <a:bodyPr/>
                    <a:lstStyle/>
                    <a:p>
                      <a:endParaRPr lang="pt-BR" sz="3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3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3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3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3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3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 sz="3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300"/>
                    </a:p>
                  </a:txBody>
                  <a:tcPr marL="15113" marR="15113" marT="7557" marB="7557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pt-BR" sz="300"/>
                    </a:p>
                  </a:txBody>
                  <a:tcPr marL="15113" marR="15113" marT="7557" marB="7557"/>
                </a:tc>
                <a:tc>
                  <a:txBody>
                    <a:bodyPr/>
                    <a:lstStyle/>
                    <a:p>
                      <a:endParaRPr lang="pt-BR" sz="300"/>
                    </a:p>
                  </a:txBody>
                  <a:tcPr marL="15113" marR="15113" marT="7557" marB="7557"/>
                </a:tc>
                <a:tc>
                  <a:txBody>
                    <a:bodyPr/>
                    <a:lstStyle/>
                    <a:p>
                      <a:endParaRPr lang="pt-BR" sz="300"/>
                    </a:p>
                  </a:txBody>
                  <a:tcPr marL="15113" marR="15113" marT="7557" marB="7557"/>
                </a:tc>
                <a:tc>
                  <a:txBody>
                    <a:bodyPr/>
                    <a:lstStyle/>
                    <a:p>
                      <a:endParaRPr lang="pt-BR" sz="300"/>
                    </a:p>
                  </a:txBody>
                  <a:tcPr marL="15113" marR="15113" marT="7557" marB="7557"/>
                </a:tc>
                <a:tc>
                  <a:txBody>
                    <a:bodyPr/>
                    <a:lstStyle/>
                    <a:p>
                      <a:endParaRPr lang="pt-BR" sz="300"/>
                    </a:p>
                  </a:txBody>
                  <a:tcPr marL="15113" marR="15113" marT="7557" marB="7557"/>
                </a:tc>
                <a:tc>
                  <a:txBody>
                    <a:bodyPr/>
                    <a:lstStyle/>
                    <a:p>
                      <a:endParaRPr lang="pt-BR" sz="300"/>
                    </a:p>
                  </a:txBody>
                  <a:tcPr marL="15113" marR="15113" marT="7557" marB="7557"/>
                </a:tc>
                <a:extLst>
                  <a:ext uri="{0D108BD9-81ED-4DB2-BD59-A6C34878D82A}">
                    <a16:rowId xmlns:a16="http://schemas.microsoft.com/office/drawing/2014/main" val="1564970422"/>
                  </a:ext>
                </a:extLst>
              </a:tr>
              <a:tr h="186752">
                <a:tc gridSpan="14">
                  <a:txBody>
                    <a:bodyPr/>
                    <a:lstStyle/>
                    <a:p>
                      <a:pPr algn="l"/>
                      <a:r>
                        <a:rPr lang="pt-BR" sz="1000" b="1" dirty="0"/>
                        <a:t>SITUAÇÃO ORÇAMENTÁRIA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634910"/>
                  </a:ext>
                </a:extLst>
              </a:tr>
              <a:tr h="696458"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G.F.P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Crédito inicial (A)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1"/>
                        <a:t>Crédito autorizado (B)</a:t>
                      </a:r>
                      <a:endParaRPr lang="pt-BR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1"/>
                        <a:t>Empenhado (C)</a:t>
                      </a:r>
                      <a:endParaRPr lang="pt-BR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1"/>
                        <a:t>Realizado(D)</a:t>
                      </a:r>
                      <a:endParaRPr lang="pt-BR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1"/>
                        <a:t>Saldo de crédito (B-C)</a:t>
                      </a:r>
                      <a:endParaRPr lang="pt-BR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000" b="1"/>
                        <a:t>Empenhado / crédito autorizado - % (C/B)</a:t>
                      </a:r>
                      <a:endParaRPr lang="pt-BR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Saldo de crédito (B-C)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Realizado / crédito autorizado - % (D/B)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Empenhado / crédito autorizado - % (C/B)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000" b="1"/>
                        <a:t>Empenhado / crédito autorizado - % (C/B)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Saldo de crédito (B-C)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Empenhado / crédito autorizado - % (C/B)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Realizado / crédito autorizado - % (D/B)</a:t>
                      </a:r>
                      <a:endParaRPr lang="pt-BR" sz="10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D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437766"/>
                  </a:ext>
                </a:extLst>
              </a:tr>
              <a:tr h="623410"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3.10.1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4.710.146,00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4.710.146,00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3.685.863,25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3.605.520,75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1.024.282,75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000"/>
                        <a:t>78,25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1.024.282,75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/>
                      <a:r>
                        <a:rPr lang="pt-BR" sz="1000"/>
                        <a:t>76,55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78,25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78,25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1.024.282,75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78,25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76,55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28363"/>
                  </a:ext>
                </a:extLst>
              </a:tr>
              <a:tr h="522317"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3.10.8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250.000,00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639.000,00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559.000,00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317.680,00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80.000,00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000"/>
                        <a:t>87,48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80.000,00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/>
                      <a:r>
                        <a:rPr lang="pt-BR" sz="1000"/>
                        <a:t>49,72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87,48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87,48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80.000,00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87,48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49,72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79613"/>
                  </a:ext>
                </a:extLst>
              </a:tr>
              <a:tr h="471770"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4.10.</a:t>
                      </a:r>
                      <a:r>
                        <a:rPr lang="pt-BR" sz="300" b="1" dirty="0"/>
                        <a:t>8</a:t>
                      </a:r>
                      <a:endParaRPr lang="pt-BR" sz="3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/>
                        <a:t>0,00</a:t>
                      </a:r>
                      <a:endParaRPr lang="pt-BR" sz="30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21.100,00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9.862,62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0,00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00"/>
                        <a:t>11.237,38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000"/>
                        <a:t>46,74</a:t>
                      </a:r>
                      <a:endParaRPr lang="pt-BR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11.237,38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/>
                      <a:r>
                        <a:rPr lang="pt-BR" sz="1000"/>
                        <a:t>0,00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46,74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46,74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/>
                        <a:t>11.237,38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46,74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dirty="0"/>
                        <a:t>0,00</a:t>
                      </a:r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26866"/>
                  </a:ext>
                </a:extLst>
              </a:tr>
              <a:tr h="623410"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/>
                        <a:t>4.960.146,00</a:t>
                      </a:r>
                      <a:endParaRPr lang="pt-BR" sz="3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1" dirty="0"/>
                        <a:t>5.370.246,00</a:t>
                      </a:r>
                      <a:endParaRPr lang="pt-BR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1" dirty="0"/>
                        <a:t>4.254.725,87</a:t>
                      </a:r>
                      <a:endParaRPr lang="pt-BR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1" dirty="0"/>
                        <a:t>3.923.200,75</a:t>
                      </a:r>
                      <a:endParaRPr lang="pt-BR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000" b="1" dirty="0"/>
                        <a:t>1.115.520,13</a:t>
                      </a:r>
                      <a:endParaRPr lang="pt-BR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000" b="1" dirty="0"/>
                        <a:t>79,23</a:t>
                      </a:r>
                      <a:endParaRPr lang="pt-BR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b="1" dirty="0"/>
                        <a:t>1.115.520,13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r"/>
                      <a:r>
                        <a:rPr lang="pt-BR" sz="1000" b="1" dirty="0"/>
                        <a:t>73,05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b="1" dirty="0"/>
                        <a:t>79,23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b="1" dirty="0"/>
                        <a:t>79,23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b="1"/>
                        <a:t>1.115.520,13</a:t>
                      </a:r>
                      <a:endParaRPr lang="pt-BR" sz="100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b="1" dirty="0"/>
                        <a:t>79,23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pt-BR" sz="1000" b="1" dirty="0"/>
                        <a:t>73,05</a:t>
                      </a:r>
                      <a:endParaRPr lang="pt-BR" sz="1000" dirty="0"/>
                    </a:p>
                  </a:txBody>
                  <a:tcPr marL="15113" marR="15113" marT="7557" marB="755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084337"/>
                  </a:ext>
                </a:extLst>
              </a:tr>
              <a:tr h="143731">
                <a:tc gridSpan="14">
                  <a:txBody>
                    <a:bodyPr/>
                    <a:lstStyle/>
                    <a:p>
                      <a:pPr algn="l"/>
                      <a:r>
                        <a:rPr lang="pt-BR" sz="300" dirty="0">
                          <a:effectLst/>
                        </a:rPr>
                        <a:t> </a:t>
                      </a:r>
                      <a:r>
                        <a:rPr lang="pt-BR" sz="800" dirty="0">
                          <a:effectLst/>
                        </a:rPr>
                        <a:t>Dados atualizados até 19/10/2025</a:t>
                      </a:r>
                      <a:r>
                        <a:rPr lang="pt-BR" sz="300" dirty="0">
                          <a:effectLst/>
                        </a:rPr>
                        <a:t> </a:t>
                      </a:r>
                      <a:r>
                        <a:rPr lang="pt-BR" sz="800" dirty="0">
                          <a:effectLst/>
                        </a:rPr>
                        <a:t>- Fonte: ARMAZÉM SIAFI</a:t>
                      </a:r>
                      <a:endParaRPr lang="pt-BR" sz="800" dirty="0"/>
                    </a:p>
                  </a:txBody>
                  <a:tcPr marL="15113" marR="15113" marT="7557" marB="75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54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84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E07F53-9EC1-4BBB-BEFA-58D36C7B5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76999"/>
          </a:xfrm>
        </p:spPr>
        <p:txBody>
          <a:bodyPr/>
          <a:lstStyle/>
          <a:p>
            <a:r>
              <a:rPr lang="pt-BR" dirty="0"/>
              <a:t>Análise da Execução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6B63A4-15B7-42BB-B13F-3B9A51030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190" y="1001533"/>
            <a:ext cx="9075420" cy="553998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EA6640A5-C93C-4C61-AA08-CC6B948C2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465520"/>
              </p:ext>
            </p:extLst>
          </p:nvPr>
        </p:nvGraphicFramePr>
        <p:xfrm>
          <a:off x="318629" y="1044733"/>
          <a:ext cx="7613650" cy="21669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093">
                  <a:extLst>
                    <a:ext uri="{9D8B030D-6E8A-4147-A177-3AD203B41FA5}">
                      <a16:colId xmlns:a16="http://schemas.microsoft.com/office/drawing/2014/main" val="825021491"/>
                    </a:ext>
                  </a:extLst>
                </a:gridCol>
                <a:gridCol w="685536">
                  <a:extLst>
                    <a:ext uri="{9D8B030D-6E8A-4147-A177-3AD203B41FA5}">
                      <a16:colId xmlns:a16="http://schemas.microsoft.com/office/drawing/2014/main" val="1000312506"/>
                    </a:ext>
                  </a:extLst>
                </a:gridCol>
                <a:gridCol w="685536">
                  <a:extLst>
                    <a:ext uri="{9D8B030D-6E8A-4147-A177-3AD203B41FA5}">
                      <a16:colId xmlns:a16="http://schemas.microsoft.com/office/drawing/2014/main" val="703220451"/>
                    </a:ext>
                  </a:extLst>
                </a:gridCol>
                <a:gridCol w="700341">
                  <a:extLst>
                    <a:ext uri="{9D8B030D-6E8A-4147-A177-3AD203B41FA5}">
                      <a16:colId xmlns:a16="http://schemas.microsoft.com/office/drawing/2014/main" val="2732419838"/>
                    </a:ext>
                  </a:extLst>
                </a:gridCol>
                <a:gridCol w="824548">
                  <a:extLst>
                    <a:ext uri="{9D8B030D-6E8A-4147-A177-3AD203B41FA5}">
                      <a16:colId xmlns:a16="http://schemas.microsoft.com/office/drawing/2014/main" val="1116333603"/>
                    </a:ext>
                  </a:extLst>
                </a:gridCol>
                <a:gridCol w="751608">
                  <a:extLst>
                    <a:ext uri="{9D8B030D-6E8A-4147-A177-3AD203B41FA5}">
                      <a16:colId xmlns:a16="http://schemas.microsoft.com/office/drawing/2014/main" val="1374846002"/>
                    </a:ext>
                  </a:extLst>
                </a:gridCol>
                <a:gridCol w="735751">
                  <a:extLst>
                    <a:ext uri="{9D8B030D-6E8A-4147-A177-3AD203B41FA5}">
                      <a16:colId xmlns:a16="http://schemas.microsoft.com/office/drawing/2014/main" val="1042505081"/>
                    </a:ext>
                  </a:extLst>
                </a:gridCol>
                <a:gridCol w="546876">
                  <a:extLst>
                    <a:ext uri="{9D8B030D-6E8A-4147-A177-3AD203B41FA5}">
                      <a16:colId xmlns:a16="http://schemas.microsoft.com/office/drawing/2014/main" val="98796445"/>
                    </a:ext>
                  </a:extLst>
                </a:gridCol>
                <a:gridCol w="554093">
                  <a:extLst>
                    <a:ext uri="{9D8B030D-6E8A-4147-A177-3AD203B41FA5}">
                      <a16:colId xmlns:a16="http://schemas.microsoft.com/office/drawing/2014/main" val="1551299075"/>
                    </a:ext>
                  </a:extLst>
                </a:gridCol>
                <a:gridCol w="457024">
                  <a:extLst>
                    <a:ext uri="{9D8B030D-6E8A-4147-A177-3AD203B41FA5}">
                      <a16:colId xmlns:a16="http://schemas.microsoft.com/office/drawing/2014/main" val="2675962273"/>
                    </a:ext>
                  </a:extLst>
                </a:gridCol>
                <a:gridCol w="457024">
                  <a:extLst>
                    <a:ext uri="{9D8B030D-6E8A-4147-A177-3AD203B41FA5}">
                      <a16:colId xmlns:a16="http://schemas.microsoft.com/office/drawing/2014/main" val="1110908605"/>
                    </a:ext>
                  </a:extLst>
                </a:gridCol>
                <a:gridCol w="661220">
                  <a:extLst>
                    <a:ext uri="{9D8B030D-6E8A-4147-A177-3AD203B41FA5}">
                      <a16:colId xmlns:a16="http://schemas.microsoft.com/office/drawing/2014/main" val="551401034"/>
                    </a:ext>
                  </a:extLst>
                </a:gridCol>
              </a:tblGrid>
              <a:tr h="13817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pt-BR" sz="1100" u="none" strike="noStrike">
                          <a:effectLst/>
                        </a:rPr>
                        <a:t>Meta Programada / Crédito Inicial (A)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pt-BR" sz="1100" u="none" strike="noStrike">
                          <a:effectLst/>
                        </a:rPr>
                        <a:t>Meta Reprogramada / Crédito Autorizado (B)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pt-BR" sz="1100" u="none" strike="noStrike">
                          <a:effectLst/>
                        </a:rPr>
                        <a:t>Meta Programada / Credito Inicial Jan/Out (C)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pt-BR" sz="1100" u="none" strike="noStrike">
                          <a:effectLst/>
                        </a:rPr>
                        <a:t>Meta Programada / Crédito lnicial (Exceto despesas de Pessoal e Auxílios) Jan/Out (D)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pt-BR" sz="1100" u="none" strike="noStrike">
                          <a:effectLst/>
                        </a:rPr>
                        <a:t>Realizado (Exceto despesas de Pessoal e Auxílios) Jan/Out (D)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pt-BR" sz="1100" u="none" strike="noStrike" dirty="0">
                          <a:effectLst/>
                        </a:rPr>
                        <a:t>Realizado Jan/Out (D)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F / A (%)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F/B (%)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F/ C (%)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E / D (%)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FAROL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13053493"/>
                  </a:ext>
                </a:extLst>
              </a:tr>
              <a:tr h="439661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Físico 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15.548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16.883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11.768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11.768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9.887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9.887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63,59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58,56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84,02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>
                          <a:effectLst/>
                        </a:rPr>
                        <a:t>84,02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5605104"/>
                  </a:ext>
                </a:extLst>
              </a:tr>
              <a:tr h="345448"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>
                          <a:effectLst/>
                        </a:rPr>
                        <a:t>Orçamentário 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4.960.146,00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5.370.246,00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4.175.121,60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4.175.121,60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2.576.669,87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2.576.669,87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51,95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47,98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61,71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61,71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 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61526069"/>
                  </a:ext>
                </a:extLst>
              </a:tr>
            </a:tbl>
          </a:graphicData>
        </a:graphic>
      </p:graphicFrame>
      <p:pic>
        <p:nvPicPr>
          <p:cNvPr id="14" name="Imagem 13">
            <a:extLst>
              <a:ext uri="{FF2B5EF4-FFF2-40B4-BE49-F238E27FC236}">
                <a16:creationId xmlns:a16="http://schemas.microsoft.com/office/drawing/2014/main" id="{B43CE741-6E3C-47AD-A3AA-E4F925DE7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75" y="15963900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A1E80934-FFE6-488E-A08F-C83060A46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75" y="16297275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B43CE741-6E3C-47AD-A3AA-E4F925DE7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352" y="2483475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A1E80934-FFE6-488E-A08F-C83060A46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352" y="2861273"/>
            <a:ext cx="4762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180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1515</Words>
  <Application>Microsoft Office PowerPoint</Application>
  <PresentationFormat>Personalizar</PresentationFormat>
  <Paragraphs>470</Paragraphs>
  <Slides>15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Calibri</vt:lpstr>
      <vt:lpstr>Tahoma</vt:lpstr>
      <vt:lpstr>Times New Roman</vt:lpstr>
      <vt:lpstr>Office Theme</vt:lpstr>
      <vt:lpstr>Apresentação do PowerPoint</vt:lpstr>
      <vt:lpstr>UNIVERSIDADE ESTADUAL DE MONTES CLAROS – UNIMONTES UNIDADE ORÇAMENTÁRIA: 2311 – PROGRAMA: 007 EDUCAÇÃO SUPERIOR</vt:lpstr>
      <vt:lpstr>AÇÃO 4001 – OFERTA DE CURSOS DE GRADUAÇÃO</vt:lpstr>
      <vt:lpstr>Situação Físico/Orçamentária 2025 </vt:lpstr>
      <vt:lpstr>Análise da Execução</vt:lpstr>
      <vt:lpstr>PROGRAMAÇÃO PLURIANUAL REGIONALIZADA POR AÇÃO 2026</vt:lpstr>
      <vt:lpstr>Ações voltadas para ampliar as condições de permanência dos alunos na universidade, evitando a evasão escolar.</vt:lpstr>
      <vt:lpstr>Orçamento 2025</vt:lpstr>
      <vt:lpstr>Análise da Execução</vt:lpstr>
      <vt:lpstr>Programação Físico/Orçamentária para 2026</vt:lpstr>
      <vt:lpstr>AÇÃO 4550 – Fornecimento de Refeições na Universidade</vt:lpstr>
      <vt:lpstr>SITUAÇÃO ORÇAMENTÁRIA 2025</vt:lpstr>
      <vt:lpstr>ANÁLISE DA EXECUÇÃO</vt:lpstr>
      <vt:lpstr>Programação Físico/Orçamentária para 2026</vt:lpstr>
      <vt:lpstr>INVESTIMENTOS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Vanessa Longuinho</dc:creator>
  <cp:lastModifiedBy>Luiz Pereira</cp:lastModifiedBy>
  <cp:revision>28</cp:revision>
  <dcterms:created xsi:type="dcterms:W3CDTF">2025-10-20T17:07:19Z</dcterms:created>
  <dcterms:modified xsi:type="dcterms:W3CDTF">2025-10-20T21:30:02Z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2025-10-20T00:00:00Z</vt:filetime>
  </property>
  <property fmtid="{D5CDD505-2E9C-101B-9397-08002B2CF9AE}" pid="5" name="Producer">
    <vt:lpwstr>Microsoft® PowerPoint® 2016</vt:lpwstr>
  </property>
</Properties>
</file>