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authors.xml" ContentType="application/vnd.ms-powerpoint.author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61" r:id="rId5"/>
  </p:sldMasterIdLst>
  <p:notesMasterIdLst>
    <p:notesMasterId r:id="rId9"/>
  </p:notesMasterIdLst>
  <p:sldIdLst>
    <p:sldId id="256" r:id="rId6"/>
    <p:sldId id="259" r:id="rId7"/>
    <p:sldId id="260" r:id="rId8"/>
  </p:sldIdLst>
  <p:sldSz cx="10080625" cy="5670550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2C8317E-0958-C610-53EB-474F5D5C9858}" name="Sarah Cristina de Sales Mourão (SEINFRA)" initials="S(" userId="S::m7524671@ca.mg.gov.br::b295bca1-f9c5-41d2-ac38-ddea057c0ce1" providerId="AD"/>
  <p188:author id="{555F92ED-EA10-1CC3-F2F9-793C6B0DBCE6}" name="Ana Luiza Santos Terra (SEINFRA)" initials="" userId="S::m7529308@ca.mg.gov.br::0667fb5e-ab97-4c05-8634-15bc9a4fc3f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6600C5-8D53-C621-8DF8-15B54E8F5D72}" v="27" dt="2025-10-20T12:17:14.7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Estilo Médio 3 - Ênfas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6" d="100"/>
          <a:sy n="126" d="100"/>
        </p:scale>
        <p:origin x="7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microsoft.com/office/2018/10/relationships/authors" Target="authors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5C5FBA-6FDB-46C1-8445-5EEBF8A49F5E}" type="datetimeFigureOut">
              <a:t>20/10/2025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573088" y="1336675"/>
            <a:ext cx="6413500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05CEA1-386C-48A7-9B6B-3D519F1D690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4508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err="1"/>
              <a:t>Entregas</a:t>
            </a:r>
            <a:r>
              <a:rPr lang="en-US"/>
              <a:t> </a:t>
            </a:r>
            <a:r>
              <a:rPr lang="en-US" err="1"/>
              <a:t>Relevantes</a:t>
            </a:r>
            <a:r>
              <a:rPr lang="en-US"/>
              <a:t> </a:t>
            </a:r>
            <a:r>
              <a:rPr lang="en-US" err="1"/>
              <a:t>em</a:t>
            </a:r>
            <a:r>
              <a:rPr lang="en-US"/>
              <a:t> 2024</a:t>
            </a:r>
            <a:endParaRPr lang="pt-BR"/>
          </a:p>
          <a:p>
            <a:r>
              <a:rPr lang="en-US"/>
              <a:t>- </a:t>
            </a:r>
            <a:r>
              <a:rPr lang="en-US" err="1"/>
              <a:t>Realização</a:t>
            </a:r>
            <a:r>
              <a:rPr lang="en-US"/>
              <a:t> de 87 </a:t>
            </a:r>
            <a:r>
              <a:rPr lang="en-US" err="1"/>
              <a:t>eventos</a:t>
            </a:r>
            <a:r>
              <a:rPr lang="en-US"/>
              <a:t> </a:t>
            </a:r>
            <a:r>
              <a:rPr lang="en-US" err="1"/>
              <a:t>até</a:t>
            </a:r>
            <a:r>
              <a:rPr lang="en-US"/>
              <a:t> 30/09, </a:t>
            </a:r>
            <a:r>
              <a:rPr lang="en-US" err="1"/>
              <a:t>sendo</a:t>
            </a:r>
            <a:r>
              <a:rPr lang="en-US"/>
              <a:t> 20 </a:t>
            </a:r>
            <a:r>
              <a:rPr lang="en-US" err="1"/>
              <a:t>partidas</a:t>
            </a:r>
            <a:r>
              <a:rPr lang="en-US"/>
              <a:t> </a:t>
            </a:r>
            <a:r>
              <a:rPr lang="en-US" err="1"/>
              <a:t>oficias</a:t>
            </a:r>
            <a:r>
              <a:rPr lang="en-US"/>
              <a:t> de </a:t>
            </a:r>
            <a:r>
              <a:rPr lang="en-US" err="1"/>
              <a:t>futebol</a:t>
            </a:r>
            <a:r>
              <a:rPr lang="en-US"/>
              <a:t>.</a:t>
            </a:r>
            <a:endParaRPr lang="pt-BR"/>
          </a:p>
          <a:p>
            <a:r>
              <a:rPr lang="en-US"/>
              <a:t>- Estádio </a:t>
            </a:r>
            <a:r>
              <a:rPr lang="en-US" err="1"/>
              <a:t>sede</a:t>
            </a:r>
            <a:r>
              <a:rPr lang="en-US"/>
              <a:t> da final da </a:t>
            </a:r>
            <a:r>
              <a:rPr lang="en-US" err="1"/>
              <a:t>Supercopa</a:t>
            </a:r>
            <a:r>
              <a:rPr lang="en-US"/>
              <a:t> do </a:t>
            </a:r>
            <a:r>
              <a:rPr lang="en-US" err="1"/>
              <a:t>Brasil</a:t>
            </a:r>
            <a:r>
              <a:rPr lang="en-US"/>
              <a:t>, </a:t>
            </a:r>
            <a:r>
              <a:rPr lang="en-US" err="1"/>
              <a:t>em</a:t>
            </a:r>
            <a:r>
              <a:rPr lang="en-US"/>
              <a:t> 04/02/2024, no </a:t>
            </a:r>
            <a:r>
              <a:rPr lang="en-US" err="1"/>
              <a:t>confronto</a:t>
            </a:r>
            <a:r>
              <a:rPr lang="en-US"/>
              <a:t> Palmeiras X São Paulo.</a:t>
            </a:r>
            <a:endParaRPr lang="pt-BR"/>
          </a:p>
          <a:p>
            <a:r>
              <a:rPr lang="en-US"/>
              <a:t>- Outros </a:t>
            </a:r>
            <a:r>
              <a:rPr lang="en-US" err="1"/>
              <a:t>eventos</a:t>
            </a:r>
            <a:r>
              <a:rPr lang="en-US"/>
              <a:t> de </a:t>
            </a:r>
            <a:r>
              <a:rPr lang="en-US" err="1"/>
              <a:t>destaque</a:t>
            </a:r>
            <a:r>
              <a:rPr lang="en-US"/>
              <a:t>: Stock Car, Andréa Bocelli e Caetano &amp;Bethânia.</a:t>
            </a:r>
            <a:endParaRPr lang="pt-BR"/>
          </a:p>
          <a:p>
            <a:r>
              <a:rPr lang="en-US"/>
              <a:t>- Segundo </a:t>
            </a:r>
            <a:r>
              <a:rPr lang="en-US" err="1"/>
              <a:t>estudo</a:t>
            </a:r>
            <a:r>
              <a:rPr lang="en-US"/>
              <a:t> do Centro de </a:t>
            </a:r>
            <a:r>
              <a:rPr lang="en-US" err="1"/>
              <a:t>Desenvolvimento</a:t>
            </a:r>
            <a:r>
              <a:rPr lang="en-US"/>
              <a:t> e </a:t>
            </a:r>
            <a:r>
              <a:rPr lang="en-US" err="1"/>
              <a:t>Planejamento</a:t>
            </a:r>
            <a:r>
              <a:rPr lang="en-US"/>
              <a:t> Regional da UFMG, de </a:t>
            </a:r>
            <a:r>
              <a:rPr lang="en-US" err="1"/>
              <a:t>referência</a:t>
            </a:r>
            <a:r>
              <a:rPr lang="en-US"/>
              <a:t> </a:t>
            </a:r>
            <a:r>
              <a:rPr lang="en-US" err="1"/>
              <a:t>nacional</a:t>
            </a:r>
            <a:r>
              <a:rPr lang="en-US"/>
              <a:t>, </a:t>
            </a:r>
            <a:r>
              <a:rPr lang="en-US" err="1"/>
              <a:t>ocorrido</a:t>
            </a:r>
            <a:r>
              <a:rPr lang="en-US"/>
              <a:t> </a:t>
            </a:r>
            <a:r>
              <a:rPr lang="en-US" err="1"/>
              <a:t>em</a:t>
            </a:r>
            <a:r>
              <a:rPr lang="en-US"/>
              <a:t> 2022 o Mineirão </a:t>
            </a:r>
            <a:r>
              <a:rPr lang="en-US" err="1"/>
              <a:t>gerou</a:t>
            </a:r>
            <a:r>
              <a:rPr lang="en-US"/>
              <a:t> 963 </a:t>
            </a:r>
            <a:r>
              <a:rPr lang="en-US" err="1"/>
              <a:t>milhões</a:t>
            </a:r>
            <a:r>
              <a:rPr lang="en-US"/>
              <a:t> de reais para a </a:t>
            </a:r>
            <a:r>
              <a:rPr lang="en-US" err="1"/>
              <a:t>economia</a:t>
            </a:r>
            <a:r>
              <a:rPr lang="en-US"/>
              <a:t> </a:t>
            </a:r>
            <a:r>
              <a:rPr lang="en-US" err="1"/>
              <a:t>mineira</a:t>
            </a:r>
            <a:r>
              <a:rPr lang="en-US"/>
              <a:t> de </a:t>
            </a:r>
            <a:r>
              <a:rPr lang="en-US" err="1"/>
              <a:t>ganho</a:t>
            </a:r>
            <a:r>
              <a:rPr lang="en-US"/>
              <a:t> </a:t>
            </a:r>
            <a:r>
              <a:rPr lang="en-US" err="1"/>
              <a:t>direto</a:t>
            </a:r>
            <a:r>
              <a:rPr lang="en-US"/>
              <a:t>. E para </a:t>
            </a:r>
            <a:r>
              <a:rPr lang="en-US" err="1"/>
              <a:t>cada</a:t>
            </a:r>
            <a:r>
              <a:rPr lang="en-US"/>
              <a:t> 1 real </a:t>
            </a:r>
            <a:r>
              <a:rPr lang="en-US" err="1"/>
              <a:t>investido</a:t>
            </a:r>
            <a:r>
              <a:rPr lang="en-US"/>
              <a:t>, </a:t>
            </a:r>
            <a:r>
              <a:rPr lang="en-US" err="1"/>
              <a:t>gera</a:t>
            </a:r>
            <a:r>
              <a:rPr lang="en-US"/>
              <a:t> R$ 3,35 reais para a </a:t>
            </a:r>
            <a:r>
              <a:rPr lang="en-US" err="1"/>
              <a:t>economia</a:t>
            </a:r>
            <a:r>
              <a:rPr lang="en-US"/>
              <a:t> regional. </a:t>
            </a:r>
            <a:r>
              <a:rPr lang="en-US" err="1"/>
              <a:t>Gerando</a:t>
            </a:r>
            <a:r>
              <a:rPr lang="en-US"/>
              <a:t> </a:t>
            </a:r>
            <a:r>
              <a:rPr lang="en-US" err="1"/>
              <a:t>também</a:t>
            </a:r>
            <a:r>
              <a:rPr lang="en-US"/>
              <a:t> 7.232 </a:t>
            </a:r>
            <a:r>
              <a:rPr lang="en-US" err="1"/>
              <a:t>postos</a:t>
            </a:r>
            <a:r>
              <a:rPr lang="en-US"/>
              <a:t> de </a:t>
            </a:r>
            <a:r>
              <a:rPr lang="en-US" err="1"/>
              <a:t>trabalho</a:t>
            </a:r>
            <a:r>
              <a:rPr lang="en-US"/>
              <a:t>. </a:t>
            </a:r>
            <a:r>
              <a:rPr lang="en-US" err="1"/>
              <a:t>Além</a:t>
            </a:r>
            <a:r>
              <a:rPr lang="en-US"/>
              <a:t> </a:t>
            </a:r>
            <a:r>
              <a:rPr lang="en-US" err="1"/>
              <a:t>disso</a:t>
            </a:r>
            <a:r>
              <a:rPr lang="en-US"/>
              <a:t> </a:t>
            </a:r>
            <a:r>
              <a:rPr lang="en-US" err="1"/>
              <a:t>arrecadou</a:t>
            </a:r>
            <a:r>
              <a:rPr lang="en-US"/>
              <a:t> 61,51 </a:t>
            </a:r>
            <a:r>
              <a:rPr lang="en-US" err="1"/>
              <a:t>milhões</a:t>
            </a:r>
            <a:r>
              <a:rPr lang="en-US"/>
              <a:t> </a:t>
            </a:r>
            <a:r>
              <a:rPr lang="en-US" err="1"/>
              <a:t>em</a:t>
            </a:r>
            <a:r>
              <a:rPr lang="en-US"/>
              <a:t> </a:t>
            </a:r>
            <a:r>
              <a:rPr lang="en-US" err="1"/>
              <a:t>impostos</a:t>
            </a:r>
            <a:r>
              <a:rPr lang="en-US"/>
              <a:t>.</a:t>
            </a:r>
            <a:endParaRPr lang="pt-BR"/>
          </a:p>
          <a:p>
            <a:r>
              <a:rPr lang="en-US"/>
              <a:t>- Em </a:t>
            </a:r>
            <a:r>
              <a:rPr lang="en-US" err="1"/>
              <a:t>biometria</a:t>
            </a:r>
            <a:r>
              <a:rPr lang="en-US"/>
              <a:t> facial </a:t>
            </a:r>
            <a:r>
              <a:rPr lang="en-US" err="1"/>
              <a:t>em</a:t>
            </a:r>
            <a:r>
              <a:rPr lang="en-US"/>
              <a:t> </a:t>
            </a:r>
            <a:r>
              <a:rPr lang="en-US" err="1"/>
              <a:t>fase</a:t>
            </a:r>
            <a:r>
              <a:rPr lang="en-US"/>
              <a:t> de testes.</a:t>
            </a:r>
            <a:endParaRPr lang="pt-BR"/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05CEA1-386C-48A7-9B6B-3D519F1D6906}" type="slidenum"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55546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3640" y="899640"/>
            <a:ext cx="7270560" cy="682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3640" y="899640"/>
            <a:ext cx="7270560" cy="682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3640" y="899640"/>
            <a:ext cx="7270560" cy="682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3640" y="899640"/>
            <a:ext cx="7270560" cy="682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3640" y="899640"/>
            <a:ext cx="7270560" cy="682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3640" y="899640"/>
            <a:ext cx="7270560" cy="682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3640" y="899640"/>
            <a:ext cx="7270560" cy="682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503640" y="899640"/>
            <a:ext cx="7270560" cy="316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3640" y="899640"/>
            <a:ext cx="7270560" cy="682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3640" y="899640"/>
            <a:ext cx="7270560" cy="682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3640" y="899640"/>
            <a:ext cx="7270560" cy="682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3640" y="899640"/>
            <a:ext cx="7270560" cy="682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3640" y="899640"/>
            <a:ext cx="7270560" cy="682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3640" y="899640"/>
            <a:ext cx="7270560" cy="682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3640" y="899640"/>
            <a:ext cx="7270560" cy="682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3640" y="899640"/>
            <a:ext cx="7270560" cy="682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3640" y="899640"/>
            <a:ext cx="7270560" cy="682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3640" y="899640"/>
            <a:ext cx="7270560" cy="682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3640" y="899640"/>
            <a:ext cx="7270560" cy="316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3640" y="899640"/>
            <a:ext cx="7270560" cy="682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3640" y="899640"/>
            <a:ext cx="7270560" cy="682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3640" y="899640"/>
            <a:ext cx="7270560" cy="682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pt-BR" sz="4400" b="0" strike="noStrike" spc="-1">
                <a:latin typeface="Arial"/>
              </a:rPr>
              <a:t>Clique para editar o formato do texto do título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3200" b="0" strike="noStrike" spc="-1">
                <a:latin typeface="Arial"/>
              </a:rPr>
              <a:t>Clique para editar o formato do texto da estrutura de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800" b="0" strike="noStrike" spc="-1">
                <a:latin typeface="Arial"/>
              </a:rPr>
              <a:t>2.º nível da estrutura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400" b="0" strike="noStrike" spc="-1">
                <a:latin typeface="Arial"/>
              </a:rPr>
              <a:t>3.º nível da estrutura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>
                <a:latin typeface="Arial"/>
              </a:rPr>
              <a:t>4.º nível da estrutura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5.º nível da estrutura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6.º nível da estrutura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3640" y="899640"/>
            <a:ext cx="7270560" cy="682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pt-BR" sz="1800" b="0" strike="noStrike" spc="-1">
                <a:latin typeface="Arial"/>
              </a:rPr>
              <a:t>Clique para editar o formato do texto do título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latin typeface="Arial"/>
              </a:rPr>
              <a:t>Clique para editar o formato do texto da estrutura de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latin typeface="Arial"/>
              </a:rPr>
              <a:t>2.º nível da estrutura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latin typeface="Arial"/>
              </a:rPr>
              <a:t>3.º nível da estrutura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latin typeface="Arial"/>
              </a:rPr>
              <a:t>4.º nível da estrutura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latin typeface="Arial"/>
              </a:rPr>
              <a:t>5.º nível da estrutura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latin typeface="Arial"/>
              </a:rPr>
              <a:t>6.º nível da estrutura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latin typeface="Arial"/>
              </a:rPr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68;p15"/>
          <p:cNvSpPr/>
          <p:nvPr/>
        </p:nvSpPr>
        <p:spPr>
          <a:xfrm>
            <a:off x="503640" y="899640"/>
            <a:ext cx="7270560" cy="682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pt-BR"/>
          </a:p>
        </p:txBody>
      </p:sp>
      <p:sp>
        <p:nvSpPr>
          <p:cNvPr id="77" name="Google Shape;69;p 1"/>
          <p:cNvSpPr/>
          <p:nvPr/>
        </p:nvSpPr>
        <p:spPr>
          <a:xfrm>
            <a:off x="503640" y="1727640"/>
            <a:ext cx="8278200" cy="288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pt-BR"/>
          </a:p>
        </p:txBody>
      </p:sp>
      <p:sp>
        <p:nvSpPr>
          <p:cNvPr id="78" name="PlaceHolder 1"/>
          <p:cNvSpPr>
            <a:spLocks noGrp="1"/>
          </p:cNvSpPr>
          <p:nvPr>
            <p:ph type="subTitle"/>
          </p:nvPr>
        </p:nvSpPr>
        <p:spPr>
          <a:xfrm>
            <a:off x="432000" y="360000"/>
            <a:ext cx="7019280" cy="485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algn="ctr">
              <a:lnSpc>
                <a:spcPct val="100000"/>
              </a:lnSpc>
              <a:spcAft>
                <a:spcPts val="1417"/>
              </a:spcAft>
              <a:buNone/>
            </a:pPr>
            <a:r>
              <a:rPr lang="pt-BR" sz="2200" b="1" strike="noStrike" spc="-1" dirty="0">
                <a:latin typeface="Calibri"/>
              </a:rPr>
              <a:t>Tema </a:t>
            </a:r>
            <a:r>
              <a:rPr lang="pt-BR" sz="2200" b="1" spc="-1" dirty="0">
                <a:latin typeface="Calibri"/>
              </a:rPr>
              <a:t>Educação e Esportes </a:t>
            </a:r>
            <a:r>
              <a:rPr lang="pt-BR" sz="2200" b="1" strike="noStrike" spc="-1" dirty="0">
                <a:latin typeface="Calibri"/>
              </a:rPr>
              <a:t>– Secretaria de Estado de Infraestrutura</a:t>
            </a:r>
            <a:r>
              <a:rPr lang="pt-BR" sz="2200" b="1" spc="-1" dirty="0">
                <a:latin typeface="Calibri"/>
              </a:rPr>
              <a:t>, Mobilidade e Parcerias </a:t>
            </a:r>
          </a:p>
          <a:p>
            <a:pPr algn="just">
              <a:lnSpc>
                <a:spcPct val="100000"/>
              </a:lnSpc>
              <a:spcAft>
                <a:spcPts val="1417"/>
              </a:spcAft>
            </a:pPr>
            <a:r>
              <a:rPr lang="pt-BR" sz="2000" b="1" strike="noStrike" spc="-1" dirty="0">
                <a:solidFill>
                  <a:srgbClr val="C9211E"/>
                </a:solidFill>
                <a:latin typeface="Calibri"/>
              </a:rPr>
              <a:t>Programa 85 - PROMOÇÃO DE CONCESSÕES E PARCERIAS</a:t>
            </a:r>
            <a:endParaRPr lang="pt-BR" sz="1500" b="0" strike="noStrike" spc="-1" dirty="0">
              <a:latin typeface="Arial"/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65C28FE5-BEDC-B26E-CBD8-F6C4DEACDD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1324513"/>
              </p:ext>
            </p:extLst>
          </p:nvPr>
        </p:nvGraphicFramePr>
        <p:xfrm>
          <a:off x="1055107" y="1906064"/>
          <a:ext cx="5770960" cy="135636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738934">
                  <a:extLst>
                    <a:ext uri="{9D8B030D-6E8A-4147-A177-3AD203B41FA5}">
                      <a16:colId xmlns:a16="http://schemas.microsoft.com/office/drawing/2014/main" val="3930113539"/>
                    </a:ext>
                  </a:extLst>
                </a:gridCol>
                <a:gridCol w="1141735">
                  <a:extLst>
                    <a:ext uri="{9D8B030D-6E8A-4147-A177-3AD203B41FA5}">
                      <a16:colId xmlns:a16="http://schemas.microsoft.com/office/drawing/2014/main" val="1112473406"/>
                    </a:ext>
                  </a:extLst>
                </a:gridCol>
                <a:gridCol w="1672794">
                  <a:extLst>
                    <a:ext uri="{9D8B030D-6E8A-4147-A177-3AD203B41FA5}">
                      <a16:colId xmlns:a16="http://schemas.microsoft.com/office/drawing/2014/main" val="1773118166"/>
                    </a:ext>
                  </a:extLst>
                </a:gridCol>
                <a:gridCol w="1161845">
                  <a:extLst>
                    <a:ext uri="{9D8B030D-6E8A-4147-A177-3AD203B41FA5}">
                      <a16:colId xmlns:a16="http://schemas.microsoft.com/office/drawing/2014/main" val="821170419"/>
                    </a:ext>
                  </a:extLst>
                </a:gridCol>
                <a:gridCol w="1055652">
                  <a:extLst>
                    <a:ext uri="{9D8B030D-6E8A-4147-A177-3AD203B41FA5}">
                      <a16:colId xmlns:a16="http://schemas.microsoft.com/office/drawing/2014/main" val="3987599321"/>
                    </a:ext>
                  </a:extLst>
                </a:gridCol>
              </a:tblGrid>
              <a:tr h="419380">
                <a:tc>
                  <a:txBody>
                    <a:bodyPr/>
                    <a:lstStyle/>
                    <a:p>
                      <a:pPr algn="ctr"/>
                      <a:r>
                        <a:rPr lang="pt-BR" sz="1100"/>
                        <a:t>Ação</a:t>
                      </a:r>
                      <a:endParaRPr lang="pt-BR"/>
                    </a:p>
                    <a:p>
                      <a:pPr lvl="0" algn="ctr">
                        <a:buNone/>
                      </a:pPr>
                      <a:r>
                        <a:rPr lang="pt-BR" sz="1100"/>
                        <a:t>(código)</a:t>
                      </a:r>
                      <a:endParaRPr lang="pt-B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Nome da ação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/>
                        <a:t>Unidade orçamentária responsável pela ação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/>
                        <a:t>Valor planejado 2025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Valor planejado 2026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45103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4225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BR" sz="1100" b="0" i="0" u="none" strike="noStrike" noProof="0">
                          <a:solidFill>
                            <a:schemeClr val="dk1"/>
                          </a:solidFill>
                          <a:latin typeface="Arial"/>
                        </a:rPr>
                        <a:t>Manutenção e Reforma de Escolas</a:t>
                      </a:r>
                      <a:endParaRPr lang="pt-BR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BR" sz="1100" b="0" i="0" u="none" strike="noStrike" noProof="0">
                          <a:solidFill>
                            <a:schemeClr val="dk1"/>
                          </a:solidFill>
                          <a:latin typeface="Arial"/>
                        </a:rPr>
                        <a:t>Fundo de pagamento de Parcerias Público - Privadas de Minas Gerais</a:t>
                      </a:r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/>
                        <a:t>R$1.000,00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/>
                        <a:t>R$1.000,00</a:t>
                      </a:r>
                    </a:p>
                    <a:p>
                      <a:pPr algn="ctr"/>
                      <a:endParaRPr lang="pt-B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411787"/>
                  </a:ext>
                </a:extLst>
              </a:tr>
            </a:tbl>
          </a:graphicData>
        </a:graphic>
      </p:graphicFrame>
      <p:sp>
        <p:nvSpPr>
          <p:cNvPr id="3" name="CaixaDeTexto 2">
            <a:extLst>
              <a:ext uri="{FF2B5EF4-FFF2-40B4-BE49-F238E27FC236}">
                <a16:creationId xmlns:a16="http://schemas.microsoft.com/office/drawing/2014/main" id="{92DC4A2C-6EFC-8B60-F44C-21A22C9C9956}"/>
              </a:ext>
            </a:extLst>
          </p:cNvPr>
          <p:cNvSpPr txBox="1"/>
          <p:nvPr/>
        </p:nvSpPr>
        <p:spPr>
          <a:xfrm>
            <a:off x="393837" y="3456022"/>
            <a:ext cx="7093500" cy="156966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pt-BR" sz="1200">
                <a:ea typeface="+mn-lt"/>
                <a:cs typeface="+mn-lt"/>
              </a:rPr>
              <a:t>A SEINFRA atua em parceria com a Secretaria de Estado de Educação na estruturação da PPP de Infraestrutura Escolar, cujo objetivo é garantir a manutenção, conservação e operação de serviços não pedagógicos em escolas da rede estadual de ensino, localizadas nas Superintendências Regionais da Região Metropolitana, Montes Claros e Januária. Atualmente, abrangendo 95 unidades escolares, o projeto está em fase de Consulta e Audiências Públicas, com a realização de agendas para coleta de contribuições da sociedade civil. A previsão é que o Edital seja publicado em meados de 2026, sendo a data de Leilão estimada para o mesmo ano.</a:t>
            </a:r>
          </a:p>
          <a:p>
            <a:pPr algn="just"/>
            <a:endParaRPr lang="pt-BR" sz="120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08491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68;p15"/>
          <p:cNvSpPr/>
          <p:nvPr/>
        </p:nvSpPr>
        <p:spPr>
          <a:xfrm>
            <a:off x="503640" y="899640"/>
            <a:ext cx="7270560" cy="682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pt-BR"/>
          </a:p>
        </p:txBody>
      </p:sp>
      <p:sp>
        <p:nvSpPr>
          <p:cNvPr id="77" name="Google Shape;69;p 1"/>
          <p:cNvSpPr/>
          <p:nvPr/>
        </p:nvSpPr>
        <p:spPr>
          <a:xfrm>
            <a:off x="503640" y="1727640"/>
            <a:ext cx="8278200" cy="288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pt-BR"/>
          </a:p>
        </p:txBody>
      </p:sp>
      <p:sp>
        <p:nvSpPr>
          <p:cNvPr id="78" name="PlaceHolder 1"/>
          <p:cNvSpPr>
            <a:spLocks noGrp="1"/>
          </p:cNvSpPr>
          <p:nvPr>
            <p:ph type="subTitle"/>
          </p:nvPr>
        </p:nvSpPr>
        <p:spPr>
          <a:xfrm>
            <a:off x="432000" y="360000"/>
            <a:ext cx="7019280" cy="4859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algn="ctr">
              <a:lnSpc>
                <a:spcPct val="100000"/>
              </a:lnSpc>
              <a:spcAft>
                <a:spcPts val="1417"/>
              </a:spcAft>
              <a:buNone/>
            </a:pPr>
            <a:r>
              <a:rPr lang="pt-BR" sz="2200" b="1" strike="noStrike" spc="-1">
                <a:latin typeface="Calibri"/>
              </a:rPr>
              <a:t>Tema</a:t>
            </a:r>
            <a:r>
              <a:rPr lang="pt-BR" sz="2200" b="1" spc="-1">
                <a:latin typeface="Calibri"/>
              </a:rPr>
              <a:t> </a:t>
            </a:r>
            <a:r>
              <a:rPr lang="pt-BR" sz="2200" b="1" spc="-1">
                <a:latin typeface="Calibri"/>
                <a:cs typeface="Calibri"/>
              </a:rPr>
              <a:t>Educação e Esportes</a:t>
            </a:r>
            <a:r>
              <a:rPr lang="pt-BR" sz="2200" b="1" spc="-1">
                <a:latin typeface="Calibri"/>
              </a:rPr>
              <a:t> </a:t>
            </a:r>
            <a:r>
              <a:rPr lang="pt-BR" sz="2200" b="1" strike="noStrike" spc="-1">
                <a:latin typeface="Calibri"/>
              </a:rPr>
              <a:t>– Secretaria de Estado de Infraestrutura</a:t>
            </a:r>
            <a:r>
              <a:rPr lang="pt-BR" sz="2200" b="1" spc="-1">
                <a:latin typeface="Calibri"/>
              </a:rPr>
              <a:t>, Mobilidade e Parcerias </a:t>
            </a:r>
          </a:p>
          <a:p>
            <a:pPr algn="just">
              <a:lnSpc>
                <a:spcPct val="100000"/>
              </a:lnSpc>
              <a:spcAft>
                <a:spcPts val="1417"/>
              </a:spcAft>
            </a:pPr>
            <a:r>
              <a:rPr lang="pt-BR" sz="2000" b="1" strike="noStrike" spc="-1">
                <a:solidFill>
                  <a:srgbClr val="C9211E"/>
                </a:solidFill>
                <a:latin typeface="Calibri"/>
              </a:rPr>
              <a:t>Programa 85 - PROMOÇÃO DE CONCESSÕES E PARCERIAS</a:t>
            </a:r>
            <a:endParaRPr lang="pt-BR" sz="1500" b="0" strike="noStrike" spc="-1">
              <a:latin typeface="Arial"/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65C28FE5-BEDC-B26E-CBD8-F6C4DEACDD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1626752"/>
              </p:ext>
            </p:extLst>
          </p:nvPr>
        </p:nvGraphicFramePr>
        <p:xfrm>
          <a:off x="1055289" y="1930273"/>
          <a:ext cx="5770962" cy="152400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577650">
                  <a:extLst>
                    <a:ext uri="{9D8B030D-6E8A-4147-A177-3AD203B41FA5}">
                      <a16:colId xmlns:a16="http://schemas.microsoft.com/office/drawing/2014/main" val="3930113539"/>
                    </a:ext>
                  </a:extLst>
                </a:gridCol>
                <a:gridCol w="1303020">
                  <a:extLst>
                    <a:ext uri="{9D8B030D-6E8A-4147-A177-3AD203B41FA5}">
                      <a16:colId xmlns:a16="http://schemas.microsoft.com/office/drawing/2014/main" val="1112473406"/>
                    </a:ext>
                  </a:extLst>
                </a:gridCol>
                <a:gridCol w="1672794">
                  <a:extLst>
                    <a:ext uri="{9D8B030D-6E8A-4147-A177-3AD203B41FA5}">
                      <a16:colId xmlns:a16="http://schemas.microsoft.com/office/drawing/2014/main" val="1773118166"/>
                    </a:ext>
                  </a:extLst>
                </a:gridCol>
                <a:gridCol w="1161846">
                  <a:extLst>
                    <a:ext uri="{9D8B030D-6E8A-4147-A177-3AD203B41FA5}">
                      <a16:colId xmlns:a16="http://schemas.microsoft.com/office/drawing/2014/main" val="821170419"/>
                    </a:ext>
                  </a:extLst>
                </a:gridCol>
                <a:gridCol w="1055652">
                  <a:extLst>
                    <a:ext uri="{9D8B030D-6E8A-4147-A177-3AD203B41FA5}">
                      <a16:colId xmlns:a16="http://schemas.microsoft.com/office/drawing/2014/main" val="3987599321"/>
                    </a:ext>
                  </a:extLst>
                </a:gridCol>
              </a:tblGrid>
              <a:tr h="419380"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Ação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Nome da ação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Unidade orçamentária responsável pela ação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Valor planejado 2025</a:t>
                      </a:r>
                    </a:p>
                    <a:p>
                      <a:pPr lvl="0" algn="ctr">
                        <a:buNone/>
                      </a:pPr>
                      <a:r>
                        <a:rPr lang="pt-BR" sz="1100" dirty="0"/>
                        <a:t>(R$)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Valor planejado 2026 </a:t>
                      </a:r>
                    </a:p>
                    <a:p>
                      <a:pPr lvl="0" algn="ctr">
                        <a:buNone/>
                      </a:pPr>
                      <a:r>
                        <a:rPr lang="pt-BR" sz="1100" dirty="0"/>
                        <a:t>(R$)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45103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4214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BR" sz="1100" b="0" i="0" u="none" strike="noStrike" kern="1200" noProof="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Complexo Mineirão</a:t>
                      </a:r>
                      <a:endParaRPr lang="pt-BR" sz="11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b="0" i="0" u="none" strike="noStrike" kern="1200" noProof="0" dirty="0">
                          <a:solidFill>
                            <a:srgbClr val="000000"/>
                          </a:solidFill>
                          <a:latin typeface="Arial"/>
                        </a:rPr>
                        <a:t>Fundo De Pagamento De Parcerias Público - Privadas De Minas Gerais - FPP - MG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0" i="0" u="none" strike="noStrike" noProof="0" dirty="0">
                          <a:latin typeface="Arial"/>
                        </a:rPr>
                        <a:t>100.727.991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 defTabSz="914400">
                        <a:buNone/>
                        <a:tabLst/>
                        <a:defRPr/>
                      </a:pPr>
                      <a:r>
                        <a:rPr lang="pt-BR" sz="1100" b="0" i="0" u="none" strike="noStrike" noProof="0" dirty="0">
                          <a:latin typeface="Arial"/>
                        </a:rPr>
                        <a:t>106.755.680</a:t>
                      </a:r>
                      <a:endParaRPr lang="pt-BR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7411787"/>
                  </a:ext>
                </a:extLst>
              </a:tr>
            </a:tbl>
          </a:graphicData>
        </a:graphic>
      </p:graphicFrame>
      <p:sp>
        <p:nvSpPr>
          <p:cNvPr id="3" name="CaixaDeTexto 2">
            <a:extLst>
              <a:ext uri="{FF2B5EF4-FFF2-40B4-BE49-F238E27FC236}">
                <a16:creationId xmlns:a16="http://schemas.microsoft.com/office/drawing/2014/main" id="{92DC4A2C-6EFC-8B60-F44C-21A22C9C9956}"/>
              </a:ext>
            </a:extLst>
          </p:cNvPr>
          <p:cNvSpPr txBox="1"/>
          <p:nvPr/>
        </p:nvSpPr>
        <p:spPr>
          <a:xfrm>
            <a:off x="394365" y="3679023"/>
            <a:ext cx="7093500" cy="138499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pt-BR" sz="1200">
                <a:ea typeface="+mn-lt"/>
                <a:cs typeface="+mn-lt"/>
              </a:rPr>
              <a:t>A SEINFRA apoia e monitora o concessionário que deve manter, conservar, operar e promover eventos diversos, consolidando o estádio como um espaço público de fomento ao lazer, esporte e cultura. Dentre os 86 eventos realizados em 2025 até o momento, destaca-se a realização  de shows de renomados artistas nacionais como Gilberto Gil e Gusttavo Lima. Ressalta-se que está em operação biometria facial na entrada dos torcedores, focada em melhoria da segurança e da gestão de público. Adicionalmente, o Mineirão foi confirmado como sede da Copa do Mundo Feminina 2027 e os preparativos já estão em andamento.</a:t>
            </a:r>
            <a:endParaRPr lang="pt-BR" sz="1200">
              <a:cs typeface="Arial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9A4A86B-9F23-5C71-4A30-59A74C97D316}"/>
              </a:ext>
            </a:extLst>
          </p:cNvPr>
          <p:cNvSpPr txBox="1"/>
          <p:nvPr/>
        </p:nvSpPr>
        <p:spPr>
          <a:xfrm>
            <a:off x="3940770" y="5411731"/>
            <a:ext cx="3831726" cy="21544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800"/>
              <a:t>*Soma das Ordens de Pagamento executadas entre janeiro e outubro de 2025</a:t>
            </a:r>
          </a:p>
        </p:txBody>
      </p:sp>
    </p:spTree>
    <p:extLst>
      <p:ext uri="{BB962C8B-B14F-4D97-AF65-F5344CB8AC3E}">
        <p14:creationId xmlns:p14="http://schemas.microsoft.com/office/powerpoint/2010/main" val="1465712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f4338ef-addb-4c87-aefe-1895241b335f">
      <Terms xmlns="http://schemas.microsoft.com/office/infopath/2007/PartnerControls"/>
    </lcf76f155ced4ddcb4097134ff3c332f>
    <TaxCatchAll xmlns="b91e7f20-fe0a-487d-91a9-605ac1c64ac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08D58FADB61F04EBBB4F355C06EFBED" ma:contentTypeVersion="19" ma:contentTypeDescription="Crie um novo documento." ma:contentTypeScope="" ma:versionID="7797dc5feb179b4da55a9ebddd321181">
  <xsd:schema xmlns:xsd="http://www.w3.org/2001/XMLSchema" xmlns:xs="http://www.w3.org/2001/XMLSchema" xmlns:p="http://schemas.microsoft.com/office/2006/metadata/properties" xmlns:ns2="6f4338ef-addb-4c87-aefe-1895241b335f" xmlns:ns3="b91e7f20-fe0a-487d-91a9-605ac1c64acf" targetNamespace="http://schemas.microsoft.com/office/2006/metadata/properties" ma:root="true" ma:fieldsID="90078f443198b6d5c0fd169535a443b9" ns2:_="" ns3:_="">
    <xsd:import namespace="6f4338ef-addb-4c87-aefe-1895241b335f"/>
    <xsd:import namespace="b91e7f20-fe0a-487d-91a9-605ac1c64a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4338ef-addb-4c87-aefe-1895241b33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Marcações de imagem" ma:readOnly="false" ma:fieldId="{5cf76f15-5ced-4ddc-b409-7134ff3c332f}" ma:taxonomyMulti="true" ma:sspId="917d32f3-4fa4-4f5b-a8d0-62dbd3d265b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1e7f20-fe0a-487d-91a9-605ac1c64ac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98708050-f001-4dcd-9fe1-c60e835c33fc}" ma:internalName="TaxCatchAll" ma:showField="CatchAllData" ma:web="b91e7f20-fe0a-487d-91a9-605ac1c64ac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30A8E6D-B1EE-4259-A3B7-F2511BFD8930}">
  <ds:schemaRefs>
    <ds:schemaRef ds:uri="525e23b6-0c50-47f2-9d69-251c5385d573"/>
    <ds:schemaRef ds:uri="b3fd0ceb-f02a-4f25-86b7-aab1317ac962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8633412-8B73-41F0-8B60-CF951928A0B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D68F516-4CA0-48EA-9901-52C004972D2E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490</Words>
  <Application>Microsoft Office PowerPoint</Application>
  <PresentationFormat>Personalizar</PresentationFormat>
  <Paragraphs>37</Paragraphs>
  <Slides>3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3</vt:i4>
      </vt:variant>
    </vt:vector>
  </HeadingPairs>
  <TitlesOfParts>
    <vt:vector size="10" baseType="lpstr">
      <vt:lpstr>Arial</vt:lpstr>
      <vt:lpstr>Calibri</vt:lpstr>
      <vt:lpstr>DejaVu Sans</vt:lpstr>
      <vt:lpstr>Symbol</vt:lpstr>
      <vt:lpstr>Wingdings</vt:lpstr>
      <vt:lpstr>Office Theme</vt:lpstr>
      <vt:lpstr>Office Theme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/>
  <dc:creator>Sarah Mourão</dc:creator>
  <dc:description/>
  <cp:lastModifiedBy>Ana Luiza Santos Terra (SEINFRA)</cp:lastModifiedBy>
  <cp:revision>12</cp:revision>
  <dcterms:modified xsi:type="dcterms:W3CDTF">2025-10-20T13:26:11Z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0x010100B08D58FADB61F04EBBB4F355C06EFBED</vt:lpwstr>
  </property>
  <property fmtid="{D5CDD505-2E9C-101B-9397-08002B2CF9AE}" pid="3" name="MediaServiceImageTags">
    <vt:lpwstr/>
  </property>
</Properties>
</file>