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257" r:id="rId4"/>
    <p:sldId id="261" r:id="rId5"/>
    <p:sldId id="260" r:id="rId6"/>
    <p:sldId id="259" r:id="rId8"/>
    <p:sldId id="263" r:id="rId9"/>
    <p:sldId id="266" r:id="rId10"/>
    <p:sldId id="268" r:id="rId11"/>
    <p:sldId id="274" r:id="rId12"/>
    <p:sldId id="267" r:id="rId13"/>
    <p:sldId id="288" r:id="rId14"/>
    <p:sldId id="287" r:id="rId15"/>
    <p:sldId id="289" r:id="rId16"/>
    <p:sldId id="290" r:id="rId17"/>
    <p:sldId id="277" r:id="rId18"/>
    <p:sldId id="265" r:id="rId19"/>
    <p:sldId id="276" r:id="rId20"/>
    <p:sldId id="262" r:id="rId21"/>
    <p:sldId id="283" r:id="rId22"/>
    <p:sldId id="282" r:id="rId23"/>
    <p:sldId id="264" r:id="rId24"/>
    <p:sldId id="278" r:id="rId25"/>
    <p:sldId id="258" r:id="rId26"/>
    <p:sldId id="281" r:id="rId27"/>
    <p:sldId id="280" r:id="rId28"/>
    <p:sldId id="279" r:id="rId29"/>
    <p:sldId id="286" r:id="rId30"/>
    <p:sldId id="285" r:id="rId31"/>
    <p:sldId id="284" r:id="rId32"/>
  </p:sldIdLst>
  <p:sldSz cx="10080625" cy="5670550"/>
  <p:notesSz cx="7559675" cy="1069149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132"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customXml" Target="../customXml/item3.xml"/><Relationship Id="rId37" Type="http://schemas.openxmlformats.org/officeDocument/2006/relationships/customXml" Target="../customXml/item2.xml"/><Relationship Id="rId36" Type="http://schemas.openxmlformats.org/officeDocument/2006/relationships/customXml" Target="../customXml/item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B8176295-F1E6-4D5B-BADF-D0C58A8458C6}" type="datetimeFigureOut">
              <a:rPr lang="pt-BR" smtClean="0"/>
            </a:fld>
            <a:endParaRPr lang="pt-BR"/>
          </a:p>
        </p:txBody>
      </p:sp>
      <p:sp>
        <p:nvSpPr>
          <p:cNvPr id="4" name="Espaço Reservado para Imagem de Slide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pt-BR" smtClean="0"/>
              <a:t>Editar estilos de texto Mestre</a:t>
            </a:r>
            <a:endParaRPr lang="pt-BR" smtClean="0"/>
          </a:p>
          <a:p>
            <a:pPr lvl="1"/>
            <a:r>
              <a:rPr lang="pt-BR" smtClean="0"/>
              <a:t>Segundo nível</a:t>
            </a:r>
            <a:endParaRPr lang="pt-BR" smtClean="0"/>
          </a:p>
          <a:p>
            <a:pPr lvl="2"/>
            <a:r>
              <a:rPr lang="pt-BR" smtClean="0"/>
              <a:t>Terceiro nível</a:t>
            </a:r>
            <a:endParaRPr lang="pt-BR" smtClean="0"/>
          </a:p>
          <a:p>
            <a:pPr lvl="3"/>
            <a:r>
              <a:rPr lang="pt-BR" smtClean="0"/>
              <a:t>Quarto nível</a:t>
            </a:r>
            <a:endParaRPr lang="pt-BR" smtClean="0"/>
          </a:p>
          <a:p>
            <a:pPr lvl="4"/>
            <a:r>
              <a:rPr lang="pt-BR" smtClean="0"/>
              <a:t>Quinto nível</a:t>
            </a:r>
            <a:endParaRPr lang="pt-BR"/>
          </a:p>
        </p:txBody>
      </p:sp>
      <p:sp>
        <p:nvSpPr>
          <p:cNvPr id="6" name="Espaço Reservado para Rodapé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F78B359B-2F3C-44A2-8720-CA0BE37F6CF1}" type="slidenum">
              <a:rPr lang="pt-BR" smtClean="0"/>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78B359B-2F3C-44A2-8720-CA0BE37F6CF1}" type="slidenum">
              <a:rPr lang="pt-BR" smtClean="0"/>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31816741-8679-43C4-A994-E2221E94B0E4}" type="slidenum">
              <a:rPr/>
            </a:fld>
            <a:endParaRPr/>
          </a:p>
        </p:txBody>
      </p:sp>
      <p:sp>
        <p:nvSpPr>
          <p:cNvPr id="4" name="PlaceHolder 3"/>
          <p:cNvSpPr>
            <a:spLocks noGrp="1"/>
          </p:cNvSpPr>
          <p:nvPr>
            <p:ph type="dt" idx="3"/>
          </p:nvPr>
        </p:nvSpPr>
        <p:spPr/>
        <p:txBody>
          <a:body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27" name="PlaceHolder 2"/>
          <p:cNvSpPr>
            <a:spLocks noGrp="1"/>
          </p:cNvSpPr>
          <p:nvPr>
            <p:ph/>
          </p:nvPr>
        </p:nvSpPr>
        <p:spPr>
          <a:xfrm>
            <a:off x="504000" y="1326600"/>
            <a:ext cx="907164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28" name="PlaceHolder 3"/>
          <p:cNvSpPr>
            <a:spLocks noGrp="1"/>
          </p:cNvSpPr>
          <p:nvPr>
            <p:ph/>
          </p:nvPr>
        </p:nvSpPr>
        <p:spPr>
          <a:xfrm>
            <a:off x="504000" y="3044160"/>
            <a:ext cx="907164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C19CDAE6-537D-4E79-AADD-00D94BFDB571}" type="slidenum">
              <a:rPr/>
            </a:fld>
            <a:endParaRPr/>
          </a:p>
        </p:txBody>
      </p:sp>
      <p:sp>
        <p:nvSpPr>
          <p:cNvPr id="7" name="PlaceHolder 6"/>
          <p:cNvSpPr>
            <a:spLocks noGrp="1"/>
          </p:cNvSpPr>
          <p:nvPr>
            <p:ph type="dt" idx="3"/>
          </p:nvPr>
        </p:nvSpPr>
        <p:spPr/>
        <p:txBody>
          <a:body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30"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31"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32"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33" name="PlaceHolder 5"/>
          <p:cNvSpPr>
            <a:spLocks noGrp="1"/>
          </p:cNvSpPr>
          <p:nvPr>
            <p:ph/>
          </p:nvPr>
        </p:nvSpPr>
        <p:spPr>
          <a:xfrm>
            <a:off x="5152680" y="304416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F370F4E2-5E9F-43E8-A951-88D712B1176F}" type="slidenum">
              <a:rPr/>
            </a:fld>
            <a:endParaRPr/>
          </a:p>
        </p:txBody>
      </p:sp>
      <p:sp>
        <p:nvSpPr>
          <p:cNvPr id="9" name="PlaceHolder 8"/>
          <p:cNvSpPr>
            <a:spLocks noGrp="1"/>
          </p:cNvSpPr>
          <p:nvPr>
            <p:ph type="dt" idx="3"/>
          </p:nvPr>
        </p:nvSpPr>
        <p:spPr/>
        <p:txBody>
          <a:body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35" name="PlaceHolder 2"/>
          <p:cNvSpPr>
            <a:spLocks noGrp="1"/>
          </p:cNvSpPr>
          <p:nvPr>
            <p:ph/>
          </p:nvPr>
        </p:nvSpPr>
        <p:spPr>
          <a:xfrm>
            <a:off x="504000" y="1326600"/>
            <a:ext cx="292068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36" name="PlaceHolder 3"/>
          <p:cNvSpPr>
            <a:spLocks noGrp="1"/>
          </p:cNvSpPr>
          <p:nvPr>
            <p:ph/>
          </p:nvPr>
        </p:nvSpPr>
        <p:spPr>
          <a:xfrm>
            <a:off x="3571200" y="1326600"/>
            <a:ext cx="292068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37" name="PlaceHolder 4"/>
          <p:cNvSpPr>
            <a:spLocks noGrp="1"/>
          </p:cNvSpPr>
          <p:nvPr>
            <p:ph/>
          </p:nvPr>
        </p:nvSpPr>
        <p:spPr>
          <a:xfrm>
            <a:off x="6638040" y="1326600"/>
            <a:ext cx="292068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38" name="PlaceHolder 5"/>
          <p:cNvSpPr>
            <a:spLocks noGrp="1"/>
          </p:cNvSpPr>
          <p:nvPr>
            <p:ph/>
          </p:nvPr>
        </p:nvSpPr>
        <p:spPr>
          <a:xfrm>
            <a:off x="504000" y="3044160"/>
            <a:ext cx="292068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39" name="PlaceHolder 6"/>
          <p:cNvSpPr>
            <a:spLocks noGrp="1"/>
          </p:cNvSpPr>
          <p:nvPr>
            <p:ph/>
          </p:nvPr>
        </p:nvSpPr>
        <p:spPr>
          <a:xfrm>
            <a:off x="3571200" y="3044160"/>
            <a:ext cx="292068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40" name="PlaceHolder 7"/>
          <p:cNvSpPr>
            <a:spLocks noGrp="1"/>
          </p:cNvSpPr>
          <p:nvPr>
            <p:ph/>
          </p:nvPr>
        </p:nvSpPr>
        <p:spPr>
          <a:xfrm>
            <a:off x="6638040" y="3044160"/>
            <a:ext cx="292068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15F658F9-5D11-4D2C-B620-D62AE6B24AB6}" type="slidenum">
              <a:rPr/>
            </a:fld>
            <a:endParaRPr/>
          </a:p>
        </p:txBody>
      </p:sp>
      <p:sp>
        <p:nvSpPr>
          <p:cNvPr id="11" name="PlaceHolder 10"/>
          <p:cNvSpPr>
            <a:spLocks noGrp="1"/>
          </p:cNvSpPr>
          <p:nvPr>
            <p:ph type="dt" idx="3"/>
          </p:nvPr>
        </p:nvSpPr>
        <p:spPr/>
        <p:txBody>
          <a:body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6" name="PlaceHolder 2"/>
          <p:cNvSpPr>
            <a:spLocks noGrp="1"/>
          </p:cNvSpPr>
          <p:nvPr>
            <p:ph type="subTitle"/>
          </p:nvPr>
        </p:nvSpPr>
        <p:spPr>
          <a:xfrm>
            <a:off x="504000" y="1326600"/>
            <a:ext cx="9071640" cy="3288240"/>
          </a:xfrm>
          <a:prstGeom prst="rect">
            <a:avLst/>
          </a:prstGeom>
          <a:noFill/>
          <a:ln w="0">
            <a:noFill/>
          </a:ln>
        </p:spPr>
        <p:txBody>
          <a:bodyPr lIns="0" tIns="0" rIns="0" bIns="0" anchor="ctr">
            <a:noAutofit/>
          </a:bodyPr>
          <a:lstStyle/>
          <a:p>
            <a:pPr algn="ctr">
              <a:buNone/>
            </a:pPr>
            <a:endParaRPr lang="pt-BR" sz="3200" b="0" strike="noStrike" spc="-1">
              <a:latin typeface="Arial" panose="020B0604020202020204"/>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A5B147DF-28FD-4587-B6BD-49E0D6378A71}" type="slidenum">
              <a:rPr/>
            </a:fld>
            <a:endParaRPr/>
          </a:p>
        </p:txBody>
      </p:sp>
      <p:sp>
        <p:nvSpPr>
          <p:cNvPr id="3" name="PlaceHolder 5"/>
          <p:cNvSpPr>
            <a:spLocks noGrp="1"/>
          </p:cNvSpPr>
          <p:nvPr>
            <p:ph type="dt" idx="3"/>
          </p:nvPr>
        </p:nvSpPr>
        <p:spPr/>
        <p:txBody>
          <a:body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8" name="PlaceHolder 2"/>
          <p:cNvSpPr>
            <a:spLocks noGrp="1"/>
          </p:cNvSpPr>
          <p:nvPr>
            <p:ph/>
          </p:nvPr>
        </p:nvSpPr>
        <p:spPr>
          <a:xfrm>
            <a:off x="504000" y="1326600"/>
            <a:ext cx="9071640" cy="328824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D68D79E9-9766-429F-B590-26AAF6C2F595}" type="slidenum">
              <a:rPr/>
            </a:fld>
            <a:endParaRPr/>
          </a:p>
        </p:txBody>
      </p:sp>
      <p:sp>
        <p:nvSpPr>
          <p:cNvPr id="6" name="PlaceHolder 5"/>
          <p:cNvSpPr>
            <a:spLocks noGrp="1"/>
          </p:cNvSpPr>
          <p:nvPr>
            <p:ph type="dt" idx="3"/>
          </p:nvPr>
        </p:nvSpPr>
        <p:spPr/>
        <p:txBody>
          <a:body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10"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11"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1A8C68A4-0992-433D-B0D0-D3A70ADD18AC}" type="slidenum">
              <a:rPr/>
            </a:fld>
            <a:endParaRPr/>
          </a:p>
        </p:txBody>
      </p:sp>
      <p:sp>
        <p:nvSpPr>
          <p:cNvPr id="7" name="PlaceHolder 6"/>
          <p:cNvSpPr>
            <a:spLocks noGrp="1"/>
          </p:cNvSpPr>
          <p:nvPr>
            <p:ph type="dt" idx="3"/>
          </p:nvPr>
        </p:nvSpPr>
        <p:spPr/>
        <p:txBody>
          <a:body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756DABD0-0D9A-453C-A691-5D14B63C821B}" type="slidenum">
              <a:rPr/>
            </a:fld>
            <a:endParaRPr/>
          </a:p>
        </p:txBody>
      </p:sp>
      <p:sp>
        <p:nvSpPr>
          <p:cNvPr id="5" name="PlaceHolder 4"/>
          <p:cNvSpPr>
            <a:spLocks noGrp="1"/>
          </p:cNvSpPr>
          <p:nvPr>
            <p:ph type="dt" idx="3"/>
          </p:nvPr>
        </p:nvSpPr>
        <p:spPr/>
        <p:txBody>
          <a:body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0920" cy="4385160"/>
          </a:xfrm>
          <a:prstGeom prst="rect">
            <a:avLst/>
          </a:prstGeom>
          <a:noFill/>
          <a:ln w="0">
            <a:noFill/>
          </a:ln>
        </p:spPr>
        <p:txBody>
          <a:bodyPr lIns="0" tIns="0" rIns="0" bIns="0" anchor="ctr">
            <a:noAutofit/>
          </a:bodyPr>
          <a:lstStyle/>
          <a:p>
            <a:pPr algn="ctr">
              <a:buNone/>
            </a:pPr>
            <a:endParaRPr lang="pt-BR" sz="3200" b="0" strike="noStrike" spc="-1">
              <a:latin typeface="Arial" panose="020B0604020202020204"/>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99E23105-3240-4CE2-BCB0-4C2677392139}" type="slidenum">
              <a:rPr/>
            </a:fld>
            <a:endParaRPr/>
          </a:p>
        </p:txBody>
      </p:sp>
      <p:sp>
        <p:nvSpPr>
          <p:cNvPr id="5" name="PlaceHolder 4"/>
          <p:cNvSpPr>
            <a:spLocks noGrp="1"/>
          </p:cNvSpPr>
          <p:nvPr>
            <p:ph type="dt" idx="3"/>
          </p:nvPr>
        </p:nvSpPr>
        <p:spPr/>
        <p:txBody>
          <a:body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15"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16" name="PlaceHolder 3"/>
          <p:cNvSpPr>
            <a:spLocks noGrp="1"/>
          </p:cNvSpPr>
          <p:nvPr>
            <p:ph/>
          </p:nvPr>
        </p:nvSpPr>
        <p:spPr>
          <a:xfrm>
            <a:off x="5152680" y="1326600"/>
            <a:ext cx="4426920" cy="328824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17" name="PlaceHolder 4"/>
          <p:cNvSpPr>
            <a:spLocks noGrp="1"/>
          </p:cNvSpPr>
          <p:nvPr>
            <p:ph/>
          </p:nvPr>
        </p:nvSpPr>
        <p:spPr>
          <a:xfrm>
            <a:off x="504000" y="304416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6C66BDF-1ED5-468E-8E50-9BC4447BA986}" type="slidenum">
              <a:rPr/>
            </a:fld>
            <a:endParaRPr/>
          </a:p>
        </p:txBody>
      </p:sp>
      <p:sp>
        <p:nvSpPr>
          <p:cNvPr id="8" name="PlaceHolder 7"/>
          <p:cNvSpPr>
            <a:spLocks noGrp="1"/>
          </p:cNvSpPr>
          <p:nvPr>
            <p:ph type="dt" idx="3"/>
          </p:nvPr>
        </p:nvSpPr>
        <p:spPr/>
        <p:txBody>
          <a:body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19" name="PlaceHolder 2"/>
          <p:cNvSpPr>
            <a:spLocks noGrp="1"/>
          </p:cNvSpPr>
          <p:nvPr>
            <p:ph/>
          </p:nvPr>
        </p:nvSpPr>
        <p:spPr>
          <a:xfrm>
            <a:off x="504000" y="1326600"/>
            <a:ext cx="4426920" cy="328824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20"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21" name="PlaceHolder 4"/>
          <p:cNvSpPr>
            <a:spLocks noGrp="1"/>
          </p:cNvSpPr>
          <p:nvPr>
            <p:ph/>
          </p:nvPr>
        </p:nvSpPr>
        <p:spPr>
          <a:xfrm>
            <a:off x="5152680" y="304416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A9EBCD4E-EDFF-4D5A-9852-60498AFEEA20}" type="slidenum">
              <a:rPr/>
            </a:fld>
            <a:endParaRPr/>
          </a:p>
        </p:txBody>
      </p:sp>
      <p:sp>
        <p:nvSpPr>
          <p:cNvPr id="8" name="PlaceHolder 7"/>
          <p:cNvSpPr>
            <a:spLocks noGrp="1"/>
          </p:cNvSpPr>
          <p:nvPr>
            <p:ph type="dt" idx="3"/>
          </p:nvPr>
        </p:nvSpPr>
        <p:spPr/>
        <p:txBody>
          <a:body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pPr algn="ctr">
              <a:buNone/>
            </a:pPr>
            <a:endParaRPr lang="pt-BR" sz="4400" b="0" strike="noStrike" spc="-1">
              <a:latin typeface="Arial" panose="020B0604020202020204"/>
            </a:endParaRPr>
          </a:p>
        </p:txBody>
      </p:sp>
      <p:sp>
        <p:nvSpPr>
          <p:cNvPr id="23" name="PlaceHolder 2"/>
          <p:cNvSpPr>
            <a:spLocks noGrp="1"/>
          </p:cNvSpPr>
          <p:nvPr>
            <p:ph/>
          </p:nvPr>
        </p:nvSpPr>
        <p:spPr>
          <a:xfrm>
            <a:off x="504000" y="132660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24" name="PlaceHolder 3"/>
          <p:cNvSpPr>
            <a:spLocks noGrp="1"/>
          </p:cNvSpPr>
          <p:nvPr>
            <p:ph/>
          </p:nvPr>
        </p:nvSpPr>
        <p:spPr>
          <a:xfrm>
            <a:off x="5152680" y="1326600"/>
            <a:ext cx="442692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25" name="PlaceHolder 4"/>
          <p:cNvSpPr>
            <a:spLocks noGrp="1"/>
          </p:cNvSpPr>
          <p:nvPr>
            <p:ph/>
          </p:nvPr>
        </p:nvSpPr>
        <p:spPr>
          <a:xfrm>
            <a:off x="504000" y="3044160"/>
            <a:ext cx="9071640" cy="1568160"/>
          </a:xfrm>
          <a:prstGeom prst="rect">
            <a:avLst/>
          </a:prstGeom>
          <a:noFill/>
          <a:ln w="0">
            <a:noFill/>
          </a:ln>
        </p:spPr>
        <p:txBody>
          <a:bodyPr lIns="0" tIns="0" rIns="0" bIns="0" anchor="t">
            <a:normAutofit/>
          </a:bodyPr>
          <a:lstStyle/>
          <a:p>
            <a:endParaRPr lang="pt-BR" sz="3200" b="0" strike="noStrike" spc="-1">
              <a:latin typeface="Arial" panose="020B0604020202020204"/>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CCE556B6-E85C-41CF-B9B0-639E05681D57}" type="slidenum">
              <a:rPr/>
            </a:fld>
            <a:endParaRPr/>
          </a:p>
        </p:txBody>
      </p:sp>
      <p:sp>
        <p:nvSpPr>
          <p:cNvPr id="8" name="PlaceHolder 7"/>
          <p:cNvSpPr>
            <a:spLocks noGrp="1"/>
          </p:cNvSpPr>
          <p:nvPr>
            <p:ph type="dt" idx="3"/>
          </p:nvPr>
        </p:nvSpPr>
        <p:spPr/>
        <p:txBody>
          <a:body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r>
              <a:rPr lang="pt-BR" sz="1800" b="0" strike="noStrike" spc="-1">
                <a:latin typeface="Arial" panose="020B0604020202020204"/>
              </a:rPr>
              <a:t>Clique para editar o formato do texto do título</a:t>
            </a:r>
            <a:endParaRPr lang="pt-BR" sz="1800" b="0" strike="noStrike" spc="-1">
              <a:latin typeface="Arial" panose="020B0604020202020204"/>
            </a:endParaRPr>
          </a:p>
        </p:txBody>
      </p:sp>
      <p:sp>
        <p:nvSpPr>
          <p:cNvPr id="6" name="PlaceHolder 2"/>
          <p:cNvSpPr>
            <a:spLocks noGrp="1"/>
          </p:cNvSpPr>
          <p:nvPr>
            <p:ph type="body"/>
          </p:nvPr>
        </p:nvSpPr>
        <p:spPr>
          <a:xfrm>
            <a:off x="504000" y="1326600"/>
            <a:ext cx="9071640" cy="3288240"/>
          </a:xfrm>
          <a:prstGeom prst="rect">
            <a:avLst/>
          </a:prstGeom>
          <a:noFill/>
          <a:ln w="0">
            <a:noFill/>
          </a:ln>
        </p:spPr>
        <p:txBody>
          <a:bodyPr lIns="0" tIns="0" rIns="0" bIns="0" anchor="t">
            <a:normAutofit/>
          </a:bodyPr>
          <a:lstStyle/>
          <a:p>
            <a:pPr marL="431800" indent="-323850">
              <a:spcBef>
                <a:spcPts val="1415"/>
              </a:spcBef>
              <a:buClr>
                <a:srgbClr val="000000"/>
              </a:buClr>
              <a:buSzPct val="45000"/>
              <a:buFont typeface="Wingdings" panose="05000000000000000000" pitchFamily="2" charset="2"/>
              <a:buChar char=""/>
            </a:pPr>
            <a:r>
              <a:rPr lang="pt-BR" sz="1800" b="0" strike="noStrike" spc="-1">
                <a:latin typeface="Arial" panose="020B0604020202020204"/>
              </a:rPr>
              <a:t>Clique para editar o formato do texto da estrutura de tópicos</a:t>
            </a:r>
            <a:endParaRPr lang="pt-BR" sz="1800" b="0" strike="noStrike" spc="-1">
              <a:latin typeface="Arial" panose="020B0604020202020204"/>
            </a:endParaRPr>
          </a:p>
          <a:p>
            <a:pPr marL="864235" lvl="1" indent="-323850">
              <a:spcBef>
                <a:spcPts val="1135"/>
              </a:spcBef>
              <a:buClr>
                <a:srgbClr val="000000"/>
              </a:buClr>
              <a:buSzPct val="75000"/>
              <a:buFont typeface="Symbol" panose="05050102010706020507" charset="2"/>
              <a:buChar char=""/>
            </a:pPr>
            <a:r>
              <a:rPr lang="pt-BR" sz="1800" b="0" strike="noStrike" spc="-1">
                <a:latin typeface="Arial" panose="020B0604020202020204"/>
              </a:rPr>
              <a:t>2.º nível da estrutura de tópicos</a:t>
            </a:r>
            <a:endParaRPr lang="pt-BR" sz="1800" b="0" strike="noStrike" spc="-1">
              <a:latin typeface="Arial" panose="020B0604020202020204"/>
            </a:endParaRPr>
          </a:p>
          <a:p>
            <a:pPr marL="1296035" lvl="2" indent="-288290">
              <a:spcBef>
                <a:spcPts val="850"/>
              </a:spcBef>
              <a:buClr>
                <a:srgbClr val="000000"/>
              </a:buClr>
              <a:buSzPct val="45000"/>
              <a:buFont typeface="Wingdings" panose="05000000000000000000" pitchFamily="2" charset="2"/>
              <a:buChar char=""/>
            </a:pPr>
            <a:r>
              <a:rPr lang="pt-BR" sz="1800" b="0" strike="noStrike" spc="-1">
                <a:latin typeface="Arial" panose="020B0604020202020204"/>
              </a:rPr>
              <a:t>3.º nível da estrutura de tópicos</a:t>
            </a:r>
            <a:endParaRPr lang="pt-BR" sz="1800" b="0" strike="noStrike" spc="-1">
              <a:latin typeface="Arial" panose="020B0604020202020204"/>
            </a:endParaRPr>
          </a:p>
          <a:p>
            <a:pPr marL="1727835" lvl="3" indent="-215900">
              <a:spcBef>
                <a:spcPts val="565"/>
              </a:spcBef>
              <a:buClr>
                <a:srgbClr val="000000"/>
              </a:buClr>
              <a:buSzPct val="75000"/>
              <a:buFont typeface="Symbol" panose="05050102010706020507" charset="2"/>
              <a:buChar char=""/>
            </a:pPr>
            <a:r>
              <a:rPr lang="pt-BR" sz="1800" b="0" strike="noStrike" spc="-1">
                <a:latin typeface="Arial" panose="020B0604020202020204"/>
              </a:rPr>
              <a:t>4.º nível da estrutura de tópicos</a:t>
            </a:r>
            <a:endParaRPr lang="pt-BR" sz="1800" b="0" strike="noStrike" spc="-1">
              <a:latin typeface="Arial" panose="020B0604020202020204"/>
            </a:endParaRPr>
          </a:p>
          <a:p>
            <a:pPr marL="2160270" lvl="4" indent="-215900">
              <a:spcBef>
                <a:spcPts val="285"/>
              </a:spcBef>
              <a:buClr>
                <a:srgbClr val="000000"/>
              </a:buClr>
              <a:buSzPct val="45000"/>
              <a:buFont typeface="Wingdings" panose="05000000000000000000" pitchFamily="2" charset="2"/>
              <a:buChar char=""/>
            </a:pPr>
            <a:r>
              <a:rPr lang="pt-BR" sz="1800" b="0" strike="noStrike" spc="-1">
                <a:latin typeface="Arial" panose="020B0604020202020204"/>
              </a:rPr>
              <a:t>5.º nível da estrutura de tópicos</a:t>
            </a:r>
            <a:endParaRPr lang="pt-BR" sz="1800" b="0" strike="noStrike" spc="-1">
              <a:latin typeface="Arial" panose="020B0604020202020204"/>
            </a:endParaRPr>
          </a:p>
          <a:p>
            <a:pPr marL="2592070" lvl="5" indent="-215900">
              <a:spcBef>
                <a:spcPts val="285"/>
              </a:spcBef>
              <a:buClr>
                <a:srgbClr val="000000"/>
              </a:buClr>
              <a:buSzPct val="45000"/>
              <a:buFont typeface="Wingdings" panose="05000000000000000000" pitchFamily="2" charset="2"/>
              <a:buChar char=""/>
            </a:pPr>
            <a:r>
              <a:rPr lang="pt-BR" sz="1800" b="0" strike="noStrike" spc="-1">
                <a:latin typeface="Arial" panose="020B0604020202020204"/>
              </a:rPr>
              <a:t>6.º nível da estrutura de tópicos</a:t>
            </a:r>
            <a:endParaRPr lang="pt-BR" sz="1800" b="0" strike="noStrike" spc="-1">
              <a:latin typeface="Arial" panose="020B0604020202020204"/>
            </a:endParaRPr>
          </a:p>
          <a:p>
            <a:pPr marL="3023870" lvl="6" indent="-215900">
              <a:spcBef>
                <a:spcPts val="285"/>
              </a:spcBef>
              <a:buClr>
                <a:srgbClr val="000000"/>
              </a:buClr>
              <a:buSzPct val="45000"/>
              <a:buFont typeface="Wingdings" panose="05000000000000000000" pitchFamily="2" charset="2"/>
              <a:buChar char=""/>
            </a:pPr>
            <a:r>
              <a:rPr lang="pt-BR" sz="1800" b="0" strike="noStrike" spc="-1">
                <a:latin typeface="Arial" panose="020B0604020202020204"/>
              </a:rPr>
              <a:t>7.º nível da estrutura de tópicos</a:t>
            </a:r>
            <a:endParaRPr lang="pt-BR" sz="1800" b="0" strike="noStrike" spc="-1">
              <a:latin typeface="Arial" panose="020B0604020202020204"/>
            </a:endParaRPr>
          </a:p>
        </p:txBody>
      </p:sp>
      <p:sp>
        <p:nvSpPr>
          <p:cNvPr id="2" name="PlaceHolder 3"/>
          <p:cNvSpPr>
            <a:spLocks noGrp="1"/>
          </p:cNvSpPr>
          <p:nvPr>
            <p:ph type="ftr" idx="1"/>
          </p:nvPr>
        </p:nvSpPr>
        <p:spPr>
          <a:xfrm>
            <a:off x="3447360" y="5165280"/>
            <a:ext cx="3194280" cy="389880"/>
          </a:xfrm>
          <a:prstGeom prst="rect">
            <a:avLst/>
          </a:prstGeom>
          <a:noFill/>
          <a:ln w="0">
            <a:noFill/>
          </a:ln>
        </p:spPr>
        <p:txBody>
          <a:bodyPr lIns="0" tIns="0" rIns="0" bIns="0" anchor="t">
            <a:noAutofit/>
          </a:bodyPr>
          <a:lstStyle>
            <a:lvl1pPr algn="ctr">
              <a:lnSpc>
                <a:spcPct val="100000"/>
              </a:lnSpc>
              <a:buNone/>
              <a:defRPr lang="pt-BR" sz="1400" b="0" strike="noStrike" spc="-1">
                <a:latin typeface="Times New Roman" panose="02020603050405020304"/>
              </a:defRPr>
            </a:lvl1pPr>
          </a:lstStyle>
          <a:p>
            <a:pPr algn="ctr">
              <a:lnSpc>
                <a:spcPct val="100000"/>
              </a:lnSpc>
              <a:buNone/>
            </a:pPr>
            <a:r>
              <a:rPr lang="pt-BR" sz="1400" b="0" strike="noStrike" spc="-1">
                <a:latin typeface="Times New Roman" panose="02020603050405020304"/>
              </a:rPr>
              <a:t>&lt;rodapé&gt;</a:t>
            </a:r>
            <a:endParaRPr lang="pt-BR" sz="1400" b="0" strike="noStrike" spc="-1">
              <a:latin typeface="Times New Roman" panose="02020603050405020304"/>
            </a:endParaRPr>
          </a:p>
        </p:txBody>
      </p:sp>
      <p:sp>
        <p:nvSpPr>
          <p:cNvPr id="3" name="PlaceHolder 4"/>
          <p:cNvSpPr>
            <a:spLocks noGrp="1"/>
          </p:cNvSpPr>
          <p:nvPr>
            <p:ph type="sldNum" idx="2"/>
          </p:nvPr>
        </p:nvSpPr>
        <p:spPr>
          <a:xfrm>
            <a:off x="7227360" y="5165280"/>
            <a:ext cx="2347560" cy="389880"/>
          </a:xfrm>
          <a:prstGeom prst="rect">
            <a:avLst/>
          </a:prstGeom>
          <a:noFill/>
          <a:ln w="0">
            <a:noFill/>
          </a:ln>
        </p:spPr>
        <p:txBody>
          <a:bodyPr lIns="0" tIns="0" rIns="0" bIns="0" anchor="t">
            <a:noAutofit/>
          </a:bodyPr>
          <a:lstStyle>
            <a:lvl1pPr algn="r">
              <a:lnSpc>
                <a:spcPct val="100000"/>
              </a:lnSpc>
              <a:buNone/>
              <a:defRPr lang="pt-BR" sz="1400" b="0" strike="noStrike" spc="-1">
                <a:latin typeface="Times New Roman" panose="02020603050405020304"/>
              </a:defRPr>
            </a:lvl1pPr>
          </a:lstStyle>
          <a:p>
            <a:pPr algn="r">
              <a:lnSpc>
                <a:spcPct val="100000"/>
              </a:lnSpc>
              <a:buNone/>
            </a:pPr>
            <a:fld id="{9A496AF1-F4D3-42CA-8114-443E43BB9D75}" type="slidenum">
              <a:rPr lang="pt-BR" sz="1400" b="0" strike="noStrike" spc="-1">
                <a:latin typeface="Times New Roman" panose="02020603050405020304"/>
              </a:rPr>
            </a:fld>
            <a:endParaRPr lang="pt-BR" sz="1400" b="0" strike="noStrike" spc="-1">
              <a:latin typeface="Times New Roman" panose="02020603050405020304"/>
            </a:endParaRPr>
          </a:p>
        </p:txBody>
      </p:sp>
      <p:sp>
        <p:nvSpPr>
          <p:cNvPr id="4" name="PlaceHolder 5"/>
          <p:cNvSpPr>
            <a:spLocks noGrp="1"/>
          </p:cNvSpPr>
          <p:nvPr>
            <p:ph type="dt" idx="3"/>
          </p:nvPr>
        </p:nvSpPr>
        <p:spPr>
          <a:xfrm>
            <a:off x="504000" y="5165280"/>
            <a:ext cx="2347560" cy="389880"/>
          </a:xfrm>
          <a:prstGeom prst="rect">
            <a:avLst/>
          </a:prstGeom>
          <a:noFill/>
          <a:ln w="0">
            <a:noFill/>
          </a:ln>
        </p:spPr>
        <p:txBody>
          <a:bodyPr lIns="0" tIns="0" rIns="0" bIns="0" anchor="t">
            <a:noAutofit/>
          </a:bodyPr>
          <a:lstStyle>
            <a:lvl1pPr>
              <a:defRPr lang="pt-BR" sz="1400" b="0" strike="noStrike" spc="-1">
                <a:latin typeface="Times New Roman" panose="02020603050405020304"/>
              </a:defRPr>
            </a:lvl1pPr>
          </a:lstStyle>
          <a:p>
            <a:r>
              <a:rPr lang="pt-BR" sz="1400" b="0" strike="noStrike" spc="-1">
                <a:latin typeface="Times New Roman" panose="02020603050405020304"/>
              </a:rPr>
              <a:t>&lt;data/hora&gt;</a:t>
            </a:r>
            <a:endParaRPr lang="pt-BR" sz="1400" b="0" strike="noStrike" spc="-1">
              <a:latin typeface="Times New Roman" panose="020206030504050203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0" Type="http://schemas.openxmlformats.org/officeDocument/2006/relationships/slideLayout" Target="../slideLayouts/slideLayout1.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2.jpeg"/><Relationship Id="rId7" Type="http://schemas.openxmlformats.org/officeDocument/2006/relationships/image" Target="../media/image11.pn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3" name="Google Shape;199;g1ea4caebdf2_0_11"/>
          <p:cNvSpPr txBox="1"/>
          <p:nvPr/>
        </p:nvSpPr>
        <p:spPr>
          <a:xfrm>
            <a:off x="323600" y="642789"/>
            <a:ext cx="7668300" cy="405645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1" dirty="0">
                <a:solidFill>
                  <a:srgbClr val="000000"/>
                </a:solidFill>
                <a:latin typeface="Arial" panose="020B0604020202020204"/>
                <a:ea typeface="Arial" panose="020B0604020202020204"/>
                <a:cs typeface="Arial" panose="020B0604020202020204"/>
                <a:sym typeface="Arial" panose="020B0604020202020204"/>
              </a:rPr>
              <a:t>AÇÃO</a:t>
            </a:r>
            <a:r>
              <a:rPr lang="pt-BR" sz="1800" b="1" dirty="0"/>
              <a:t>: </a:t>
            </a:r>
            <a:r>
              <a:rPr lang="pt-BR" sz="1800" b="1" dirty="0">
                <a:solidFill>
                  <a:srgbClr val="000000"/>
                </a:solidFill>
                <a:latin typeface="Arial" panose="020B0604020202020204"/>
                <a:ea typeface="Arial" panose="020B0604020202020204"/>
                <a:cs typeface="Arial" panose="020B0604020202020204"/>
                <a:sym typeface="Arial" panose="020B0604020202020204"/>
              </a:rPr>
              <a:t>4076 </a:t>
            </a:r>
            <a:endParaRPr sz="1800" b="1" dirty="0"/>
          </a:p>
          <a:p>
            <a:pPr algn="just"/>
            <a:r>
              <a:rPr lang="pt-BR" b="1" dirty="0">
                <a:solidFill>
                  <a:srgbClr val="C00000"/>
                </a:solidFill>
              </a:rPr>
              <a:t>Passaporte Mineiro do Conhecimento</a:t>
            </a:r>
            <a:endParaRPr b="1" dirty="0">
              <a:solidFill>
                <a:srgbClr val="C00000"/>
              </a:solidFill>
            </a:endParaRPr>
          </a:p>
          <a:p>
            <a:pPr marL="0" marR="0" lvl="0" indent="0" algn="just" rtl="0">
              <a:spcBef>
                <a:spcPts val="0"/>
              </a:spcBef>
              <a:spcAft>
                <a:spcPts val="0"/>
              </a:spcAft>
              <a:buNone/>
            </a:pPr>
            <a:endParaRPr sz="1800" dirty="0">
              <a:solidFill>
                <a:srgbClr val="000000"/>
              </a:solidFill>
              <a:latin typeface="Arial" panose="020B0604020202020204"/>
              <a:ea typeface="Arial" panose="020B0604020202020204"/>
              <a:cs typeface="Arial" panose="020B0604020202020204"/>
              <a:sym typeface="Arial" panose="020B0604020202020204"/>
            </a:endParaRPr>
          </a:p>
          <a:p>
            <a:pPr marL="0" lvl="0" indent="0" algn="just" rtl="0">
              <a:spcBef>
                <a:spcPts val="0"/>
              </a:spcBef>
              <a:spcAft>
                <a:spcPts val="0"/>
              </a:spcAft>
              <a:buClr>
                <a:schemeClr val="dk1"/>
              </a:buClr>
              <a:buFont typeface="Arial" panose="020B0604020202020204"/>
              <a:buNone/>
            </a:pPr>
            <a:r>
              <a:rPr lang="pt-BR" sz="1800" b="1" dirty="0" smtClean="0">
                <a:solidFill>
                  <a:schemeClr val="dk1"/>
                </a:solidFill>
              </a:rPr>
              <a:t>Finalidade:</a:t>
            </a:r>
            <a:endParaRPr sz="1800" b="1" dirty="0">
              <a:solidFill>
                <a:srgbClr val="000000"/>
              </a:solidFill>
              <a:latin typeface="Arial" panose="020B0604020202020204"/>
              <a:ea typeface="Arial" panose="020B0604020202020204"/>
              <a:cs typeface="Arial" panose="020B0604020202020204"/>
              <a:sym typeface="Arial" panose="020B0604020202020204"/>
            </a:endParaRPr>
          </a:p>
          <a:p>
            <a:pPr lvl="0" algn="just">
              <a:lnSpc>
                <a:spcPct val="115000"/>
              </a:lnSpc>
              <a:spcBef>
                <a:spcPts val="1200"/>
              </a:spcBef>
              <a:buClr>
                <a:schemeClr val="dk1"/>
              </a:buClr>
              <a:buSzPts val="1100"/>
            </a:pPr>
            <a:r>
              <a:rPr lang="pt-BR" dirty="0" smtClean="0"/>
              <a:t>Promover a formação </a:t>
            </a:r>
            <a:r>
              <a:rPr lang="pt-BR" dirty="0"/>
              <a:t>cidadã e à internacionalização da educação pública, por meio da promoção da conscientização de estudantes sobre questões globais de relevância local, fundamentadas nos 17 (dezessete) Objetivos de Desenvolvimento Sustentável (ODS) da Organização das Nações Unidas (ONU), além de conceder bolsas de intercâmbio estudantil internacional, fomentando a formação de cidadãos ativos e globalmente engajados</a:t>
            </a:r>
            <a:r>
              <a:rPr lang="pt-BR" dirty="0" smtClean="0"/>
              <a:t>.</a:t>
            </a:r>
            <a:endParaRPr lang="pt-BR" dirty="0" smtClean="0"/>
          </a:p>
          <a:p>
            <a:pPr lvl="0" algn="just">
              <a:lnSpc>
                <a:spcPct val="115000"/>
              </a:lnSpc>
              <a:spcBef>
                <a:spcPts val="1200"/>
              </a:spcBef>
              <a:buClr>
                <a:schemeClr val="dk1"/>
              </a:buClr>
              <a:buSzPts val="1100"/>
            </a:pPr>
            <a:endParaRPr dirty="0">
              <a:solidFill>
                <a:srgbClr val="000000"/>
              </a:solidFill>
            </a:endParaRPr>
          </a:p>
        </p:txBody>
      </p:sp>
      <p:sp>
        <p:nvSpPr>
          <p:cNvPr id="4" name="Google Shape;200;g1ea4caebdf2_0_11"/>
          <p:cNvSpPr txBox="1"/>
          <p:nvPr/>
        </p:nvSpPr>
        <p:spPr>
          <a:xfrm>
            <a:off x="225425" y="4188977"/>
            <a:ext cx="7621554"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chemeClr val="dk1"/>
                </a:solidFill>
              </a:rPr>
              <a:t>Expectativas para </a:t>
            </a:r>
            <a:r>
              <a:rPr lang="pt-BR" sz="1800" b="1" dirty="0" smtClean="0">
                <a:solidFill>
                  <a:schemeClr val="dk1"/>
                </a:solidFill>
              </a:rPr>
              <a:t>2026:</a:t>
            </a:r>
            <a:br>
              <a:rPr lang="pt-BR" sz="1800" b="1" dirty="0" smtClean="0">
                <a:solidFill>
                  <a:schemeClr val="dk1"/>
                </a:solidFill>
              </a:rPr>
            </a:br>
            <a:br>
              <a:rPr lang="pt-BR" sz="1800" b="1" dirty="0" smtClean="0">
                <a:solidFill>
                  <a:schemeClr val="dk1"/>
                </a:solidFill>
              </a:rPr>
            </a:br>
            <a:r>
              <a:rPr lang="pt-BR" sz="1700" dirty="0" smtClean="0">
                <a:solidFill>
                  <a:schemeClr val="dk1"/>
                </a:solidFill>
              </a:rPr>
              <a:t>Envio de 190 alunos para o intercâmbio estudantil (40 FHA + 150 SEE).</a:t>
            </a:r>
            <a:endParaRPr sz="1700" dirty="0">
              <a:solidFill>
                <a:schemeClr val="dk1"/>
              </a:solidFill>
            </a:endParaRPr>
          </a:p>
          <a:p>
            <a:pPr marL="0" lvl="0" indent="0" algn="l" rtl="0">
              <a:spcBef>
                <a:spcPts val="0"/>
              </a:spcBef>
              <a:spcAft>
                <a:spcPts val="0"/>
              </a:spcAft>
              <a:buNone/>
            </a:pPr>
            <a:r>
              <a:rPr lang="pt-BR" sz="1700" dirty="0"/>
              <a:t>Seleção de </a:t>
            </a:r>
            <a:r>
              <a:rPr lang="pt-BR" sz="1700" dirty="0" smtClean="0"/>
              <a:t>200 </a:t>
            </a:r>
            <a:r>
              <a:rPr lang="pt-BR" sz="1700" dirty="0"/>
              <a:t>alunos para o intercâmbio estudantil </a:t>
            </a:r>
            <a:r>
              <a:rPr lang="pt-BR" sz="1700" dirty="0" smtClean="0"/>
              <a:t>(40 FHA + 160 SEE).</a:t>
            </a:r>
            <a:endParaRPr sz="17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1477328"/>
          </a:xfrm>
          <a:prstGeom prst="rect">
            <a:avLst/>
          </a:prstGeom>
        </p:spPr>
        <p:txBody>
          <a:bodyPr wrap="square">
            <a:spAutoFit/>
          </a:bodyPr>
          <a:lstStyle/>
          <a:p>
            <a:pPr lvl="0" algn="just"/>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br>
              <a:rPr lang="pt-BR" b="1" dirty="0" smtClean="0">
                <a:solidFill>
                  <a:srgbClr val="000000"/>
                </a:solidFill>
                <a:latin typeface="Arial" panose="020B0604020202020204" pitchFamily="34" charset="0"/>
              </a:rPr>
            </a:br>
            <a:br>
              <a:rPr lang="pt-BR" b="1" dirty="0" smtClean="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a:t>
            </a:r>
            <a:r>
              <a:rPr lang="pt-BR" b="1" dirty="0">
                <a:solidFill>
                  <a:srgbClr val="000000"/>
                </a:solidFill>
                <a:ea typeface="Arial" panose="020B0604020202020204"/>
                <a:cs typeface="Arial" panose="020B0604020202020204"/>
                <a:sym typeface="Arial" panose="020B0604020202020204"/>
              </a:rPr>
              <a:t>4076 </a:t>
            </a:r>
            <a:endParaRPr lang="pt-BR" b="1" dirty="0"/>
          </a:p>
          <a:p>
            <a:pPr algn="just"/>
            <a:r>
              <a:rPr lang="pt-BR" b="1" dirty="0">
                <a:solidFill>
                  <a:srgbClr val="C00000"/>
                </a:solidFill>
              </a:rPr>
              <a:t>Passaporte Mineiro do Conhecimento</a:t>
            </a:r>
            <a:endParaRPr lang="pt-BR" b="1" dirty="0">
              <a:solidFill>
                <a:srgbClr val="C00000"/>
              </a:solidFill>
            </a:endParaRPr>
          </a:p>
          <a:p>
            <a:endParaRPr lang="pt-BR" b="1" dirty="0" smtClean="0">
              <a:solidFill>
                <a:srgbClr val="000000"/>
              </a:solidFill>
              <a:latin typeface="Arial" panose="020B0604020202020204" pitchFamily="34" charset="0"/>
            </a:endParaRPr>
          </a:p>
        </p:txBody>
      </p:sp>
      <p:sp>
        <p:nvSpPr>
          <p:cNvPr id="3" name="Google Shape;178;p8"/>
          <p:cNvSpPr/>
          <p:nvPr/>
        </p:nvSpPr>
        <p:spPr>
          <a:xfrm>
            <a:off x="234744" y="2398054"/>
            <a:ext cx="1816800" cy="422700"/>
          </a:xfrm>
          <a:prstGeom prst="roundRect">
            <a:avLst>
              <a:gd name="adj" fmla="val 16667"/>
            </a:avLst>
          </a:prstGeom>
          <a:solidFill>
            <a:srgbClr val="0B1354"/>
          </a:solidFill>
          <a:ln>
            <a:noFill/>
          </a:ln>
        </p:spPr>
        <p:txBody>
          <a:bodyPr spcFirstLastPara="1" wrap="square" lIns="86300" tIns="86300" rIns="86300" bIns="86300" anchor="ctr" anchorCtr="0">
            <a:noAutofit/>
          </a:bodyPr>
          <a:lstStyle/>
          <a:p>
            <a:pPr marL="0" lvl="0" indent="0" algn="ctr" rtl="0">
              <a:spcBef>
                <a:spcPts val="0"/>
              </a:spcBef>
              <a:spcAft>
                <a:spcPts val="0"/>
              </a:spcAft>
              <a:buNone/>
            </a:pPr>
            <a:r>
              <a:rPr lang="pt-BR" sz="1320">
                <a:solidFill>
                  <a:schemeClr val="lt1"/>
                </a:solidFill>
              </a:rPr>
              <a:t>ESCOLAS PARTICIPANTES</a:t>
            </a:r>
            <a:endParaRPr sz="1320">
              <a:solidFill>
                <a:schemeClr val="lt1"/>
              </a:solidFill>
            </a:endParaRPr>
          </a:p>
        </p:txBody>
      </p:sp>
      <p:sp>
        <p:nvSpPr>
          <p:cNvPr id="4" name="Google Shape;179;p8"/>
          <p:cNvSpPr/>
          <p:nvPr/>
        </p:nvSpPr>
        <p:spPr>
          <a:xfrm>
            <a:off x="234744" y="2907709"/>
            <a:ext cx="1816800" cy="1001100"/>
          </a:xfrm>
          <a:prstGeom prst="roundRect">
            <a:avLst>
              <a:gd name="adj" fmla="val 16667"/>
            </a:avLst>
          </a:prstGeom>
          <a:solidFill>
            <a:schemeClr val="bg1">
              <a:lumMod val="85000"/>
            </a:schemeClr>
          </a:solidFill>
          <a:ln>
            <a:noFill/>
          </a:ln>
        </p:spPr>
        <p:txBody>
          <a:bodyPr spcFirstLastPara="1" wrap="square" lIns="86300" tIns="86300" rIns="86300" bIns="86300" anchor="ctr" anchorCtr="0">
            <a:noAutofit/>
          </a:bodyPr>
          <a:lstStyle/>
          <a:p>
            <a:pPr marL="0" lvl="0" indent="0" algn="ctr" rtl="0">
              <a:spcBef>
                <a:spcPts val="0"/>
              </a:spcBef>
              <a:spcAft>
                <a:spcPts val="0"/>
              </a:spcAft>
              <a:buNone/>
            </a:pPr>
            <a:r>
              <a:rPr lang="pt-BR" sz="1320" b="1"/>
              <a:t>ESCOLAS ESTADUAIS DE IBIRITÉ </a:t>
            </a:r>
            <a:endParaRPr sz="1320" b="1"/>
          </a:p>
        </p:txBody>
      </p:sp>
      <p:sp>
        <p:nvSpPr>
          <p:cNvPr id="5" name="Google Shape;180;p8"/>
          <p:cNvSpPr/>
          <p:nvPr/>
        </p:nvSpPr>
        <p:spPr>
          <a:xfrm>
            <a:off x="234744" y="3985595"/>
            <a:ext cx="1816800" cy="1001100"/>
          </a:xfrm>
          <a:prstGeom prst="roundRect">
            <a:avLst>
              <a:gd name="adj" fmla="val 16667"/>
            </a:avLst>
          </a:prstGeom>
          <a:solidFill>
            <a:schemeClr val="bg1">
              <a:lumMod val="85000"/>
            </a:schemeClr>
          </a:solidFill>
          <a:ln>
            <a:noFill/>
          </a:ln>
        </p:spPr>
        <p:txBody>
          <a:bodyPr spcFirstLastPara="1" wrap="square" lIns="86300" tIns="86300" rIns="86300" bIns="86300" anchor="ctr" anchorCtr="0">
            <a:noAutofit/>
          </a:bodyPr>
          <a:lstStyle/>
          <a:p>
            <a:pPr marL="0" lvl="0" indent="0" algn="ctr" rtl="0">
              <a:spcBef>
                <a:spcPts val="0"/>
              </a:spcBef>
              <a:spcAft>
                <a:spcPts val="0"/>
              </a:spcAft>
              <a:buNone/>
            </a:pPr>
            <a:r>
              <a:rPr lang="pt-BR" sz="1320" b="1"/>
              <a:t>794 ESCOLAS ESTADUAIS DO EMTI </a:t>
            </a:r>
            <a:endParaRPr sz="1320" b="1"/>
          </a:p>
        </p:txBody>
      </p:sp>
      <p:sp>
        <p:nvSpPr>
          <p:cNvPr id="6" name="Google Shape;181;p8"/>
          <p:cNvSpPr/>
          <p:nvPr/>
        </p:nvSpPr>
        <p:spPr>
          <a:xfrm>
            <a:off x="2172407" y="2398054"/>
            <a:ext cx="1944600" cy="422700"/>
          </a:xfrm>
          <a:prstGeom prst="roundRect">
            <a:avLst>
              <a:gd name="adj" fmla="val 16667"/>
            </a:avLst>
          </a:prstGeom>
          <a:solidFill>
            <a:srgbClr val="0B1354"/>
          </a:solidFill>
          <a:ln>
            <a:noFill/>
          </a:ln>
        </p:spPr>
        <p:txBody>
          <a:bodyPr spcFirstLastPara="1" wrap="square" lIns="86300" tIns="86300" rIns="86300" bIns="86300" anchor="ctr" anchorCtr="0">
            <a:noAutofit/>
          </a:bodyPr>
          <a:lstStyle/>
          <a:p>
            <a:pPr marL="0" lvl="0" indent="0" algn="ctr" rtl="0">
              <a:spcBef>
                <a:spcPts val="0"/>
              </a:spcBef>
              <a:spcAft>
                <a:spcPts val="0"/>
              </a:spcAft>
              <a:buNone/>
            </a:pPr>
            <a:r>
              <a:rPr lang="pt-BR" sz="1320">
                <a:solidFill>
                  <a:schemeClr val="lt1"/>
                </a:solidFill>
              </a:rPr>
              <a:t>DIRECIONAMENTO DE VAGAS </a:t>
            </a:r>
            <a:endParaRPr sz="1320">
              <a:solidFill>
                <a:schemeClr val="lt1"/>
              </a:solidFill>
            </a:endParaRPr>
          </a:p>
        </p:txBody>
      </p:sp>
      <p:sp>
        <p:nvSpPr>
          <p:cNvPr id="7" name="Google Shape;182;p8"/>
          <p:cNvSpPr/>
          <p:nvPr/>
        </p:nvSpPr>
        <p:spPr>
          <a:xfrm>
            <a:off x="2172407" y="2907698"/>
            <a:ext cx="1944600" cy="1001100"/>
          </a:xfrm>
          <a:prstGeom prst="roundRect">
            <a:avLst>
              <a:gd name="adj" fmla="val 16667"/>
            </a:avLst>
          </a:prstGeom>
          <a:solidFill>
            <a:schemeClr val="bg1">
              <a:lumMod val="85000"/>
            </a:schemeClr>
          </a:solidFill>
          <a:ln>
            <a:noFill/>
          </a:ln>
        </p:spPr>
        <p:txBody>
          <a:bodyPr spcFirstLastPara="1" wrap="square" lIns="86300" tIns="86300" rIns="86300" bIns="86300" anchor="ctr" anchorCtr="0">
            <a:noAutofit/>
          </a:bodyPr>
          <a:lstStyle/>
          <a:p>
            <a:pPr marL="0" lvl="0" indent="0" algn="ctr" rtl="0">
              <a:spcBef>
                <a:spcPts val="0"/>
              </a:spcBef>
              <a:spcAft>
                <a:spcPts val="0"/>
              </a:spcAft>
              <a:buNone/>
            </a:pPr>
            <a:r>
              <a:rPr lang="pt-BR" sz="945" dirty="0"/>
              <a:t>Destinado aos estudantes da Escolas Estaduais de Ibirité onde a Fundação Helena </a:t>
            </a:r>
            <a:r>
              <a:rPr lang="pt-BR" sz="945" dirty="0" err="1"/>
              <a:t>Antipoff</a:t>
            </a:r>
            <a:r>
              <a:rPr lang="pt-BR" sz="945" dirty="0"/>
              <a:t> está localizada e a qual foi pioneira na implementação deste projeto.</a:t>
            </a:r>
            <a:endParaRPr sz="945" dirty="0"/>
          </a:p>
        </p:txBody>
      </p:sp>
      <p:sp>
        <p:nvSpPr>
          <p:cNvPr id="8" name="Google Shape;183;p8"/>
          <p:cNvSpPr/>
          <p:nvPr/>
        </p:nvSpPr>
        <p:spPr>
          <a:xfrm>
            <a:off x="2172407" y="3985604"/>
            <a:ext cx="1944600" cy="1001100"/>
          </a:xfrm>
          <a:prstGeom prst="roundRect">
            <a:avLst>
              <a:gd name="adj" fmla="val 16667"/>
            </a:avLst>
          </a:prstGeom>
          <a:solidFill>
            <a:schemeClr val="bg1">
              <a:lumMod val="85000"/>
            </a:schemeClr>
          </a:solidFill>
          <a:ln>
            <a:noFill/>
          </a:ln>
        </p:spPr>
        <p:txBody>
          <a:bodyPr spcFirstLastPara="1" wrap="square" lIns="86300" tIns="86300" rIns="86300" bIns="86300" anchor="ctr" anchorCtr="0">
            <a:noAutofit/>
          </a:bodyPr>
          <a:lstStyle/>
          <a:p>
            <a:pPr marL="0" lvl="0" indent="0" algn="ctr" rtl="0">
              <a:spcBef>
                <a:spcPts val="0"/>
              </a:spcBef>
              <a:spcAft>
                <a:spcPts val="0"/>
              </a:spcAft>
              <a:buClr>
                <a:schemeClr val="dk1"/>
              </a:buClr>
              <a:buSzPts val="1100"/>
              <a:buFont typeface="Arial" panose="020B0604020202020204"/>
              <a:buNone/>
            </a:pPr>
            <a:r>
              <a:rPr lang="pt-BR" sz="945" dirty="0"/>
              <a:t>Destinado aos estudantes</a:t>
            </a:r>
            <a:endParaRPr sz="945" dirty="0"/>
          </a:p>
          <a:p>
            <a:pPr marL="0" lvl="0" indent="0" algn="ctr" rtl="0">
              <a:spcBef>
                <a:spcPts val="0"/>
              </a:spcBef>
              <a:spcAft>
                <a:spcPts val="0"/>
              </a:spcAft>
              <a:buNone/>
            </a:pPr>
            <a:r>
              <a:rPr lang="pt-BR" sz="945" dirty="0"/>
              <a:t>do 1º ano do Ensino Médio de Tempo Integral, seja no modelo propedêutico ou profissional das 794 Escolas Estaduais EMTI participantes</a:t>
            </a:r>
            <a:endParaRPr sz="945" dirty="0"/>
          </a:p>
        </p:txBody>
      </p:sp>
      <p:sp>
        <p:nvSpPr>
          <p:cNvPr id="9" name="Google Shape;184;p8"/>
          <p:cNvSpPr/>
          <p:nvPr/>
        </p:nvSpPr>
        <p:spPr>
          <a:xfrm>
            <a:off x="234744" y="1823775"/>
            <a:ext cx="3912600" cy="422700"/>
          </a:xfrm>
          <a:prstGeom prst="roundRect">
            <a:avLst>
              <a:gd name="adj" fmla="val 16667"/>
            </a:avLst>
          </a:prstGeom>
          <a:solidFill>
            <a:srgbClr val="FF9900"/>
          </a:solidFill>
          <a:ln>
            <a:noFill/>
          </a:ln>
        </p:spPr>
        <p:txBody>
          <a:bodyPr spcFirstLastPara="1" wrap="square" lIns="86300" tIns="86300" rIns="86300" bIns="86300" anchor="ctr" anchorCtr="0">
            <a:noAutofit/>
          </a:bodyPr>
          <a:lstStyle/>
          <a:p>
            <a:pPr marL="0" lvl="0" indent="0" algn="ctr" rtl="0">
              <a:spcBef>
                <a:spcPts val="0"/>
              </a:spcBef>
              <a:spcAft>
                <a:spcPts val="0"/>
              </a:spcAft>
              <a:buNone/>
            </a:pPr>
            <a:r>
              <a:rPr lang="pt-BR" sz="1320" dirty="0">
                <a:solidFill>
                  <a:schemeClr val="lt1"/>
                </a:solidFill>
              </a:rPr>
              <a:t>PÚBLICO ALVO</a:t>
            </a:r>
            <a:endParaRPr sz="1320" dirty="0">
              <a:solidFill>
                <a:schemeClr val="lt1"/>
              </a:solidFill>
            </a:endParaRPr>
          </a:p>
        </p:txBody>
      </p:sp>
      <p:grpSp>
        <p:nvGrpSpPr>
          <p:cNvPr id="10" name="Google Shape;186;p8"/>
          <p:cNvGrpSpPr/>
          <p:nvPr/>
        </p:nvGrpSpPr>
        <p:grpSpPr>
          <a:xfrm>
            <a:off x="4523394" y="1814279"/>
            <a:ext cx="3168465" cy="462419"/>
            <a:chOff x="2755451" y="2522325"/>
            <a:chExt cx="3199500" cy="740700"/>
          </a:xfrm>
          <a:solidFill>
            <a:schemeClr val="bg1">
              <a:lumMod val="85000"/>
            </a:schemeClr>
          </a:solidFill>
        </p:grpSpPr>
        <p:sp>
          <p:nvSpPr>
            <p:cNvPr id="11" name="Google Shape;187;p8"/>
            <p:cNvSpPr/>
            <p:nvPr/>
          </p:nvSpPr>
          <p:spPr>
            <a:xfrm>
              <a:off x="2755451" y="2522325"/>
              <a:ext cx="3199500" cy="740700"/>
            </a:xfrm>
            <a:prstGeom prst="roundRect">
              <a:avLst>
                <a:gd name="adj" fmla="val 50000"/>
              </a:avLst>
            </a:prstGeom>
            <a:grpFill/>
            <a:ln>
              <a:noFill/>
            </a:ln>
          </p:spPr>
          <p:txBody>
            <a:bodyPr spcFirstLastPara="1" wrap="square" lIns="95775" tIns="95775" rIns="95775" bIns="95775" anchor="ctr" anchorCtr="0">
              <a:noAutofit/>
            </a:bodyPr>
            <a:lstStyle/>
            <a:p>
              <a:pPr marL="0" lvl="0" indent="0" algn="l" rtl="0">
                <a:spcBef>
                  <a:spcPts val="0"/>
                </a:spcBef>
                <a:spcAft>
                  <a:spcPts val="0"/>
                </a:spcAft>
                <a:buNone/>
              </a:pPr>
              <a:endParaRPr sz="1465"/>
            </a:p>
          </p:txBody>
        </p:sp>
        <p:sp>
          <p:nvSpPr>
            <p:cNvPr id="12" name="Google Shape;188;p8"/>
            <p:cNvSpPr txBox="1"/>
            <p:nvPr/>
          </p:nvSpPr>
          <p:spPr>
            <a:xfrm>
              <a:off x="2992011" y="2537536"/>
              <a:ext cx="2720113" cy="202321"/>
            </a:xfrm>
            <a:prstGeom prst="rect">
              <a:avLst/>
            </a:prstGeom>
            <a:grpFill/>
            <a:ln>
              <a:noFill/>
            </a:ln>
          </p:spPr>
          <p:txBody>
            <a:bodyPr spcFirstLastPara="1" wrap="square" lIns="95775" tIns="95775" rIns="95775" bIns="95775" anchor="t" anchorCtr="0">
              <a:noAutofit/>
            </a:bodyPr>
            <a:lstStyle/>
            <a:p>
              <a:pPr marL="0" lvl="0" indent="0" algn="ctr" rtl="0">
                <a:spcBef>
                  <a:spcPts val="0"/>
                </a:spcBef>
                <a:spcAft>
                  <a:spcPts val="0"/>
                </a:spcAft>
                <a:buNone/>
              </a:pPr>
              <a:r>
                <a:rPr lang="pt-BR" sz="1255" b="1" dirty="0">
                  <a:latin typeface="Roboto"/>
                  <a:ea typeface="Roboto"/>
                  <a:cs typeface="Roboto"/>
                  <a:sym typeface="Roboto"/>
                </a:rPr>
                <a:t>MUNICÍPIOS MINEIROS COM BOLSISTAS</a:t>
              </a:r>
              <a:endParaRPr sz="1255" b="1" dirty="0">
                <a:solidFill>
                  <a:srgbClr val="000000"/>
                </a:solidFill>
                <a:latin typeface="Roboto"/>
                <a:ea typeface="Roboto"/>
                <a:cs typeface="Roboto"/>
                <a:sym typeface="Roboto"/>
              </a:endParaRPr>
            </a:p>
          </p:txBody>
        </p:sp>
      </p:grpSp>
      <p:pic>
        <p:nvPicPr>
          <p:cNvPr id="13" name="Google Shape;185;p8" title="Captura de tela 2025-10-16 133618.png"/>
          <p:cNvPicPr preferRelativeResize="0"/>
          <p:nvPr/>
        </p:nvPicPr>
        <p:blipFill>
          <a:blip r:embed="rId2"/>
          <a:stretch>
            <a:fillRect/>
          </a:stretch>
        </p:blipFill>
        <p:spPr>
          <a:xfrm>
            <a:off x="4415674" y="2431861"/>
            <a:ext cx="3383906" cy="253683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30426" y="38819"/>
            <a:ext cx="6006762" cy="1287532"/>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br>
              <a:rPr lang="pt-BR" b="1" dirty="0" smtClean="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a:t>
            </a:r>
            <a:r>
              <a:rPr lang="pt-BR" b="1" dirty="0" smtClean="0">
                <a:solidFill>
                  <a:srgbClr val="000000"/>
                </a:solidFill>
                <a:ea typeface="Arial" panose="020B0604020202020204"/>
                <a:cs typeface="Arial" panose="020B0604020202020204"/>
                <a:sym typeface="Arial" panose="020B0604020202020204"/>
              </a:rPr>
              <a:t>4076 - </a:t>
            </a:r>
            <a:r>
              <a:rPr lang="pt-BR" b="1" dirty="0" smtClean="0">
                <a:solidFill>
                  <a:srgbClr val="C00000"/>
                </a:solidFill>
              </a:rPr>
              <a:t>Passaporte </a:t>
            </a:r>
            <a:r>
              <a:rPr lang="pt-BR" b="1" dirty="0">
                <a:solidFill>
                  <a:srgbClr val="C00000"/>
                </a:solidFill>
              </a:rPr>
              <a:t>Mineiro do Conhecimento</a:t>
            </a:r>
            <a:endParaRPr lang="pt-BR" b="1" dirty="0">
              <a:solidFill>
                <a:srgbClr val="C00000"/>
              </a:solidFill>
            </a:endParaRPr>
          </a:p>
          <a:p>
            <a:pPr lvl="0">
              <a:lnSpc>
                <a:spcPct val="150000"/>
              </a:lnSpc>
            </a:pPr>
            <a:r>
              <a:rPr lang="pt-BR" b="1" dirty="0" smtClean="0">
                <a:solidFill>
                  <a:srgbClr val="C00000"/>
                </a:solidFill>
              </a:rPr>
              <a:t>Resultados </a:t>
            </a:r>
            <a:r>
              <a:rPr lang="pt-BR" b="1" dirty="0" smtClean="0">
                <a:solidFill>
                  <a:srgbClr val="C00000"/>
                </a:solidFill>
              </a:rPr>
              <a:t>2025</a:t>
            </a:r>
            <a:endParaRPr lang="pt-BR" b="1" dirty="0">
              <a:solidFill>
                <a:srgbClr val="000000"/>
              </a:solidFill>
              <a:latin typeface="Arial" panose="020B0604020202020204" pitchFamily="34" charset="0"/>
            </a:endParaRPr>
          </a:p>
        </p:txBody>
      </p:sp>
      <p:graphicFrame>
        <p:nvGraphicFramePr>
          <p:cNvPr id="4" name="Google Shape;149;g38d8db57323_1_39"/>
          <p:cNvGraphicFramePr/>
          <p:nvPr/>
        </p:nvGraphicFramePr>
        <p:xfrm>
          <a:off x="6375424" y="869003"/>
          <a:ext cx="1596285" cy="4377447"/>
        </p:xfrm>
        <a:graphic>
          <a:graphicData uri="http://schemas.openxmlformats.org/drawingml/2006/table">
            <a:tbl>
              <a:tblPr>
                <a:noFill/>
              </a:tblPr>
              <a:tblGrid>
                <a:gridCol w="822569"/>
                <a:gridCol w="396932"/>
                <a:gridCol w="376784"/>
              </a:tblGrid>
              <a:tr h="386561">
                <a:tc>
                  <a:txBody>
                    <a:bodyPr/>
                    <a:lstStyle/>
                    <a:p>
                      <a:pPr marL="0" marR="0" lvl="0" indent="0" algn="ctr" rtl="0">
                        <a:lnSpc>
                          <a:spcPct val="115000"/>
                        </a:lnSpc>
                        <a:spcBef>
                          <a:spcPts val="0"/>
                        </a:spcBef>
                        <a:spcAft>
                          <a:spcPts val="0"/>
                        </a:spcAft>
                        <a:buClr>
                          <a:srgbClr val="FFFFFF"/>
                        </a:buClr>
                        <a:buSzPts val="1300"/>
                        <a:buFont typeface="Roboto"/>
                        <a:buNone/>
                      </a:pPr>
                      <a:r>
                        <a:rPr lang="pt-BR" sz="1000" b="1" u="none" strike="noStrike" cap="none" dirty="0" smtClean="0">
                          <a:solidFill>
                            <a:srgbClr val="FFFFFF"/>
                          </a:solidFill>
                          <a:latin typeface="Roboto"/>
                          <a:ea typeface="Roboto"/>
                          <a:cs typeface="Roboto"/>
                          <a:sym typeface="Roboto"/>
                        </a:rPr>
                        <a:t>Países</a:t>
                      </a:r>
                      <a:endParaRPr sz="1000" b="1" u="none" strike="noStrike" cap="none" dirty="0">
                        <a:solidFill>
                          <a:srgbClr val="FFFFFF"/>
                        </a:solidFill>
                        <a:latin typeface="Roboto"/>
                        <a:ea typeface="Roboto"/>
                        <a:cs typeface="Roboto"/>
                        <a:sym typeface="Roboto"/>
                      </a:endParaRPr>
                    </a:p>
                  </a:txBody>
                  <a:tcPr marL="28575" marR="28575" marT="19050" marB="19050" anchor="ctr">
                    <a:lnL w="12700" cap="flat" cmpd="sng" algn="ctr">
                      <a:noFill/>
                      <a:prstDash val="solid"/>
                      <a:round/>
                      <a:headEnd type="none" w="med" len="med"/>
                      <a:tailEnd type="none" w="med" len="med"/>
                    </a:lnL>
                    <a:lnR w="9525" cap="flat" cmpd="sng">
                      <a:noFill/>
                      <a:prstDash val="solid"/>
                      <a:round/>
                      <a:headEnd type="none" w="sm" len="sm"/>
                      <a:tailEnd type="none" w="sm" len="sm"/>
                    </a:lnR>
                    <a:lnT w="12700" cmpd="sng">
                      <a:noFill/>
                      <a:prstDash val="solid"/>
                    </a:lnT>
                    <a:lnB w="9525" cap="flat" cmpd="sng">
                      <a:noFill/>
                      <a:prstDash val="solid"/>
                      <a:round/>
                      <a:headEnd type="none" w="sm" len="sm"/>
                      <a:tailEnd type="none" w="sm" len="sm"/>
                    </a:lnB>
                    <a:lnTlToBr w="12700" cmpd="sng">
                      <a:noFill/>
                      <a:prstDash val="solid"/>
                    </a:lnTlToBr>
                    <a:lnBlToTr w="12700" cmpd="sng">
                      <a:noFill/>
                      <a:prstDash val="solid"/>
                    </a:lnBlToTr>
                    <a:solidFill>
                      <a:schemeClr val="tx2">
                        <a:lumMod val="75000"/>
                      </a:schemeClr>
                    </a:solidFill>
                  </a:tcPr>
                </a:tc>
                <a:tc>
                  <a:txBody>
                    <a:bodyPr/>
                    <a:lstStyle/>
                    <a:p>
                      <a:pPr marL="0" marR="0" lvl="0" indent="0" algn="ctr" rtl="0">
                        <a:lnSpc>
                          <a:spcPct val="115000"/>
                        </a:lnSpc>
                        <a:spcBef>
                          <a:spcPts val="0"/>
                        </a:spcBef>
                        <a:spcAft>
                          <a:spcPts val="0"/>
                        </a:spcAft>
                        <a:buClr>
                          <a:srgbClr val="FFFFFF"/>
                        </a:buClr>
                        <a:buSzPts val="1300"/>
                        <a:buFont typeface="Roboto"/>
                        <a:buNone/>
                      </a:pPr>
                      <a:r>
                        <a:rPr lang="pt-BR" sz="1000" b="1" u="none" strike="noStrike" cap="none" dirty="0">
                          <a:solidFill>
                            <a:srgbClr val="FFFFFF"/>
                          </a:solidFill>
                          <a:latin typeface="Roboto"/>
                          <a:ea typeface="Roboto"/>
                          <a:cs typeface="Roboto"/>
                          <a:sym typeface="Roboto"/>
                        </a:rPr>
                        <a:t>2024</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no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183A5A"/>
                    </a:solidFill>
                  </a:tcPr>
                </a:tc>
                <a:tc>
                  <a:txBody>
                    <a:bodyPr/>
                    <a:lstStyle/>
                    <a:p>
                      <a:pPr marL="0" marR="0" lvl="0" indent="0" algn="ctr" rtl="0">
                        <a:lnSpc>
                          <a:spcPct val="115000"/>
                        </a:lnSpc>
                        <a:spcBef>
                          <a:spcPts val="0"/>
                        </a:spcBef>
                        <a:spcAft>
                          <a:spcPts val="0"/>
                        </a:spcAft>
                        <a:buNone/>
                      </a:pPr>
                      <a:r>
                        <a:rPr lang="pt-BR" sz="1000" b="1" dirty="0">
                          <a:solidFill>
                            <a:srgbClr val="FFFFFF"/>
                          </a:solidFill>
                          <a:latin typeface="Roboto"/>
                          <a:ea typeface="Roboto"/>
                          <a:cs typeface="Roboto"/>
                          <a:sym typeface="Roboto"/>
                        </a:rPr>
                        <a:t>2025</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183A5A"/>
                    </a:solidFill>
                  </a:tcPr>
                </a:tc>
              </a:tr>
              <a:tr h="337599">
                <a:tc>
                  <a:txBody>
                    <a:bodyPr/>
                    <a:lstStyle/>
                    <a:p>
                      <a:pPr marL="0" marR="0" lvl="0" indent="0" algn="l" rtl="0">
                        <a:lnSpc>
                          <a:spcPct val="115000"/>
                        </a:lnSpc>
                        <a:spcBef>
                          <a:spcPts val="0"/>
                        </a:spcBef>
                        <a:spcAft>
                          <a:spcPts val="0"/>
                        </a:spcAft>
                        <a:buClr>
                          <a:srgbClr val="434343"/>
                        </a:buClr>
                        <a:buSzPts val="1300"/>
                        <a:buFont typeface="Roboto"/>
                        <a:buNone/>
                      </a:pPr>
                      <a:r>
                        <a:rPr lang="pt-BR" sz="900" b="1" u="none" strike="noStrike" cap="none" dirty="0">
                          <a:solidFill>
                            <a:srgbClr val="434343"/>
                          </a:solidFill>
                          <a:latin typeface="Roboto"/>
                          <a:ea typeface="Roboto"/>
                          <a:cs typeface="Roboto"/>
                          <a:sym typeface="Roboto"/>
                        </a:rPr>
                        <a:t>África do Sul</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noFill/>
                      <a:prstDash val="solid"/>
                      <a:round/>
                      <a:headEnd type="none" w="sm" len="sm"/>
                      <a:tailEnd type="none" w="sm" len="sm"/>
                    </a:lnT>
                    <a:lnB w="9525" cap="flat" cmpd="sng">
                      <a:solidFill>
                        <a:srgbClr val="CCCCCC"/>
                      </a:solidFill>
                      <a:prstDash val="dash"/>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Clr>
                          <a:srgbClr val="434343"/>
                        </a:buClr>
                        <a:buSzPts val="1300"/>
                        <a:buFont typeface="Roboto"/>
                        <a:buNone/>
                      </a:pPr>
                      <a:r>
                        <a:rPr lang="pt-BR" sz="1000" u="none" strike="noStrike" cap="none" dirty="0">
                          <a:solidFill>
                            <a:srgbClr val="434343"/>
                          </a:solidFill>
                          <a:latin typeface="Roboto"/>
                          <a:ea typeface="Roboto"/>
                          <a:cs typeface="Roboto"/>
                          <a:sym typeface="Roboto"/>
                        </a:rPr>
                        <a:t>1</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2</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dash"/>
                      <a:round/>
                      <a:headEnd type="none" w="sm" len="sm"/>
                      <a:tailEnd type="none" w="sm" len="sm"/>
                    </a:lnB>
                  </a:tcPr>
                </a:tc>
              </a:tr>
              <a:tr h="337599">
                <a:tc>
                  <a:txBody>
                    <a:bodyPr/>
                    <a:lstStyle/>
                    <a:p>
                      <a:pPr marL="0" marR="0" lvl="0" indent="0" algn="l" rtl="0">
                        <a:lnSpc>
                          <a:spcPct val="115000"/>
                        </a:lnSpc>
                        <a:spcBef>
                          <a:spcPts val="0"/>
                        </a:spcBef>
                        <a:spcAft>
                          <a:spcPts val="0"/>
                        </a:spcAft>
                        <a:buClr>
                          <a:srgbClr val="434343"/>
                        </a:buClr>
                        <a:buSzPts val="1300"/>
                        <a:buFont typeface="Roboto"/>
                        <a:buNone/>
                      </a:pPr>
                      <a:r>
                        <a:rPr lang="pt-BR" sz="900" b="1" u="none" strike="noStrike" cap="none" dirty="0">
                          <a:solidFill>
                            <a:srgbClr val="434343"/>
                          </a:solidFill>
                          <a:latin typeface="Roboto"/>
                          <a:ea typeface="Roboto"/>
                          <a:cs typeface="Roboto"/>
                          <a:sym typeface="Roboto"/>
                        </a:rPr>
                        <a:t>Alemanha</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Clr>
                          <a:srgbClr val="434343"/>
                        </a:buClr>
                        <a:buSzPts val="1300"/>
                        <a:buFont typeface="Roboto"/>
                        <a:buNone/>
                      </a:pPr>
                      <a:r>
                        <a:rPr lang="pt-BR" sz="1000" u="none" strike="noStrike" cap="none" dirty="0">
                          <a:solidFill>
                            <a:srgbClr val="434343"/>
                          </a:solidFill>
                          <a:latin typeface="Roboto"/>
                          <a:ea typeface="Roboto"/>
                          <a:cs typeface="Roboto"/>
                          <a:sym typeface="Roboto"/>
                        </a:rPr>
                        <a:t>3</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a:txBody>
                    <a:bodyPr/>
                    <a:lstStyle/>
                    <a:p>
                      <a:pPr marL="0" marR="0" lvl="0" indent="0" algn="ctr" rtl="0">
                        <a:lnSpc>
                          <a:spcPct val="115000"/>
                        </a:lnSpc>
                        <a:spcBef>
                          <a:spcPts val="0"/>
                        </a:spcBef>
                        <a:spcAft>
                          <a:spcPts val="0"/>
                        </a:spcAft>
                        <a:buNone/>
                      </a:pP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r>
              <a:tr h="331870">
                <a:tc>
                  <a:txBody>
                    <a:bodyPr/>
                    <a:lstStyle/>
                    <a:p>
                      <a:pPr marL="0" marR="0" lvl="0" indent="0" algn="l" rtl="0">
                        <a:lnSpc>
                          <a:spcPct val="115000"/>
                        </a:lnSpc>
                        <a:spcBef>
                          <a:spcPts val="0"/>
                        </a:spcBef>
                        <a:spcAft>
                          <a:spcPts val="0"/>
                        </a:spcAft>
                        <a:buClr>
                          <a:srgbClr val="434343"/>
                        </a:buClr>
                        <a:buSzPts val="1300"/>
                        <a:buFont typeface="Roboto"/>
                        <a:buNone/>
                      </a:pPr>
                      <a:r>
                        <a:rPr lang="pt-BR" sz="900" b="1" u="none" strike="noStrike" cap="none" dirty="0">
                          <a:solidFill>
                            <a:srgbClr val="434343"/>
                          </a:solidFill>
                          <a:latin typeface="Roboto"/>
                          <a:ea typeface="Roboto"/>
                          <a:cs typeface="Roboto"/>
                          <a:sym typeface="Roboto"/>
                        </a:rPr>
                        <a:t>Argentina</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Clr>
                          <a:srgbClr val="434343"/>
                        </a:buClr>
                        <a:buSzPts val="1300"/>
                        <a:buFont typeface="Roboto"/>
                        <a:buNone/>
                      </a:pPr>
                      <a:r>
                        <a:rPr lang="pt-BR" sz="1000" u="none" strike="noStrike" cap="none" dirty="0">
                          <a:solidFill>
                            <a:srgbClr val="434343"/>
                          </a:solidFill>
                          <a:latin typeface="Roboto"/>
                          <a:ea typeface="Roboto"/>
                          <a:cs typeface="Roboto"/>
                          <a:sym typeface="Roboto"/>
                        </a:rPr>
                        <a:t>3</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42</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dash"/>
                      <a:round/>
                      <a:headEnd type="none" w="sm" len="sm"/>
                      <a:tailEnd type="none" w="sm" len="sm"/>
                    </a:lnB>
                  </a:tcPr>
                </a:tc>
              </a:tr>
              <a:tr h="214193">
                <a:tc>
                  <a:txBody>
                    <a:bodyPr/>
                    <a:lstStyle/>
                    <a:p>
                      <a:pPr marL="0" marR="0" lvl="0" indent="0" algn="l" rtl="0">
                        <a:lnSpc>
                          <a:spcPct val="115000"/>
                        </a:lnSpc>
                        <a:spcBef>
                          <a:spcPts val="0"/>
                        </a:spcBef>
                        <a:spcAft>
                          <a:spcPts val="0"/>
                        </a:spcAft>
                        <a:buClr>
                          <a:srgbClr val="434343"/>
                        </a:buClr>
                        <a:buSzPts val="1300"/>
                        <a:buFont typeface="Roboto"/>
                        <a:buNone/>
                      </a:pPr>
                      <a:r>
                        <a:rPr lang="pt-BR" sz="900" b="1" dirty="0">
                          <a:solidFill>
                            <a:srgbClr val="434343"/>
                          </a:solidFill>
                          <a:latin typeface="Roboto"/>
                          <a:ea typeface="Roboto"/>
                          <a:cs typeface="Roboto"/>
                          <a:sym typeface="Roboto"/>
                        </a:rPr>
                        <a:t>Austrália</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Clr>
                          <a:srgbClr val="434343"/>
                        </a:buClr>
                        <a:buSzPts val="1300"/>
                        <a:buFont typeface="Roboto"/>
                        <a:buNone/>
                      </a:pPr>
                      <a:endParaRPr sz="1000" u="none" strike="noStrike" cap="none">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26</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dash"/>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Bélgica</a:t>
                      </a:r>
                      <a:endParaRPr sz="900" b="1"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2</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Canadá</a:t>
                      </a:r>
                      <a:endParaRPr sz="900" b="1"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3</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Chile</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17</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37599">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Costa Rica</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18</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França</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4</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Itália</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4</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12</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Japão</a:t>
                      </a:r>
                      <a:endParaRPr sz="900" b="1"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1</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Suíça</a:t>
                      </a:r>
                      <a:endParaRPr sz="900" b="1"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5</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14193">
                <a:tc>
                  <a:txBody>
                    <a:bodyPr/>
                    <a:lstStyle/>
                    <a:p>
                      <a:pPr marL="0" marR="0" lvl="0" indent="0" algn="l" rtl="0">
                        <a:lnSpc>
                          <a:spcPct val="115000"/>
                        </a:lnSpc>
                        <a:spcBef>
                          <a:spcPts val="0"/>
                        </a:spcBef>
                        <a:spcAft>
                          <a:spcPts val="0"/>
                        </a:spcAft>
                        <a:buNone/>
                      </a:pPr>
                      <a:r>
                        <a:rPr lang="pt-BR" sz="900" b="1" dirty="0">
                          <a:solidFill>
                            <a:srgbClr val="434343"/>
                          </a:solidFill>
                          <a:latin typeface="Roboto"/>
                          <a:ea typeface="Roboto"/>
                          <a:cs typeface="Roboto"/>
                          <a:sym typeface="Roboto"/>
                        </a:rPr>
                        <a:t>Uruguai</a:t>
                      </a:r>
                      <a:endParaRPr sz="900" b="1"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8E4D9"/>
                    </a:solidFill>
                  </a:tcPr>
                </a:tc>
                <a:tc>
                  <a:txBody>
                    <a:bodyPr/>
                    <a:lstStyle/>
                    <a:p>
                      <a:pPr marL="0" marR="0" lvl="0" indent="0" algn="ctr" rtl="0">
                        <a:lnSpc>
                          <a:spcPct val="115000"/>
                        </a:lnSpc>
                        <a:spcBef>
                          <a:spcPts val="0"/>
                        </a:spcBef>
                        <a:spcAft>
                          <a:spcPts val="0"/>
                        </a:spcAft>
                        <a:buNone/>
                      </a:pP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pt-BR" sz="1000" dirty="0">
                          <a:solidFill>
                            <a:srgbClr val="434343"/>
                          </a:solidFill>
                          <a:latin typeface="Roboto"/>
                          <a:ea typeface="Roboto"/>
                          <a:cs typeface="Roboto"/>
                          <a:sym typeface="Roboto"/>
                        </a:rPr>
                        <a:t>14</a:t>
                      </a:r>
                      <a:endParaRPr sz="1000" u="none" strike="noStrike" cap="none" dirty="0">
                        <a:solidFill>
                          <a:srgbClr val="434343"/>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59241">
                <a:tc>
                  <a:txBody>
                    <a:bodyPr/>
                    <a:lstStyle/>
                    <a:p>
                      <a:pPr marL="0" marR="0" lvl="0" indent="0" algn="ctr" rtl="0">
                        <a:lnSpc>
                          <a:spcPct val="115000"/>
                        </a:lnSpc>
                        <a:spcBef>
                          <a:spcPts val="0"/>
                        </a:spcBef>
                        <a:spcAft>
                          <a:spcPts val="0"/>
                        </a:spcAft>
                        <a:buClr>
                          <a:srgbClr val="FFFFFF"/>
                        </a:buClr>
                        <a:buSzPts val="1300"/>
                        <a:buFont typeface="Roboto"/>
                        <a:buNone/>
                      </a:pPr>
                      <a:r>
                        <a:rPr lang="pt-BR" sz="1000" b="1" u="none" strike="noStrike" cap="none" dirty="0">
                          <a:solidFill>
                            <a:srgbClr val="FFFFFF"/>
                          </a:solidFill>
                          <a:latin typeface="Roboto"/>
                          <a:ea typeface="Roboto"/>
                          <a:cs typeface="Roboto"/>
                          <a:sym typeface="Roboto"/>
                        </a:rPr>
                        <a:t>Total</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solidFill>
                      <a:srgbClr val="173857"/>
                    </a:solidFill>
                  </a:tcPr>
                </a:tc>
                <a:tc>
                  <a:txBody>
                    <a:bodyPr/>
                    <a:lstStyle/>
                    <a:p>
                      <a:pPr marL="0" marR="0" lvl="0" indent="0" algn="ctr" rtl="0">
                        <a:lnSpc>
                          <a:spcPct val="115000"/>
                        </a:lnSpc>
                        <a:spcBef>
                          <a:spcPts val="0"/>
                        </a:spcBef>
                        <a:spcAft>
                          <a:spcPts val="0"/>
                        </a:spcAft>
                        <a:buClr>
                          <a:srgbClr val="FFFFFF"/>
                        </a:buClr>
                        <a:buSzPts val="1300"/>
                        <a:buFont typeface="Roboto"/>
                        <a:buNone/>
                      </a:pPr>
                      <a:r>
                        <a:rPr lang="pt-BR" sz="1000" b="1" u="none" strike="noStrike" cap="none" dirty="0">
                          <a:solidFill>
                            <a:srgbClr val="FFFFFF"/>
                          </a:solidFill>
                          <a:latin typeface="Roboto"/>
                          <a:ea typeface="Roboto"/>
                          <a:cs typeface="Roboto"/>
                          <a:sym typeface="Roboto"/>
                        </a:rPr>
                        <a:t>11</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solidFill>
                      <a:srgbClr val="183A5A"/>
                    </a:solidFill>
                  </a:tcPr>
                </a:tc>
                <a:tc>
                  <a:txBody>
                    <a:bodyPr/>
                    <a:lstStyle/>
                    <a:p>
                      <a:pPr marL="0" marR="0" lvl="0" indent="0" algn="ctr" rtl="0">
                        <a:lnSpc>
                          <a:spcPct val="115000"/>
                        </a:lnSpc>
                        <a:spcBef>
                          <a:spcPts val="0"/>
                        </a:spcBef>
                        <a:spcAft>
                          <a:spcPts val="0"/>
                        </a:spcAft>
                        <a:buNone/>
                      </a:pPr>
                      <a:r>
                        <a:rPr lang="pt-BR" sz="1000" b="1" dirty="0" smtClean="0">
                          <a:solidFill>
                            <a:srgbClr val="FFFFFF"/>
                          </a:solidFill>
                          <a:latin typeface="Roboto"/>
                          <a:ea typeface="Roboto"/>
                          <a:cs typeface="Roboto"/>
                          <a:sym typeface="Roboto"/>
                        </a:rPr>
                        <a:t>150</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solidFill>
                      <a:srgbClr val="183A5A"/>
                    </a:solidFill>
                  </a:tcPr>
                </a:tc>
              </a:tr>
              <a:tr h="359241">
                <a:tc>
                  <a:txBody>
                    <a:bodyPr/>
                    <a:lstStyle/>
                    <a:p>
                      <a:pPr marL="0" marR="0" lvl="0" indent="0" algn="ctr" rtl="0">
                        <a:lnSpc>
                          <a:spcPct val="115000"/>
                        </a:lnSpc>
                        <a:spcBef>
                          <a:spcPts val="0"/>
                        </a:spcBef>
                        <a:spcAft>
                          <a:spcPts val="0"/>
                        </a:spcAft>
                        <a:buClr>
                          <a:srgbClr val="FFFFFF"/>
                        </a:buClr>
                        <a:buSzPts val="1300"/>
                        <a:buFont typeface="Roboto"/>
                        <a:buNone/>
                      </a:pPr>
                      <a:r>
                        <a:rPr lang="pt-BR" sz="1000" b="1" u="none" strike="noStrike" cap="none" dirty="0" smtClean="0">
                          <a:solidFill>
                            <a:srgbClr val="FFFFFF"/>
                          </a:solidFill>
                          <a:latin typeface="Roboto"/>
                          <a:ea typeface="Roboto"/>
                          <a:cs typeface="Roboto"/>
                          <a:sym typeface="Roboto"/>
                        </a:rPr>
                        <a:t>Desistentes</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173857"/>
                    </a:solidFill>
                  </a:tcPr>
                </a:tc>
                <a:tc>
                  <a:txBody>
                    <a:bodyPr/>
                    <a:lstStyle/>
                    <a:p>
                      <a:pPr marL="0" marR="0" lvl="0" indent="0" algn="ctr" rtl="0">
                        <a:lnSpc>
                          <a:spcPct val="115000"/>
                        </a:lnSpc>
                        <a:spcBef>
                          <a:spcPts val="0"/>
                        </a:spcBef>
                        <a:spcAft>
                          <a:spcPts val="0"/>
                        </a:spcAft>
                        <a:buClr>
                          <a:srgbClr val="FFFFFF"/>
                        </a:buClr>
                        <a:buSzPts val="1300"/>
                        <a:buFont typeface="Roboto"/>
                        <a:buNone/>
                      </a:pPr>
                      <a:r>
                        <a:rPr lang="pt-BR" sz="1000" b="1" u="none" strike="noStrike" cap="none" dirty="0" smtClean="0">
                          <a:solidFill>
                            <a:srgbClr val="FFFFFF"/>
                          </a:solidFill>
                          <a:latin typeface="Roboto"/>
                          <a:ea typeface="Roboto"/>
                          <a:cs typeface="Roboto"/>
                          <a:sym typeface="Roboto"/>
                        </a:rPr>
                        <a:t>0</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lgn="ctr">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183A5A"/>
                    </a:solidFill>
                  </a:tcPr>
                </a:tc>
                <a:tc>
                  <a:txBody>
                    <a:bodyPr/>
                    <a:lstStyle/>
                    <a:p>
                      <a:pPr marL="0" marR="0" lvl="0" indent="0" algn="ctr" rtl="0">
                        <a:lnSpc>
                          <a:spcPct val="115000"/>
                        </a:lnSpc>
                        <a:spcBef>
                          <a:spcPts val="0"/>
                        </a:spcBef>
                        <a:spcAft>
                          <a:spcPts val="0"/>
                        </a:spcAft>
                        <a:buNone/>
                      </a:pPr>
                      <a:r>
                        <a:rPr lang="pt-BR" sz="1000" b="1" u="none" strike="noStrike" cap="none" dirty="0" smtClean="0">
                          <a:solidFill>
                            <a:srgbClr val="FFFFFF"/>
                          </a:solidFill>
                          <a:latin typeface="Roboto"/>
                          <a:ea typeface="Roboto"/>
                          <a:cs typeface="Roboto"/>
                          <a:sym typeface="Roboto"/>
                        </a:rPr>
                        <a:t>4</a:t>
                      </a:r>
                      <a:endParaRPr sz="1000" b="1" u="none" strike="noStrike" cap="none" dirty="0">
                        <a:solidFill>
                          <a:srgbClr val="FFFFFF"/>
                        </a:solidFill>
                        <a:latin typeface="Roboto"/>
                        <a:ea typeface="Roboto"/>
                        <a:cs typeface="Roboto"/>
                        <a:sym typeface="Roboto"/>
                      </a:endParaRPr>
                    </a:p>
                  </a:txBody>
                  <a:tcPr marL="28575" marR="28575" marT="19050" marB="19050" anchor="ctr">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183A5A"/>
                    </a:solidFill>
                  </a:tcPr>
                </a:tc>
              </a:tr>
            </a:tbl>
          </a:graphicData>
        </a:graphic>
      </p:graphicFrame>
      <p:pic>
        <p:nvPicPr>
          <p:cNvPr id="6" name="Google Shape;190;p12"/>
          <p:cNvPicPr preferRelativeResize="0"/>
          <p:nvPr/>
        </p:nvPicPr>
        <p:blipFill>
          <a:blip r:embed="rId2"/>
          <a:stretch>
            <a:fillRect/>
          </a:stretch>
        </p:blipFill>
        <p:spPr>
          <a:xfrm>
            <a:off x="157070" y="1326351"/>
            <a:ext cx="6153475" cy="3462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311725" y="26824"/>
            <a:ext cx="6402354" cy="1338828"/>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FHA</a:t>
            </a:r>
            <a:br>
              <a:rPr lang="pt-BR" b="1" dirty="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a:t>
            </a:r>
            <a:r>
              <a:rPr lang="pt-BR" b="1" dirty="0">
                <a:solidFill>
                  <a:srgbClr val="000000"/>
                </a:solidFill>
                <a:ea typeface="Arial" panose="020B0604020202020204"/>
                <a:cs typeface="Arial" panose="020B0604020202020204"/>
                <a:sym typeface="Arial" panose="020B0604020202020204"/>
              </a:rPr>
              <a:t>4076 - </a:t>
            </a:r>
            <a:r>
              <a:rPr lang="pt-BR" b="1" dirty="0">
                <a:solidFill>
                  <a:srgbClr val="C00000"/>
                </a:solidFill>
              </a:rPr>
              <a:t>Passaporte Mineiro do Conhecimento</a:t>
            </a:r>
            <a:endParaRPr lang="pt-BR" b="1" dirty="0">
              <a:solidFill>
                <a:srgbClr val="C00000"/>
              </a:solidFill>
            </a:endParaRPr>
          </a:p>
          <a:p>
            <a:pPr lvl="0">
              <a:lnSpc>
                <a:spcPct val="150000"/>
              </a:lnSpc>
            </a:pPr>
            <a:r>
              <a:rPr lang="pt-BR" b="1" dirty="0">
                <a:solidFill>
                  <a:srgbClr val="C00000"/>
                </a:solidFill>
              </a:rPr>
              <a:t>Resultados 2025</a:t>
            </a:r>
            <a:endParaRPr lang="pt-BR" b="1" dirty="0">
              <a:solidFill>
                <a:srgbClr val="000000"/>
              </a:solidFill>
              <a:latin typeface="Arial" panose="020B0604020202020204" pitchFamily="34" charset="0"/>
            </a:endParaRPr>
          </a:p>
        </p:txBody>
      </p:sp>
      <p:pic>
        <p:nvPicPr>
          <p:cNvPr id="4" name="Google Shape;171;g38d8db57323_1_0" title="WhatsApp Image 2025-10-16 at 12.14.16.jpeg"/>
          <p:cNvPicPr preferRelativeResize="0"/>
          <p:nvPr/>
        </p:nvPicPr>
        <p:blipFill>
          <a:blip r:embed="rId2"/>
          <a:stretch>
            <a:fillRect/>
          </a:stretch>
        </p:blipFill>
        <p:spPr>
          <a:xfrm>
            <a:off x="328139" y="1404052"/>
            <a:ext cx="1658750" cy="1684849"/>
          </a:xfrm>
          <a:prstGeom prst="rect">
            <a:avLst/>
          </a:prstGeom>
          <a:noFill/>
          <a:ln>
            <a:noFill/>
          </a:ln>
        </p:spPr>
      </p:pic>
      <p:pic>
        <p:nvPicPr>
          <p:cNvPr id="5" name="Google Shape;172;g38d8db57323_1_0" title="WhatsApp Image 2025-10-16 at 12.14.15 (2).jpeg"/>
          <p:cNvPicPr preferRelativeResize="0"/>
          <p:nvPr/>
        </p:nvPicPr>
        <p:blipFill>
          <a:blip r:embed="rId3"/>
          <a:stretch>
            <a:fillRect/>
          </a:stretch>
        </p:blipFill>
        <p:spPr>
          <a:xfrm>
            <a:off x="2062345" y="1404064"/>
            <a:ext cx="2031426" cy="1684850"/>
          </a:xfrm>
          <a:prstGeom prst="rect">
            <a:avLst/>
          </a:prstGeom>
          <a:noFill/>
          <a:ln>
            <a:noFill/>
          </a:ln>
        </p:spPr>
      </p:pic>
      <p:pic>
        <p:nvPicPr>
          <p:cNvPr id="6" name="Google Shape;173;g38d8db57323_1_0" title="WhatsApp Image 2025-10-16 at 12.14.15 (1).jpeg"/>
          <p:cNvPicPr preferRelativeResize="0"/>
          <p:nvPr/>
        </p:nvPicPr>
        <p:blipFill>
          <a:blip r:embed="rId4"/>
          <a:stretch>
            <a:fillRect/>
          </a:stretch>
        </p:blipFill>
        <p:spPr>
          <a:xfrm>
            <a:off x="4231563" y="1404052"/>
            <a:ext cx="1834032" cy="1723650"/>
          </a:xfrm>
          <a:prstGeom prst="rect">
            <a:avLst/>
          </a:prstGeom>
          <a:noFill/>
          <a:ln>
            <a:noFill/>
          </a:ln>
        </p:spPr>
      </p:pic>
      <p:pic>
        <p:nvPicPr>
          <p:cNvPr id="7" name="Google Shape;174;g38d8db57323_1_0" title="WhatsApp Image 2025-10-16 at 12.14.15.jpeg"/>
          <p:cNvPicPr preferRelativeResize="0"/>
          <p:nvPr/>
        </p:nvPicPr>
        <p:blipFill>
          <a:blip r:embed="rId5"/>
          <a:stretch>
            <a:fillRect/>
          </a:stretch>
        </p:blipFill>
        <p:spPr>
          <a:xfrm>
            <a:off x="4415025" y="3477902"/>
            <a:ext cx="1691601" cy="1634275"/>
          </a:xfrm>
          <a:prstGeom prst="rect">
            <a:avLst/>
          </a:prstGeom>
          <a:noFill/>
          <a:ln>
            <a:noFill/>
          </a:ln>
        </p:spPr>
      </p:pic>
      <p:pic>
        <p:nvPicPr>
          <p:cNvPr id="8" name="Google Shape;175;g38d8db57323_1_0" title="WhatsApp Image 2025-10-16 at 12.27.04.jpeg"/>
          <p:cNvPicPr preferRelativeResize="0"/>
          <p:nvPr/>
        </p:nvPicPr>
        <p:blipFill>
          <a:blip r:embed="rId6"/>
          <a:stretch>
            <a:fillRect/>
          </a:stretch>
        </p:blipFill>
        <p:spPr>
          <a:xfrm>
            <a:off x="311725" y="3447575"/>
            <a:ext cx="1691601" cy="1605500"/>
          </a:xfrm>
          <a:prstGeom prst="rect">
            <a:avLst/>
          </a:prstGeom>
          <a:noFill/>
          <a:ln>
            <a:noFill/>
          </a:ln>
        </p:spPr>
      </p:pic>
      <p:pic>
        <p:nvPicPr>
          <p:cNvPr id="9" name="Google Shape;176;g38d8db57323_1_0" title="WhatsApp Image 2025-10-16 at 12.28.04.jpeg"/>
          <p:cNvPicPr preferRelativeResize="0"/>
          <p:nvPr/>
        </p:nvPicPr>
        <p:blipFill>
          <a:blip r:embed="rId7"/>
          <a:stretch>
            <a:fillRect/>
          </a:stretch>
        </p:blipFill>
        <p:spPr>
          <a:xfrm>
            <a:off x="2090925" y="3477902"/>
            <a:ext cx="2140662" cy="1605500"/>
          </a:xfrm>
          <a:prstGeom prst="rect">
            <a:avLst/>
          </a:prstGeom>
          <a:noFill/>
          <a:ln>
            <a:noFill/>
          </a:ln>
        </p:spPr>
      </p:pic>
      <p:sp>
        <p:nvSpPr>
          <p:cNvPr id="10" name="Google Shape;177;g38d8db57323_1_0"/>
          <p:cNvSpPr txBox="1"/>
          <p:nvPr/>
        </p:nvSpPr>
        <p:spPr>
          <a:xfrm>
            <a:off x="0" y="3055352"/>
            <a:ext cx="2250000" cy="12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b="1">
                <a:solidFill>
                  <a:srgbClr val="3F3F3F"/>
                </a:solidFill>
              </a:rPr>
              <a:t>PEDRO HENRIQUE VARGAS </a:t>
            </a:r>
            <a:br>
              <a:rPr lang="pt-BR" sz="800" b="1">
                <a:solidFill>
                  <a:srgbClr val="3F3F3F"/>
                </a:solidFill>
              </a:rPr>
            </a:br>
            <a:r>
              <a:rPr lang="pt-BR" sz="800">
                <a:solidFill>
                  <a:srgbClr val="3F3F3F"/>
                </a:solidFill>
              </a:rPr>
              <a:t>Argentina</a:t>
            </a:r>
            <a:endParaRPr sz="2400">
              <a:solidFill>
                <a:schemeClr val="dk1"/>
              </a:solidFill>
            </a:endParaRPr>
          </a:p>
        </p:txBody>
      </p:sp>
      <p:sp>
        <p:nvSpPr>
          <p:cNvPr id="11" name="Google Shape;178;g38d8db57323_1_0"/>
          <p:cNvSpPr txBox="1"/>
          <p:nvPr/>
        </p:nvSpPr>
        <p:spPr>
          <a:xfrm>
            <a:off x="1985700" y="3055352"/>
            <a:ext cx="2351100" cy="44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a:solidFill>
                  <a:schemeClr val="dk1"/>
                </a:solidFill>
              </a:rPr>
              <a:t>ESTUDANTES DO CICLO I E II </a:t>
            </a:r>
            <a:br>
              <a:rPr lang="pt-BR" sz="800">
                <a:solidFill>
                  <a:schemeClr val="dk1"/>
                </a:solidFill>
              </a:rPr>
            </a:br>
            <a:r>
              <a:rPr lang="pt-BR" sz="800">
                <a:solidFill>
                  <a:schemeClr val="dk1"/>
                </a:solidFill>
              </a:rPr>
              <a:t>Costa Rica</a:t>
            </a:r>
            <a:endParaRPr sz="800">
              <a:solidFill>
                <a:schemeClr val="dk1"/>
              </a:solidFill>
            </a:endParaRPr>
          </a:p>
        </p:txBody>
      </p:sp>
      <p:sp>
        <p:nvSpPr>
          <p:cNvPr id="12" name="Google Shape;179;g38d8db57323_1_0"/>
          <p:cNvSpPr txBox="1"/>
          <p:nvPr/>
        </p:nvSpPr>
        <p:spPr>
          <a:xfrm>
            <a:off x="4117325" y="3093752"/>
            <a:ext cx="1989300" cy="3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b="1">
                <a:solidFill>
                  <a:srgbClr val="3F3F3F"/>
                </a:solidFill>
              </a:rPr>
              <a:t>MARIA LUISA SANTOS MAIA</a:t>
            </a:r>
            <a:r>
              <a:rPr lang="pt-BR" sz="800">
                <a:solidFill>
                  <a:srgbClr val="3F3F3F"/>
                </a:solidFill>
              </a:rPr>
              <a:t> Argentina</a:t>
            </a:r>
            <a:endParaRPr sz="800">
              <a:solidFill>
                <a:schemeClr val="dk1"/>
              </a:solidFill>
            </a:endParaRPr>
          </a:p>
        </p:txBody>
      </p:sp>
      <p:pic>
        <p:nvPicPr>
          <p:cNvPr id="13" name="Google Shape;180;g38d8db57323_1_0" title="WhatsApp Image 2025-10-16 at 13.34.44.jpeg"/>
          <p:cNvPicPr preferRelativeResize="0"/>
          <p:nvPr/>
        </p:nvPicPr>
        <p:blipFill>
          <a:blip r:embed="rId8"/>
          <a:stretch>
            <a:fillRect/>
          </a:stretch>
        </p:blipFill>
        <p:spPr>
          <a:xfrm>
            <a:off x="6234900" y="1404052"/>
            <a:ext cx="1611775" cy="1723651"/>
          </a:xfrm>
          <a:prstGeom prst="rect">
            <a:avLst/>
          </a:prstGeom>
          <a:noFill/>
          <a:ln>
            <a:noFill/>
          </a:ln>
        </p:spPr>
      </p:pic>
      <p:sp>
        <p:nvSpPr>
          <p:cNvPr id="14" name="Google Shape;181;g38d8db57323_1_0"/>
          <p:cNvSpPr txBox="1"/>
          <p:nvPr/>
        </p:nvSpPr>
        <p:spPr>
          <a:xfrm>
            <a:off x="6389638" y="3055352"/>
            <a:ext cx="1302300" cy="49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b="1" dirty="0">
                <a:solidFill>
                  <a:srgbClr val="3F3F3F"/>
                </a:solidFill>
              </a:rPr>
              <a:t>LORENA CUNHA</a:t>
            </a:r>
            <a:br>
              <a:rPr lang="pt-BR" sz="800" b="1" dirty="0">
                <a:solidFill>
                  <a:srgbClr val="3F3F3F"/>
                </a:solidFill>
              </a:rPr>
            </a:br>
            <a:r>
              <a:rPr lang="pt-BR" sz="800" dirty="0">
                <a:solidFill>
                  <a:srgbClr val="3F3F3F"/>
                </a:solidFill>
              </a:rPr>
              <a:t>Itália</a:t>
            </a:r>
            <a:endParaRPr sz="800" dirty="0">
              <a:solidFill>
                <a:schemeClr val="dk1"/>
              </a:solidFill>
            </a:endParaRPr>
          </a:p>
        </p:txBody>
      </p:sp>
      <p:sp>
        <p:nvSpPr>
          <p:cNvPr id="15" name="Google Shape;182;g38d8db57323_1_0"/>
          <p:cNvSpPr txBox="1"/>
          <p:nvPr/>
        </p:nvSpPr>
        <p:spPr>
          <a:xfrm>
            <a:off x="151800" y="5053077"/>
            <a:ext cx="1833900" cy="49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a:solidFill>
                  <a:schemeClr val="dk1"/>
                </a:solidFill>
              </a:rPr>
              <a:t>TODOS OS ESTUDANTES DO CICLO II</a:t>
            </a:r>
            <a:br>
              <a:rPr lang="pt-BR" sz="800">
                <a:solidFill>
                  <a:schemeClr val="dk1"/>
                </a:solidFill>
              </a:rPr>
            </a:br>
            <a:r>
              <a:rPr lang="pt-BR" sz="800">
                <a:solidFill>
                  <a:schemeClr val="dk1"/>
                </a:solidFill>
              </a:rPr>
              <a:t>Argentina</a:t>
            </a:r>
            <a:endParaRPr sz="800">
              <a:solidFill>
                <a:schemeClr val="dk1"/>
              </a:solidFill>
            </a:endParaRPr>
          </a:p>
        </p:txBody>
      </p:sp>
      <p:sp>
        <p:nvSpPr>
          <p:cNvPr id="16" name="Google Shape;183;g38d8db57323_1_0"/>
          <p:cNvSpPr txBox="1"/>
          <p:nvPr/>
        </p:nvSpPr>
        <p:spPr>
          <a:xfrm>
            <a:off x="2196750" y="5098252"/>
            <a:ext cx="1929000" cy="4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b="1">
                <a:solidFill>
                  <a:srgbClr val="3F3F3F"/>
                </a:solidFill>
              </a:rPr>
              <a:t>VITTÓRIA KAMILLY SERAFIM</a:t>
            </a:r>
            <a:br>
              <a:rPr lang="pt-BR" sz="800">
                <a:solidFill>
                  <a:srgbClr val="3F3F3F"/>
                </a:solidFill>
              </a:rPr>
            </a:br>
            <a:r>
              <a:rPr lang="pt-BR" sz="800">
                <a:solidFill>
                  <a:srgbClr val="3F3F3F"/>
                </a:solidFill>
              </a:rPr>
              <a:t>Suíça</a:t>
            </a:r>
            <a:endParaRPr sz="800">
              <a:solidFill>
                <a:schemeClr val="dk1"/>
              </a:solidFill>
            </a:endParaRPr>
          </a:p>
        </p:txBody>
      </p:sp>
      <p:sp>
        <p:nvSpPr>
          <p:cNvPr id="17" name="Google Shape;184;g38d8db57323_1_0"/>
          <p:cNvSpPr txBox="1"/>
          <p:nvPr/>
        </p:nvSpPr>
        <p:spPr>
          <a:xfrm>
            <a:off x="4415025" y="5028002"/>
            <a:ext cx="1495200" cy="40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b="1">
                <a:solidFill>
                  <a:srgbClr val="3F3F3F"/>
                </a:solidFill>
              </a:rPr>
              <a:t>ANA LARASOUSA</a:t>
            </a:r>
            <a:br>
              <a:rPr lang="pt-BR" sz="800" b="1">
                <a:solidFill>
                  <a:srgbClr val="3F3F3F"/>
                </a:solidFill>
              </a:rPr>
            </a:br>
            <a:r>
              <a:rPr lang="pt-BR" sz="800">
                <a:solidFill>
                  <a:srgbClr val="3F3F3F"/>
                </a:solidFill>
              </a:rPr>
              <a:t>Chile</a:t>
            </a:r>
            <a:endParaRPr sz="800">
              <a:solidFill>
                <a:schemeClr val="dk1"/>
              </a:solidFill>
            </a:endParaRPr>
          </a:p>
        </p:txBody>
      </p:sp>
      <p:pic>
        <p:nvPicPr>
          <p:cNvPr id="18" name="Google Shape;185;g38d8db57323_1_0" title="WhatsApp Image 2025-10-16 at 13.41.53.jpeg"/>
          <p:cNvPicPr preferRelativeResize="0"/>
          <p:nvPr/>
        </p:nvPicPr>
        <p:blipFill>
          <a:blip r:embed="rId9"/>
          <a:stretch>
            <a:fillRect/>
          </a:stretch>
        </p:blipFill>
        <p:spPr>
          <a:xfrm>
            <a:off x="6256450" y="3447577"/>
            <a:ext cx="1658752" cy="1440027"/>
          </a:xfrm>
          <a:prstGeom prst="rect">
            <a:avLst/>
          </a:prstGeom>
          <a:noFill/>
          <a:ln>
            <a:noFill/>
          </a:ln>
        </p:spPr>
      </p:pic>
      <p:sp>
        <p:nvSpPr>
          <p:cNvPr id="19" name="Google Shape;186;g38d8db57323_1_0"/>
          <p:cNvSpPr txBox="1"/>
          <p:nvPr/>
        </p:nvSpPr>
        <p:spPr>
          <a:xfrm>
            <a:off x="6234838" y="4887602"/>
            <a:ext cx="1611900" cy="44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800" b="1">
                <a:solidFill>
                  <a:schemeClr val="dk1"/>
                </a:solidFill>
              </a:rPr>
              <a:t>ESTUDANTES DO CICLO I </a:t>
            </a:r>
            <a:br>
              <a:rPr lang="pt-BR" sz="800">
                <a:solidFill>
                  <a:schemeClr val="dk1"/>
                </a:solidFill>
              </a:rPr>
            </a:br>
            <a:r>
              <a:rPr lang="pt-BR" sz="800">
                <a:solidFill>
                  <a:schemeClr val="dk1"/>
                </a:solidFill>
              </a:rPr>
              <a:t>Austrália</a:t>
            </a:r>
            <a:endParaRPr sz="80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6318047" cy="1338828"/>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FHA</a:t>
            </a:r>
            <a:br>
              <a:rPr lang="pt-BR" b="1" dirty="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a:t>
            </a:r>
            <a:r>
              <a:rPr lang="pt-BR" b="1" dirty="0">
                <a:solidFill>
                  <a:srgbClr val="000000"/>
                </a:solidFill>
                <a:ea typeface="Arial" panose="020B0604020202020204"/>
                <a:cs typeface="Arial" panose="020B0604020202020204"/>
                <a:sym typeface="Arial" panose="020B0604020202020204"/>
              </a:rPr>
              <a:t>4076 - </a:t>
            </a:r>
            <a:r>
              <a:rPr lang="pt-BR" b="1" dirty="0">
                <a:solidFill>
                  <a:srgbClr val="C00000"/>
                </a:solidFill>
              </a:rPr>
              <a:t>Passaporte Mineiro do Conhecimento</a:t>
            </a:r>
            <a:endParaRPr lang="pt-BR" b="1" dirty="0">
              <a:solidFill>
                <a:srgbClr val="C00000"/>
              </a:solidFill>
            </a:endParaRPr>
          </a:p>
          <a:p>
            <a:pPr lvl="0">
              <a:lnSpc>
                <a:spcPct val="150000"/>
              </a:lnSpc>
            </a:pPr>
            <a:r>
              <a:rPr lang="pt-BR" b="1" dirty="0">
                <a:solidFill>
                  <a:srgbClr val="C00000"/>
                </a:solidFill>
              </a:rPr>
              <a:t>Resultados 2025</a:t>
            </a:r>
            <a:endParaRPr lang="pt-BR" b="1" dirty="0">
              <a:solidFill>
                <a:srgbClr val="000000"/>
              </a:solidFill>
              <a:latin typeface="Arial" panose="020B0604020202020204" pitchFamily="34" charset="0"/>
            </a:endParaRPr>
          </a:p>
        </p:txBody>
      </p:sp>
      <p:pic>
        <p:nvPicPr>
          <p:cNvPr id="3" name="Google Shape;230;p11"/>
          <p:cNvPicPr preferRelativeResize="0"/>
          <p:nvPr/>
        </p:nvPicPr>
        <p:blipFill rotWithShape="1">
          <a:blip r:embed="rId2"/>
          <a:srcRect t="2008"/>
          <a:stretch>
            <a:fillRect/>
          </a:stretch>
        </p:blipFill>
        <p:spPr>
          <a:xfrm>
            <a:off x="225425" y="1453522"/>
            <a:ext cx="7250126" cy="409124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3" name="Google Shape;143;g1ea4caebdf2_0_57"/>
          <p:cNvSpPr txBox="1"/>
          <p:nvPr/>
        </p:nvSpPr>
        <p:spPr>
          <a:xfrm>
            <a:off x="225425" y="697015"/>
            <a:ext cx="7662600" cy="4037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1" dirty="0">
                <a:solidFill>
                  <a:srgbClr val="000000"/>
                </a:solidFill>
                <a:latin typeface="Arial" panose="020B0604020202020204"/>
                <a:ea typeface="Arial" panose="020B0604020202020204"/>
                <a:cs typeface="Arial" panose="020B0604020202020204"/>
                <a:sym typeface="Arial" panose="020B0604020202020204"/>
              </a:rPr>
              <a:t>AÇÃO: 4075</a:t>
            </a:r>
            <a:endParaRPr dirty="0"/>
          </a:p>
          <a:p>
            <a:pPr marL="0" marR="0" lvl="0" indent="0" algn="just" rtl="0">
              <a:spcBef>
                <a:spcPts val="0"/>
              </a:spcBef>
              <a:spcAft>
                <a:spcPts val="0"/>
              </a:spcAft>
              <a:buNone/>
            </a:pPr>
            <a:r>
              <a:rPr lang="pt-BR" sz="1800" b="1" dirty="0">
                <a:solidFill>
                  <a:srgbClr val="C00000"/>
                </a:solidFill>
                <a:latin typeface="Arial" panose="020B0604020202020204"/>
                <a:ea typeface="Arial" panose="020B0604020202020204"/>
                <a:cs typeface="Arial" panose="020B0604020202020204"/>
                <a:sym typeface="Arial" panose="020B0604020202020204"/>
              </a:rPr>
              <a:t>Formação Continuada de Professores pelo Núcleo de Formação Presencial e a </a:t>
            </a:r>
            <a:r>
              <a:rPr lang="pt-BR" sz="1800" b="1" dirty="0" smtClean="0">
                <a:solidFill>
                  <a:srgbClr val="C00000"/>
                </a:solidFill>
                <a:latin typeface="Arial" panose="020B0604020202020204"/>
                <a:ea typeface="Arial" panose="020B0604020202020204"/>
                <a:cs typeface="Arial" panose="020B0604020202020204"/>
                <a:sym typeface="Arial" panose="020B0604020202020204"/>
              </a:rPr>
              <a:t>Distância</a:t>
            </a:r>
            <a:endParaRPr lang="pt-BR" sz="1800" b="1" dirty="0" smtClean="0">
              <a:solidFill>
                <a:srgbClr val="C00000"/>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None/>
            </a:pPr>
            <a:endParaRPr sz="1800" dirty="0">
              <a:solidFill>
                <a:srgbClr val="000000"/>
              </a:solidFill>
              <a:latin typeface="Arial" panose="020B0604020202020204"/>
              <a:ea typeface="Arial" panose="020B0604020202020204"/>
              <a:cs typeface="Arial" panose="020B0604020202020204"/>
              <a:sym typeface="Arial" panose="020B0604020202020204"/>
            </a:endParaRPr>
          </a:p>
          <a:p>
            <a:pPr marL="0" lvl="0" indent="0" algn="just" rtl="0">
              <a:spcBef>
                <a:spcPts val="0"/>
              </a:spcBef>
              <a:spcAft>
                <a:spcPts val="0"/>
              </a:spcAft>
              <a:buClr>
                <a:schemeClr val="dk1"/>
              </a:buClr>
              <a:buFont typeface="Arial" panose="020B0604020202020204"/>
              <a:buNone/>
            </a:pPr>
            <a:r>
              <a:rPr lang="pt-BR" sz="1800" b="1" dirty="0" smtClean="0">
                <a:solidFill>
                  <a:schemeClr val="dk1"/>
                </a:solidFill>
              </a:rPr>
              <a:t>Finalidade:</a:t>
            </a:r>
            <a:endParaRPr dirty="0"/>
          </a:p>
          <a:p>
            <a:pPr marL="0" lvl="0" indent="0" algn="just" rtl="0">
              <a:lnSpc>
                <a:spcPct val="115000"/>
              </a:lnSpc>
              <a:spcBef>
                <a:spcPts val="1200"/>
              </a:spcBef>
              <a:spcAft>
                <a:spcPts val="0"/>
              </a:spcAft>
              <a:buClr>
                <a:schemeClr val="dk1"/>
              </a:buClr>
              <a:buSzPts val="1100"/>
              <a:buFont typeface="Arial" panose="020B0604020202020204"/>
              <a:buNone/>
            </a:pPr>
            <a:r>
              <a:rPr lang="pt-BR" sz="1700" dirty="0"/>
              <a:t>Promover a formação e qualificação profissional do docente, mantendo-o atualizado em relação à evolução das práticas pedagógicas e às novas tendências educacionais, para o exercício de suas funções, com vista a agregar conhecimento capaz de gerar transformação, na perspectiva de contribuir para elevação do Índice de Desenvolvimento da Educação Básica - IDEB, bem como estimular a valorização profissional, metodológica, tecnológica e práticas docentes de caráter inovador e interdisciplinar, que resultem na superação de problemas de ensino-aprendizagem</a:t>
            </a:r>
            <a:r>
              <a:rPr lang="pt-BR" sz="1700" dirty="0" smtClean="0"/>
              <a:t>.</a:t>
            </a:r>
            <a:endParaRPr sz="1800" dirty="0"/>
          </a:p>
        </p:txBody>
      </p:sp>
      <p:sp>
        <p:nvSpPr>
          <p:cNvPr id="4" name="Google Shape;144;g1ea4caebdf2_0_57"/>
          <p:cNvSpPr txBox="1"/>
          <p:nvPr/>
        </p:nvSpPr>
        <p:spPr>
          <a:xfrm>
            <a:off x="225425" y="4735003"/>
            <a:ext cx="69519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chemeClr val="dk1"/>
                </a:solidFill>
              </a:rPr>
              <a:t>Expectativas para </a:t>
            </a:r>
            <a:r>
              <a:rPr lang="pt-BR" sz="1800" b="1" dirty="0" smtClean="0">
                <a:solidFill>
                  <a:schemeClr val="dk1"/>
                </a:solidFill>
              </a:rPr>
              <a:t>2026:</a:t>
            </a:r>
            <a:endParaRPr sz="1800" b="1" dirty="0">
              <a:solidFill>
                <a:schemeClr val="dk1"/>
              </a:solidFill>
            </a:endParaRPr>
          </a:p>
          <a:p>
            <a:pPr marL="0" lvl="0" indent="0" algn="l" rtl="0">
              <a:spcBef>
                <a:spcPts val="0"/>
              </a:spcBef>
              <a:spcAft>
                <a:spcPts val="0"/>
              </a:spcAft>
              <a:buNone/>
            </a:pPr>
            <a:r>
              <a:rPr lang="pt-BR" sz="1800" dirty="0"/>
              <a:t>1150 certificações no ano.</a:t>
            </a:r>
            <a:endParaRPr sz="1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64433" y="-32862"/>
            <a:ext cx="6998984" cy="1524007"/>
          </a:xfrm>
          <a:prstGeom prst="rect">
            <a:avLst/>
          </a:prstGeom>
        </p:spPr>
        <p:txBody>
          <a:bodyPr wrap="square">
            <a:spAutoFit/>
          </a:bodyPr>
          <a:lstStyle/>
          <a:p>
            <a:pPr lvl="0">
              <a:lnSpc>
                <a:spcPct val="150000"/>
              </a:lnSpc>
            </a:pPr>
            <a:r>
              <a:rPr lang="pt-BR" sz="1600" b="1" dirty="0" smtClean="0">
                <a:solidFill>
                  <a:srgbClr val="000000"/>
                </a:solidFill>
                <a:latin typeface="Arial" panose="020B0604020202020204" pitchFamily="34" charset="0"/>
              </a:rPr>
              <a:t>FUNDAÇÃO HELENA ANTIPOFF- FHA</a:t>
            </a:r>
            <a:br>
              <a:rPr lang="pt-BR" b="1" dirty="0" smtClean="0">
                <a:solidFill>
                  <a:srgbClr val="000000"/>
                </a:solidFill>
                <a:latin typeface="Arial" panose="020B0604020202020204" pitchFamily="34" charset="0"/>
              </a:rPr>
            </a:br>
            <a:r>
              <a:rPr lang="pt-BR" sz="1600" b="1" dirty="0">
                <a:solidFill>
                  <a:srgbClr val="000000"/>
                </a:solidFill>
                <a:ea typeface="Arial" panose="020B0604020202020204"/>
                <a:cs typeface="Arial" panose="020B0604020202020204"/>
                <a:sym typeface="Arial" panose="020B0604020202020204"/>
              </a:rPr>
              <a:t>AÇÃO: </a:t>
            </a:r>
            <a:r>
              <a:rPr lang="pt-BR" sz="1600" b="1" dirty="0" smtClean="0">
                <a:solidFill>
                  <a:srgbClr val="000000"/>
                </a:solidFill>
                <a:ea typeface="Arial" panose="020B0604020202020204"/>
                <a:cs typeface="Arial" panose="020B0604020202020204"/>
                <a:sym typeface="Arial" panose="020B0604020202020204"/>
              </a:rPr>
              <a:t>4075 - </a:t>
            </a:r>
            <a:r>
              <a:rPr lang="pt-BR" sz="1600" b="1" dirty="0" smtClean="0">
                <a:solidFill>
                  <a:srgbClr val="C00000"/>
                </a:solidFill>
                <a:ea typeface="Arial" panose="020B0604020202020204"/>
                <a:cs typeface="Arial" panose="020B0604020202020204"/>
                <a:sym typeface="Arial" panose="020B0604020202020204"/>
              </a:rPr>
              <a:t>Formação </a:t>
            </a:r>
            <a:r>
              <a:rPr lang="pt-BR" sz="1600" b="1" dirty="0">
                <a:solidFill>
                  <a:srgbClr val="C00000"/>
                </a:solidFill>
                <a:ea typeface="Arial" panose="020B0604020202020204"/>
                <a:cs typeface="Arial" panose="020B0604020202020204"/>
                <a:sym typeface="Arial" panose="020B0604020202020204"/>
              </a:rPr>
              <a:t>Continuada de Professores pelo Núcleo de Formação Presencial e a </a:t>
            </a:r>
            <a:r>
              <a:rPr lang="pt-BR" sz="1600" b="1" dirty="0" smtClean="0">
                <a:solidFill>
                  <a:srgbClr val="C00000"/>
                </a:solidFill>
                <a:ea typeface="Arial" panose="020B0604020202020204"/>
                <a:cs typeface="Arial" panose="020B0604020202020204"/>
                <a:sym typeface="Arial" panose="020B0604020202020204"/>
              </a:rPr>
              <a:t>Distância</a:t>
            </a:r>
            <a:br>
              <a:rPr lang="pt-BR" sz="1600" b="1" dirty="0" smtClean="0">
                <a:solidFill>
                  <a:srgbClr val="000000"/>
                </a:solidFill>
                <a:latin typeface="Arial" panose="020B0604020202020204" pitchFamily="34" charset="0"/>
              </a:rPr>
            </a:br>
            <a:r>
              <a:rPr lang="pt-BR" sz="1600" b="1" dirty="0" smtClean="0">
                <a:solidFill>
                  <a:srgbClr val="C00000"/>
                </a:solidFill>
              </a:rPr>
              <a:t>Resultados 2025</a:t>
            </a:r>
            <a:endParaRPr lang="pt-BR" sz="1600" b="1" dirty="0" smtClean="0">
              <a:solidFill>
                <a:srgbClr val="000000"/>
              </a:solidFill>
              <a:latin typeface="Arial" panose="020B0604020202020204" pitchFamily="34" charset="0"/>
            </a:endParaRPr>
          </a:p>
        </p:txBody>
      </p:sp>
      <p:grpSp>
        <p:nvGrpSpPr>
          <p:cNvPr id="19" name="Google Shape;157;g1ea4caebdf2_0_27"/>
          <p:cNvGrpSpPr/>
          <p:nvPr/>
        </p:nvGrpSpPr>
        <p:grpSpPr>
          <a:xfrm>
            <a:off x="2922180" y="2572266"/>
            <a:ext cx="2278875" cy="352179"/>
            <a:chOff x="5344725" y="1211375"/>
            <a:chExt cx="2702100" cy="438900"/>
          </a:xfrm>
          <a:solidFill>
            <a:schemeClr val="bg1">
              <a:lumMod val="85000"/>
            </a:schemeClr>
          </a:solidFill>
        </p:grpSpPr>
        <p:sp>
          <p:nvSpPr>
            <p:cNvPr id="20" name="Google Shape;158;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59;g1ea4caebdf2_0_27"/>
            <p:cNvSpPr txBox="1"/>
            <p:nvPr/>
          </p:nvSpPr>
          <p:spPr>
            <a:xfrm>
              <a:off x="5449563" y="1251923"/>
              <a:ext cx="2492400" cy="358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900" b="1" dirty="0">
                  <a:solidFill>
                    <a:srgbClr val="000000"/>
                  </a:solidFill>
                </a:rPr>
                <a:t>Público Alvo :</a:t>
              </a:r>
              <a:r>
                <a:rPr lang="pt-BR" sz="900" dirty="0">
                  <a:solidFill>
                    <a:srgbClr val="000000"/>
                  </a:solidFill>
                </a:rPr>
                <a:t> Gestores acadêmicos e docentes</a:t>
              </a:r>
              <a:endParaRPr sz="900" dirty="0">
                <a:solidFill>
                  <a:srgbClr val="FFFFFF"/>
                </a:solidFill>
                <a:latin typeface="Roboto"/>
                <a:ea typeface="Roboto"/>
                <a:cs typeface="Roboto"/>
                <a:sym typeface="Roboto"/>
              </a:endParaRPr>
            </a:p>
          </p:txBody>
        </p:sp>
      </p:grpSp>
      <p:grpSp>
        <p:nvGrpSpPr>
          <p:cNvPr id="22" name="Google Shape;163;g1ea4caebdf2_0_27"/>
          <p:cNvGrpSpPr/>
          <p:nvPr/>
        </p:nvGrpSpPr>
        <p:grpSpPr>
          <a:xfrm>
            <a:off x="2922180" y="3410466"/>
            <a:ext cx="2278875" cy="352179"/>
            <a:chOff x="5344725" y="1211375"/>
            <a:chExt cx="2702100" cy="438900"/>
          </a:xfrm>
          <a:solidFill>
            <a:schemeClr val="bg1">
              <a:lumMod val="85000"/>
            </a:schemeClr>
          </a:solidFill>
        </p:grpSpPr>
        <p:sp>
          <p:nvSpPr>
            <p:cNvPr id="23" name="Google Shape;164;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165;g1ea4caebdf2_0_27"/>
            <p:cNvSpPr txBox="1"/>
            <p:nvPr/>
          </p:nvSpPr>
          <p:spPr>
            <a:xfrm>
              <a:off x="5419397" y="1251936"/>
              <a:ext cx="2522566" cy="358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900" b="1" dirty="0">
                  <a:solidFill>
                    <a:srgbClr val="000000"/>
                  </a:solidFill>
                </a:rPr>
                <a:t>Público Alvo:</a:t>
              </a:r>
              <a:r>
                <a:rPr lang="pt-BR" sz="900" dirty="0">
                  <a:solidFill>
                    <a:srgbClr val="000000"/>
                  </a:solidFill>
                </a:rPr>
                <a:t> Direção, docentes, discentes, colaboradores e comunidade local</a:t>
              </a:r>
              <a:endParaRPr sz="900" dirty="0">
                <a:solidFill>
                  <a:srgbClr val="FFFFFF"/>
                </a:solidFill>
                <a:latin typeface="Roboto"/>
                <a:ea typeface="Roboto"/>
                <a:cs typeface="Roboto"/>
                <a:sym typeface="Roboto"/>
              </a:endParaRPr>
            </a:p>
          </p:txBody>
        </p:sp>
      </p:grpSp>
      <p:grpSp>
        <p:nvGrpSpPr>
          <p:cNvPr id="25" name="Google Shape;169;g1ea4caebdf2_0_27"/>
          <p:cNvGrpSpPr/>
          <p:nvPr/>
        </p:nvGrpSpPr>
        <p:grpSpPr>
          <a:xfrm>
            <a:off x="2922180" y="4248666"/>
            <a:ext cx="2278875" cy="352179"/>
            <a:chOff x="5344725" y="1211375"/>
            <a:chExt cx="2702100" cy="438900"/>
          </a:xfrm>
          <a:solidFill>
            <a:schemeClr val="bg1">
              <a:lumMod val="85000"/>
            </a:schemeClr>
          </a:solidFill>
        </p:grpSpPr>
        <p:sp>
          <p:nvSpPr>
            <p:cNvPr id="26" name="Google Shape;170;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71;g1ea4caebdf2_0_27"/>
            <p:cNvSpPr txBox="1"/>
            <p:nvPr/>
          </p:nvSpPr>
          <p:spPr>
            <a:xfrm>
              <a:off x="5449563" y="1251923"/>
              <a:ext cx="2492400" cy="358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900" b="1">
                  <a:solidFill>
                    <a:srgbClr val="000000"/>
                  </a:solidFill>
                </a:rPr>
                <a:t>Público Alvo:</a:t>
              </a:r>
              <a:r>
                <a:rPr lang="pt-BR" sz="900"/>
                <a:t> D</a:t>
              </a:r>
              <a:r>
                <a:rPr lang="pt-BR" sz="900">
                  <a:solidFill>
                    <a:srgbClr val="000000"/>
                  </a:solidFill>
                </a:rPr>
                <a:t>ocentes(aprimoramento), discentes, colaboradores e comunidade local</a:t>
              </a:r>
              <a:endParaRPr sz="900">
                <a:solidFill>
                  <a:srgbClr val="FFFFFF"/>
                </a:solidFill>
                <a:latin typeface="Roboto"/>
                <a:ea typeface="Roboto"/>
                <a:cs typeface="Roboto"/>
                <a:sym typeface="Roboto"/>
              </a:endParaRPr>
            </a:p>
          </p:txBody>
        </p:sp>
      </p:grpSp>
      <p:grpSp>
        <p:nvGrpSpPr>
          <p:cNvPr id="28" name="Google Shape;175;g1ea4caebdf2_0_27"/>
          <p:cNvGrpSpPr/>
          <p:nvPr/>
        </p:nvGrpSpPr>
        <p:grpSpPr>
          <a:xfrm>
            <a:off x="2922180" y="5086866"/>
            <a:ext cx="2278875" cy="352179"/>
            <a:chOff x="5344725" y="1211375"/>
            <a:chExt cx="2702100" cy="438900"/>
          </a:xfrm>
          <a:solidFill>
            <a:schemeClr val="bg1">
              <a:lumMod val="85000"/>
            </a:schemeClr>
          </a:solidFill>
        </p:grpSpPr>
        <p:sp>
          <p:nvSpPr>
            <p:cNvPr id="29" name="Google Shape;176;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177;g1ea4caebdf2_0_27"/>
            <p:cNvSpPr txBox="1"/>
            <p:nvPr/>
          </p:nvSpPr>
          <p:spPr>
            <a:xfrm>
              <a:off x="5450891" y="1251937"/>
              <a:ext cx="2491200" cy="358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900" b="1" dirty="0">
                  <a:solidFill>
                    <a:srgbClr val="000000"/>
                  </a:solidFill>
                </a:rPr>
                <a:t>Público Alvo:</a:t>
              </a:r>
              <a:r>
                <a:rPr lang="pt-BR" sz="900" dirty="0">
                  <a:solidFill>
                    <a:srgbClr val="000000"/>
                  </a:solidFill>
                </a:rPr>
                <a:t> Docentes, discentes, colaboradores e comunidade local</a:t>
              </a:r>
              <a:endParaRPr sz="900" dirty="0">
                <a:solidFill>
                  <a:srgbClr val="FFFFFF"/>
                </a:solidFill>
                <a:latin typeface="Roboto"/>
                <a:ea typeface="Roboto"/>
                <a:cs typeface="Roboto"/>
                <a:sym typeface="Roboto"/>
              </a:endParaRPr>
            </a:p>
          </p:txBody>
        </p:sp>
      </p:grpSp>
      <p:sp>
        <p:nvSpPr>
          <p:cNvPr id="31" name="Google Shape;178;g1ea4caebdf2_0_27"/>
          <p:cNvSpPr txBox="1"/>
          <p:nvPr/>
        </p:nvSpPr>
        <p:spPr>
          <a:xfrm>
            <a:off x="5443248" y="1577097"/>
            <a:ext cx="2776305"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1" dirty="0">
                <a:solidFill>
                  <a:srgbClr val="000000"/>
                </a:solidFill>
              </a:rPr>
              <a:t>PANORAMA DAS CERTIFICAÇÕES EM </a:t>
            </a:r>
            <a:r>
              <a:rPr lang="pt-BR" sz="1000" b="1" dirty="0" smtClean="0">
                <a:solidFill>
                  <a:srgbClr val="000000"/>
                </a:solidFill>
              </a:rPr>
              <a:t>2025</a:t>
            </a:r>
            <a:endParaRPr sz="1000" b="1" dirty="0">
              <a:solidFill>
                <a:srgbClr val="000000"/>
              </a:solidFill>
            </a:endParaRPr>
          </a:p>
        </p:txBody>
      </p:sp>
      <p:graphicFrame>
        <p:nvGraphicFramePr>
          <p:cNvPr id="32" name="Google Shape;179;g1ea4caebdf2_0_27"/>
          <p:cNvGraphicFramePr/>
          <p:nvPr/>
        </p:nvGraphicFramePr>
        <p:xfrm>
          <a:off x="5717086" y="1977166"/>
          <a:ext cx="2228631" cy="3461879"/>
        </p:xfrm>
        <a:graphic>
          <a:graphicData uri="http://schemas.openxmlformats.org/drawingml/2006/table">
            <a:tbl>
              <a:tblPr>
                <a:noFill/>
              </a:tblPr>
              <a:tblGrid>
                <a:gridCol w="1043296"/>
                <a:gridCol w="1185335"/>
              </a:tblGrid>
              <a:tr h="198765">
                <a:tc gridSpan="2">
                  <a:txBody>
                    <a:bodyPr/>
                    <a:lstStyle/>
                    <a:p>
                      <a:pPr marL="0" lvl="0" indent="0" algn="ctr" rtl="0">
                        <a:spcBef>
                          <a:spcPts val="0"/>
                        </a:spcBef>
                        <a:spcAft>
                          <a:spcPts val="0"/>
                        </a:spcAft>
                        <a:buNone/>
                      </a:pPr>
                      <a:r>
                        <a:rPr lang="pt-BR" sz="900" b="1" dirty="0">
                          <a:solidFill>
                            <a:srgbClr val="FFFFFF"/>
                          </a:solidFill>
                        </a:rPr>
                        <a:t>PROGRAMA DE FORMAÇÃO</a:t>
                      </a:r>
                      <a:endParaRPr sz="900" b="1" dirty="0">
                        <a:solidFill>
                          <a:srgbClr val="FFFFFF"/>
                        </a:solidFill>
                      </a:endParaRPr>
                    </a:p>
                  </a:txBody>
                  <a:tcPr marL="0" marR="0" marT="0" marB="0" anchor="ctr">
                    <a:solidFill>
                      <a:srgbClr val="183A5A"/>
                    </a:solidFill>
                  </a:tcPr>
                </a:tc>
                <a:tc hMerge="1">
                  <a:tcPr/>
                </a:tc>
              </a:tr>
              <a:tr h="549702">
                <a:tc>
                  <a:txBody>
                    <a:bodyPr/>
                    <a:lstStyle/>
                    <a:p>
                      <a:pPr marL="0" lvl="0" indent="0" algn="ctr" rtl="0">
                        <a:spcBef>
                          <a:spcPts val="0"/>
                        </a:spcBef>
                        <a:spcAft>
                          <a:spcPts val="0"/>
                        </a:spcAft>
                        <a:buNone/>
                      </a:pPr>
                      <a:r>
                        <a:rPr lang="pt-BR" sz="900" b="1" dirty="0"/>
                        <a:t>MÊS</a:t>
                      </a:r>
                      <a:endParaRPr sz="900" b="1" dirty="0"/>
                    </a:p>
                  </a:txBody>
                  <a:tcPr marL="0" marR="0" marT="0" marB="0" anchor="ctr">
                    <a:solidFill>
                      <a:srgbClr val="E8ECF4"/>
                    </a:solidFill>
                  </a:tcPr>
                </a:tc>
                <a:tc>
                  <a:txBody>
                    <a:bodyPr/>
                    <a:lstStyle/>
                    <a:p>
                      <a:pPr marL="0" lvl="0" indent="0" algn="ctr" rtl="0">
                        <a:spcBef>
                          <a:spcPts val="0"/>
                        </a:spcBef>
                        <a:spcAft>
                          <a:spcPts val="0"/>
                        </a:spcAft>
                        <a:buNone/>
                      </a:pPr>
                      <a:r>
                        <a:rPr lang="pt-BR" sz="900" b="1" dirty="0" smtClean="0"/>
                        <a:t>CONTINUADA PARA PROFESSORES</a:t>
                      </a:r>
                      <a:endParaRPr sz="900" b="1" dirty="0"/>
                    </a:p>
                  </a:txBody>
                  <a:tcPr marL="0" marR="0" marT="0" marB="0" anchor="ctr">
                    <a:lnB w="12700" cap="flat" cmpd="sng" algn="ctr">
                      <a:solidFill>
                        <a:schemeClr val="tx1"/>
                      </a:solidFill>
                      <a:prstDash val="solid"/>
                      <a:round/>
                      <a:headEnd type="none" w="med" len="med"/>
                      <a:tailEnd type="none" w="med" len="med"/>
                    </a:lnB>
                    <a:solidFill>
                      <a:srgbClr val="E8ECF4"/>
                    </a:solidFill>
                  </a:tcPr>
                </a:tc>
              </a:tr>
              <a:tr h="208724">
                <a:tc>
                  <a:txBody>
                    <a:bodyPr/>
                    <a:lstStyle/>
                    <a:p>
                      <a:pPr marL="0" lvl="0" indent="0" algn="ctr" rtl="0">
                        <a:spcBef>
                          <a:spcPts val="0"/>
                        </a:spcBef>
                        <a:spcAft>
                          <a:spcPts val="0"/>
                        </a:spcAft>
                        <a:buNone/>
                      </a:pPr>
                      <a:r>
                        <a:rPr lang="pt-BR" sz="900" b="1" dirty="0"/>
                        <a:t>JAN</a:t>
                      </a:r>
                      <a:endParaRPr sz="900" b="1" dirty="0"/>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900" dirty="0" smtClean="0"/>
                        <a:t>30</a:t>
                      </a:r>
                      <a:endParaRPr sz="9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8724">
                <a:tc>
                  <a:txBody>
                    <a:bodyPr/>
                    <a:lstStyle/>
                    <a:p>
                      <a:pPr marL="0" lvl="0" indent="0" algn="ctr" rtl="0">
                        <a:spcBef>
                          <a:spcPts val="0"/>
                        </a:spcBef>
                        <a:spcAft>
                          <a:spcPts val="0"/>
                        </a:spcAft>
                        <a:buNone/>
                      </a:pPr>
                      <a:r>
                        <a:rPr lang="pt-BR" sz="900" b="1" dirty="0">
                          <a:solidFill>
                            <a:srgbClr val="000000"/>
                          </a:solidFill>
                        </a:rPr>
                        <a:t>FEV</a:t>
                      </a:r>
                      <a:endParaRPr sz="900" b="1" dirty="0"/>
                    </a:p>
                  </a:txBody>
                  <a:tcPr marL="0" marR="0" marT="0" marB="0" anchor="ctr">
                    <a:lnR w="12700" cap="flat" cmpd="sng" algn="ctr">
                      <a:solidFill>
                        <a:schemeClr val="tx1"/>
                      </a:solidFill>
                      <a:prstDash val="solid"/>
                      <a:round/>
                      <a:headEnd type="none" w="med" len="med"/>
                      <a:tailEnd type="none" w="med" len="med"/>
                    </a:lnR>
                  </a:tcPr>
                </a:tc>
                <a:tc vMerge="1">
                  <a:tcPr/>
                </a:tc>
              </a:tr>
              <a:tr h="208724">
                <a:tc>
                  <a:txBody>
                    <a:bodyPr/>
                    <a:lstStyle/>
                    <a:p>
                      <a:pPr marL="0" lvl="0" indent="0" algn="ctr" rtl="0">
                        <a:spcBef>
                          <a:spcPts val="0"/>
                        </a:spcBef>
                        <a:spcAft>
                          <a:spcPts val="0"/>
                        </a:spcAft>
                        <a:buNone/>
                      </a:pPr>
                      <a:r>
                        <a:rPr lang="pt-BR" sz="900" b="1"/>
                        <a:t>MAR</a:t>
                      </a:r>
                      <a:endParaRPr sz="900" b="1"/>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900" dirty="0" smtClean="0"/>
                        <a:t>215</a:t>
                      </a:r>
                      <a:endParaRPr sz="9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8724">
                <a:tc>
                  <a:txBody>
                    <a:bodyPr/>
                    <a:lstStyle/>
                    <a:p>
                      <a:pPr marL="0" lvl="0" indent="0" algn="ctr" rtl="0">
                        <a:spcBef>
                          <a:spcPts val="0"/>
                        </a:spcBef>
                        <a:spcAft>
                          <a:spcPts val="0"/>
                        </a:spcAft>
                        <a:buNone/>
                      </a:pPr>
                      <a:r>
                        <a:rPr lang="pt-BR" sz="900" b="1" dirty="0"/>
                        <a:t>ABR</a:t>
                      </a:r>
                      <a:endParaRPr sz="900" b="1" dirty="0"/>
                    </a:p>
                  </a:txBody>
                  <a:tcPr marL="0" marR="0" marT="0" marB="0" anchor="ctr">
                    <a:lnR w="12700" cap="flat" cmpd="sng" algn="ctr">
                      <a:solidFill>
                        <a:schemeClr val="tx1"/>
                      </a:solidFill>
                      <a:prstDash val="solid"/>
                      <a:round/>
                      <a:headEnd type="none" w="med" len="med"/>
                      <a:tailEnd type="none" w="med" len="med"/>
                    </a:lnR>
                  </a:tcPr>
                </a:tc>
                <a:tc vMerge="1">
                  <a:tcPr/>
                </a:tc>
              </a:tr>
              <a:tr h="208724">
                <a:tc>
                  <a:txBody>
                    <a:bodyPr/>
                    <a:lstStyle/>
                    <a:p>
                      <a:pPr marL="0" lvl="0" indent="0" algn="ctr" rtl="0">
                        <a:spcBef>
                          <a:spcPts val="0"/>
                        </a:spcBef>
                        <a:spcAft>
                          <a:spcPts val="0"/>
                        </a:spcAft>
                        <a:buNone/>
                      </a:pPr>
                      <a:r>
                        <a:rPr lang="pt-BR" sz="900" b="1"/>
                        <a:t>MAI</a:t>
                      </a:r>
                      <a:endParaRPr sz="900" b="1"/>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900" dirty="0" smtClean="0"/>
                        <a:t>290</a:t>
                      </a:r>
                      <a:endParaRPr sz="9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8724">
                <a:tc>
                  <a:txBody>
                    <a:bodyPr/>
                    <a:lstStyle/>
                    <a:p>
                      <a:pPr marL="0" lvl="0" indent="0" algn="ctr" rtl="0">
                        <a:spcBef>
                          <a:spcPts val="0"/>
                        </a:spcBef>
                        <a:spcAft>
                          <a:spcPts val="0"/>
                        </a:spcAft>
                        <a:buNone/>
                      </a:pPr>
                      <a:r>
                        <a:rPr lang="pt-BR" sz="900" b="1" dirty="0"/>
                        <a:t>JUN</a:t>
                      </a:r>
                      <a:endParaRPr sz="900" b="1" dirty="0"/>
                    </a:p>
                  </a:txBody>
                  <a:tcPr marL="0" marR="0" marT="0" marB="0" anchor="ctr">
                    <a:lnR w="12700" cap="flat" cmpd="sng" algn="ctr">
                      <a:solidFill>
                        <a:schemeClr val="tx1"/>
                      </a:solidFill>
                      <a:prstDash val="solid"/>
                      <a:round/>
                      <a:headEnd type="none" w="med" len="med"/>
                      <a:tailEnd type="none" w="med" len="med"/>
                    </a:lnR>
                  </a:tcPr>
                </a:tc>
                <a:tc vMerge="1">
                  <a:tcPr/>
                </a:tc>
              </a:tr>
              <a:tr h="208724">
                <a:tc>
                  <a:txBody>
                    <a:bodyPr/>
                    <a:lstStyle/>
                    <a:p>
                      <a:pPr marL="0" lvl="0" indent="0" algn="ctr" rtl="0">
                        <a:spcBef>
                          <a:spcPts val="0"/>
                        </a:spcBef>
                        <a:spcAft>
                          <a:spcPts val="0"/>
                        </a:spcAft>
                        <a:buNone/>
                      </a:pPr>
                      <a:r>
                        <a:rPr lang="pt-BR" sz="900" b="1"/>
                        <a:t>JUL</a:t>
                      </a:r>
                      <a:endParaRPr sz="900" b="1"/>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900" dirty="0" smtClean="0"/>
                        <a:t>242</a:t>
                      </a:r>
                      <a:endParaRPr sz="9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8724">
                <a:tc>
                  <a:txBody>
                    <a:bodyPr/>
                    <a:lstStyle/>
                    <a:p>
                      <a:pPr marL="0" lvl="0" indent="0" algn="ctr" rtl="0">
                        <a:spcBef>
                          <a:spcPts val="0"/>
                        </a:spcBef>
                        <a:spcAft>
                          <a:spcPts val="0"/>
                        </a:spcAft>
                        <a:buNone/>
                      </a:pPr>
                      <a:r>
                        <a:rPr lang="pt-BR" sz="900" b="1" dirty="0"/>
                        <a:t>AGO</a:t>
                      </a:r>
                      <a:endParaRPr sz="900" b="1" dirty="0"/>
                    </a:p>
                  </a:txBody>
                  <a:tcPr marL="0" marR="0" marT="0" marB="0" anchor="ctr">
                    <a:lnR w="12700" cap="flat" cmpd="sng" algn="ctr">
                      <a:solidFill>
                        <a:schemeClr val="tx1"/>
                      </a:solidFill>
                      <a:prstDash val="solid"/>
                      <a:round/>
                      <a:headEnd type="none" w="med" len="med"/>
                      <a:tailEnd type="none" w="med" len="med"/>
                    </a:lnR>
                  </a:tcPr>
                </a:tc>
                <a:tc vMerge="1">
                  <a:tcPr/>
                </a:tc>
              </a:tr>
              <a:tr h="208724">
                <a:tc>
                  <a:txBody>
                    <a:bodyPr/>
                    <a:lstStyle/>
                    <a:p>
                      <a:pPr marL="0" lvl="0" indent="0" algn="ctr" rtl="0">
                        <a:spcBef>
                          <a:spcPts val="0"/>
                        </a:spcBef>
                        <a:spcAft>
                          <a:spcPts val="0"/>
                        </a:spcAft>
                        <a:buNone/>
                      </a:pPr>
                      <a:r>
                        <a:rPr lang="pt-BR" sz="900" b="1"/>
                        <a:t>SET</a:t>
                      </a:r>
                      <a:endParaRPr sz="900" b="1"/>
                    </a:p>
                  </a:txBody>
                  <a:tcPr marL="0" marR="0" marT="0" marB="0" anchor="ctr"/>
                </a:tc>
                <a:tc rowSpan="2">
                  <a:txBody>
                    <a:bodyPr/>
                    <a:lstStyle/>
                    <a:p>
                      <a:pPr marL="0" lvl="0" indent="0" algn="ctr" rtl="0">
                        <a:spcBef>
                          <a:spcPts val="0"/>
                        </a:spcBef>
                        <a:spcAft>
                          <a:spcPts val="0"/>
                        </a:spcAft>
                        <a:buNone/>
                      </a:pPr>
                      <a:r>
                        <a:rPr lang="pt-BR" sz="900" dirty="0"/>
                        <a:t>-</a:t>
                      </a:r>
                      <a:endParaRPr sz="900" dirty="0"/>
                    </a:p>
                  </a:txBody>
                  <a:tcPr marL="0" marR="0" marT="0" marB="0" anchor="ctr">
                    <a:lnT w="12700" cap="flat" cmpd="sng" algn="ctr">
                      <a:solidFill>
                        <a:schemeClr val="tx1"/>
                      </a:solidFill>
                      <a:prstDash val="solid"/>
                      <a:round/>
                      <a:headEnd type="none" w="med" len="med"/>
                      <a:tailEnd type="none" w="med" len="med"/>
                    </a:lnT>
                  </a:tcPr>
                </a:tc>
              </a:tr>
              <a:tr h="208724">
                <a:tc>
                  <a:txBody>
                    <a:bodyPr/>
                    <a:lstStyle/>
                    <a:p>
                      <a:pPr marL="0" lvl="0" indent="0" algn="ctr" rtl="0">
                        <a:spcBef>
                          <a:spcPts val="0"/>
                        </a:spcBef>
                        <a:spcAft>
                          <a:spcPts val="0"/>
                        </a:spcAft>
                        <a:buNone/>
                      </a:pPr>
                      <a:r>
                        <a:rPr lang="pt-BR" sz="900" b="1" dirty="0"/>
                        <a:t>OUT</a:t>
                      </a:r>
                      <a:endParaRPr sz="900" b="1" dirty="0"/>
                    </a:p>
                  </a:txBody>
                  <a:tcPr marL="0" marR="0" marT="0" marB="0" anchor="ctr"/>
                </a:tc>
                <a:tc vMerge="1">
                  <a:tcPr/>
                </a:tc>
              </a:tr>
              <a:tr h="208724">
                <a:tc>
                  <a:txBody>
                    <a:bodyPr/>
                    <a:lstStyle/>
                    <a:p>
                      <a:pPr marL="0" lvl="0" indent="0" algn="ctr" rtl="0">
                        <a:spcBef>
                          <a:spcPts val="0"/>
                        </a:spcBef>
                        <a:spcAft>
                          <a:spcPts val="0"/>
                        </a:spcAft>
                        <a:buNone/>
                      </a:pPr>
                      <a:r>
                        <a:rPr lang="pt-BR" sz="900" b="1"/>
                        <a:t>NOV</a:t>
                      </a:r>
                      <a:endParaRPr sz="900" b="1"/>
                    </a:p>
                  </a:txBody>
                  <a:tcPr marL="0" marR="0" marT="0" marB="0" anchor="ctr"/>
                </a:tc>
                <a:tc rowSpan="2">
                  <a:txBody>
                    <a:bodyPr/>
                    <a:lstStyle/>
                    <a:p>
                      <a:pPr marL="0" lvl="0" indent="0" algn="ctr" rtl="0">
                        <a:spcBef>
                          <a:spcPts val="0"/>
                        </a:spcBef>
                        <a:spcAft>
                          <a:spcPts val="0"/>
                        </a:spcAft>
                        <a:buNone/>
                      </a:pPr>
                      <a:r>
                        <a:rPr lang="pt-BR" sz="900" dirty="0"/>
                        <a:t>-</a:t>
                      </a:r>
                      <a:endParaRPr sz="900" dirty="0"/>
                    </a:p>
                  </a:txBody>
                  <a:tcPr marL="0" marR="0" marT="0" marB="0" anchor="ctr"/>
                </a:tc>
              </a:tr>
              <a:tr h="208724">
                <a:tc>
                  <a:txBody>
                    <a:bodyPr/>
                    <a:lstStyle/>
                    <a:p>
                      <a:pPr marL="0" lvl="0" indent="0" algn="ctr" rtl="0">
                        <a:spcBef>
                          <a:spcPts val="0"/>
                        </a:spcBef>
                        <a:spcAft>
                          <a:spcPts val="0"/>
                        </a:spcAft>
                        <a:buNone/>
                      </a:pPr>
                      <a:r>
                        <a:rPr lang="pt-BR" sz="900" b="1" dirty="0"/>
                        <a:t>DEZ</a:t>
                      </a:r>
                      <a:endParaRPr sz="900" b="1" dirty="0"/>
                    </a:p>
                  </a:txBody>
                  <a:tcPr marL="0" marR="0" marT="0" marB="0" anchor="ctr"/>
                </a:tc>
                <a:tc vMerge="1">
                  <a:tcPr/>
                </a:tc>
              </a:tr>
              <a:tr h="208724">
                <a:tc>
                  <a:txBody>
                    <a:bodyPr/>
                    <a:lstStyle/>
                    <a:p>
                      <a:pPr marL="0" lvl="0" indent="0" algn="ctr" rtl="0">
                        <a:spcBef>
                          <a:spcPts val="0"/>
                        </a:spcBef>
                        <a:spcAft>
                          <a:spcPts val="0"/>
                        </a:spcAft>
                        <a:buNone/>
                      </a:pPr>
                      <a:r>
                        <a:rPr lang="pt-BR" sz="900" b="1">
                          <a:solidFill>
                            <a:srgbClr val="FFFFFF"/>
                          </a:solidFill>
                        </a:rPr>
                        <a:t>Σ</a:t>
                      </a:r>
                      <a:endParaRPr sz="900" b="1">
                        <a:solidFill>
                          <a:srgbClr val="FFFFFF"/>
                        </a:solidFill>
                      </a:endParaRPr>
                    </a:p>
                  </a:txBody>
                  <a:tcPr marL="0" marR="0" marT="0" marB="0" anchor="ctr">
                    <a:solidFill>
                      <a:srgbClr val="183A5A"/>
                    </a:solidFill>
                  </a:tcPr>
                </a:tc>
                <a:tc>
                  <a:txBody>
                    <a:bodyPr/>
                    <a:lstStyle/>
                    <a:p>
                      <a:pPr marL="0" lvl="0" indent="0" algn="ctr" rtl="0">
                        <a:spcBef>
                          <a:spcPts val="0"/>
                        </a:spcBef>
                        <a:spcAft>
                          <a:spcPts val="0"/>
                        </a:spcAft>
                        <a:buNone/>
                      </a:pPr>
                      <a:r>
                        <a:rPr lang="pt-BR" sz="900" dirty="0" smtClean="0">
                          <a:solidFill>
                            <a:srgbClr val="FFFFFF"/>
                          </a:solidFill>
                        </a:rPr>
                        <a:t>777</a:t>
                      </a:r>
                      <a:endParaRPr sz="900" dirty="0">
                        <a:solidFill>
                          <a:srgbClr val="FFFFFF"/>
                        </a:solidFill>
                      </a:endParaRPr>
                    </a:p>
                  </a:txBody>
                  <a:tcPr marL="0" marR="0" marT="0" marB="0" anchor="ctr">
                    <a:solidFill>
                      <a:srgbClr val="183A5A"/>
                    </a:solidFill>
                  </a:tcPr>
                </a:tc>
              </a:tr>
            </a:tbl>
          </a:graphicData>
        </a:graphic>
      </p:graphicFrame>
      <p:sp>
        <p:nvSpPr>
          <p:cNvPr id="33" name="Google Shape;152;g1ea4caebdf2_0_27"/>
          <p:cNvSpPr txBox="1"/>
          <p:nvPr/>
        </p:nvSpPr>
        <p:spPr>
          <a:xfrm>
            <a:off x="2476571" y="1448326"/>
            <a:ext cx="2574709" cy="4154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50" b="1" dirty="0">
                <a:solidFill>
                  <a:srgbClr val="000000"/>
                </a:solidFill>
              </a:rPr>
              <a:t>IMPLANTAÇÃO</a:t>
            </a:r>
            <a:endParaRPr sz="1050" b="1" dirty="0">
              <a:solidFill>
                <a:srgbClr val="000000"/>
              </a:solidFill>
            </a:endParaRPr>
          </a:p>
          <a:p>
            <a:pPr marL="0" marR="0" lvl="0" indent="0" algn="ctr" rtl="0">
              <a:spcBef>
                <a:spcPts val="0"/>
              </a:spcBef>
              <a:spcAft>
                <a:spcPts val="0"/>
              </a:spcAft>
              <a:buNone/>
            </a:pPr>
            <a:r>
              <a:rPr lang="pt-BR" sz="1050" dirty="0">
                <a:solidFill>
                  <a:srgbClr val="000000"/>
                </a:solidFill>
              </a:rPr>
              <a:t>02 de abril de 2020</a:t>
            </a:r>
            <a:endParaRPr sz="1050" b="1" dirty="0">
              <a:solidFill>
                <a:srgbClr val="000000"/>
              </a:solidFill>
            </a:endParaRPr>
          </a:p>
        </p:txBody>
      </p:sp>
      <p:sp>
        <p:nvSpPr>
          <p:cNvPr id="34" name="Google Shape;153;g1ea4caebdf2_0_27"/>
          <p:cNvSpPr txBox="1"/>
          <p:nvPr/>
        </p:nvSpPr>
        <p:spPr>
          <a:xfrm>
            <a:off x="2276044" y="1863784"/>
            <a:ext cx="2975765"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50" b="1" dirty="0">
                <a:solidFill>
                  <a:srgbClr val="000000"/>
                </a:solidFill>
              </a:rPr>
              <a:t>FRENTES FORMATIVAS E PÚBLICO ALVO</a:t>
            </a:r>
            <a:endParaRPr sz="1050" b="1" dirty="0">
              <a:solidFill>
                <a:srgbClr val="000000"/>
              </a:solidFill>
            </a:endParaRPr>
          </a:p>
        </p:txBody>
      </p:sp>
      <p:grpSp>
        <p:nvGrpSpPr>
          <p:cNvPr id="35" name="Google Shape;154;g1ea4caebdf2_0_27"/>
          <p:cNvGrpSpPr/>
          <p:nvPr/>
        </p:nvGrpSpPr>
        <p:grpSpPr>
          <a:xfrm>
            <a:off x="2443035" y="2171360"/>
            <a:ext cx="2353638" cy="352179"/>
            <a:chOff x="5344726" y="1211363"/>
            <a:chExt cx="2334900" cy="438900"/>
          </a:xfrm>
        </p:grpSpPr>
        <p:sp>
          <p:nvSpPr>
            <p:cNvPr id="36" name="Google Shape;155;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156;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Capacitação pedagógica/ formação continuada</a:t>
              </a:r>
              <a:endParaRPr sz="1000" dirty="0">
                <a:solidFill>
                  <a:srgbClr val="FFFFFF"/>
                </a:solidFill>
                <a:latin typeface="Roboto"/>
                <a:ea typeface="Roboto"/>
                <a:cs typeface="Roboto"/>
                <a:sym typeface="Roboto"/>
              </a:endParaRPr>
            </a:p>
          </p:txBody>
        </p:sp>
      </p:grpSp>
      <p:grpSp>
        <p:nvGrpSpPr>
          <p:cNvPr id="38" name="Google Shape;160;g1ea4caebdf2_0_27"/>
          <p:cNvGrpSpPr/>
          <p:nvPr/>
        </p:nvGrpSpPr>
        <p:grpSpPr>
          <a:xfrm>
            <a:off x="2443035" y="3009560"/>
            <a:ext cx="2353638" cy="352179"/>
            <a:chOff x="5344726" y="1211363"/>
            <a:chExt cx="2334900" cy="438900"/>
          </a:xfrm>
        </p:grpSpPr>
        <p:sp>
          <p:nvSpPr>
            <p:cNvPr id="39" name="Google Shape;161;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0" name="Google Shape;162;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Desenvolvimento de soft </a:t>
              </a:r>
              <a:r>
                <a:rPr lang="pt-BR" sz="1000" b="1" dirty="0" err="1">
                  <a:solidFill>
                    <a:srgbClr val="FFFFFF"/>
                  </a:solidFill>
                </a:rPr>
                <a:t>skills</a:t>
              </a:r>
              <a:endParaRPr sz="1000" dirty="0">
                <a:solidFill>
                  <a:srgbClr val="FFFFFF"/>
                </a:solidFill>
                <a:latin typeface="Roboto"/>
                <a:ea typeface="Roboto"/>
                <a:cs typeface="Roboto"/>
                <a:sym typeface="Roboto"/>
              </a:endParaRPr>
            </a:p>
          </p:txBody>
        </p:sp>
      </p:grpSp>
      <p:grpSp>
        <p:nvGrpSpPr>
          <p:cNvPr id="41" name="Google Shape;166;g1ea4caebdf2_0_27"/>
          <p:cNvGrpSpPr/>
          <p:nvPr/>
        </p:nvGrpSpPr>
        <p:grpSpPr>
          <a:xfrm>
            <a:off x="2443035" y="3847760"/>
            <a:ext cx="2353638" cy="352179"/>
            <a:chOff x="5344726" y="1211363"/>
            <a:chExt cx="2334900" cy="438900"/>
          </a:xfrm>
        </p:grpSpPr>
        <p:sp>
          <p:nvSpPr>
            <p:cNvPr id="42" name="Google Shape;167;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3" name="Google Shape;168;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Alfabetismo digital</a:t>
              </a:r>
              <a:endParaRPr sz="1000" dirty="0">
                <a:solidFill>
                  <a:srgbClr val="FFFFFF"/>
                </a:solidFill>
                <a:latin typeface="Roboto"/>
                <a:ea typeface="Roboto"/>
                <a:cs typeface="Roboto"/>
                <a:sym typeface="Roboto"/>
              </a:endParaRPr>
            </a:p>
          </p:txBody>
        </p:sp>
      </p:grpSp>
      <p:grpSp>
        <p:nvGrpSpPr>
          <p:cNvPr id="44" name="Google Shape;172;g1ea4caebdf2_0_27"/>
          <p:cNvGrpSpPr/>
          <p:nvPr/>
        </p:nvGrpSpPr>
        <p:grpSpPr>
          <a:xfrm>
            <a:off x="2443035" y="4685960"/>
            <a:ext cx="2353638" cy="352179"/>
            <a:chOff x="5344726" y="1211363"/>
            <a:chExt cx="2334900" cy="438900"/>
          </a:xfrm>
        </p:grpSpPr>
        <p:sp>
          <p:nvSpPr>
            <p:cNvPr id="45" name="Google Shape;173;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6" name="Google Shape;174;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Empreendedorismo</a:t>
              </a:r>
              <a:endParaRPr sz="1000" dirty="0">
                <a:solidFill>
                  <a:srgbClr val="FFFFFF"/>
                </a:solidFill>
                <a:latin typeface="Roboto"/>
                <a:ea typeface="Roboto"/>
                <a:cs typeface="Roboto"/>
                <a:sym typeface="Roboto"/>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05970" y="0"/>
            <a:ext cx="7167596" cy="1754326"/>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FHA</a:t>
            </a:r>
            <a:br>
              <a:rPr lang="pt-BR" b="1" dirty="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 4075 - </a:t>
            </a:r>
            <a:r>
              <a:rPr lang="pt-BR" b="1" dirty="0">
                <a:solidFill>
                  <a:srgbClr val="C00000"/>
                </a:solidFill>
                <a:ea typeface="Arial" panose="020B0604020202020204"/>
                <a:cs typeface="Arial" panose="020B0604020202020204"/>
                <a:sym typeface="Arial" panose="020B0604020202020204"/>
              </a:rPr>
              <a:t>Formação Continuada de Professores pelo Núcleo de Formação Presencial e a Distância</a:t>
            </a:r>
            <a:br>
              <a:rPr lang="pt-BR" b="1" dirty="0">
                <a:solidFill>
                  <a:srgbClr val="000000"/>
                </a:solidFill>
                <a:latin typeface="Arial" panose="020B0604020202020204" pitchFamily="34" charset="0"/>
              </a:rPr>
            </a:br>
            <a:r>
              <a:rPr lang="pt-BR" b="1" dirty="0">
                <a:solidFill>
                  <a:srgbClr val="C00000"/>
                </a:solidFill>
              </a:rPr>
              <a:t>Resultados 2025</a:t>
            </a:r>
            <a:endParaRPr lang="pt-BR" b="1" dirty="0">
              <a:solidFill>
                <a:srgbClr val="000000"/>
              </a:solidFill>
              <a:latin typeface="Arial" panose="020B0604020202020204" pitchFamily="34" charset="0"/>
            </a:endParaRP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7690" y="1581875"/>
            <a:ext cx="2874202" cy="1846428"/>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0211" y="1581875"/>
            <a:ext cx="2486318" cy="1846428"/>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0211" y="3501958"/>
            <a:ext cx="2486317" cy="1861225"/>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690" y="3501959"/>
            <a:ext cx="2874202" cy="1861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3" name="Retângulo 2"/>
          <p:cNvSpPr/>
          <p:nvPr/>
        </p:nvSpPr>
        <p:spPr>
          <a:xfrm>
            <a:off x="225425" y="1403531"/>
            <a:ext cx="7504822" cy="3416320"/>
          </a:xfrm>
          <a:prstGeom prst="rect">
            <a:avLst/>
          </a:prstGeom>
        </p:spPr>
        <p:txBody>
          <a:bodyPr wrap="square">
            <a:spAutoFit/>
          </a:bodyPr>
          <a:lstStyle/>
          <a:p>
            <a:pPr algn="just"/>
            <a:r>
              <a:rPr lang="pt-BR" sz="2000" b="1" i="0" u="none" strike="noStrike" dirty="0" smtClean="0">
                <a:solidFill>
                  <a:srgbClr val="000000"/>
                </a:solidFill>
                <a:effectLst/>
                <a:latin typeface="Arial" panose="020B0604020202020204" pitchFamily="34" charset="0"/>
              </a:rPr>
              <a:t>PROGRAMA: 51</a:t>
            </a:r>
            <a:endParaRPr lang="pt-BR" b="0" dirty="0" smtClean="0">
              <a:effectLst/>
            </a:endParaRPr>
          </a:p>
          <a:p>
            <a:pPr algn="just"/>
            <a:r>
              <a:rPr lang="pt-BR" sz="2000" b="1" i="0" u="none" strike="noStrike" dirty="0" smtClean="0">
                <a:solidFill>
                  <a:srgbClr val="C00000"/>
                </a:solidFill>
                <a:effectLst/>
                <a:latin typeface="Arial" panose="020B0604020202020204" pitchFamily="34" charset="0"/>
              </a:rPr>
              <a:t>Atendimento Comunitário e Psicopedagógico Na Fundação Helena Antipoff</a:t>
            </a:r>
            <a:endParaRPr lang="pt-BR" b="0" dirty="0" smtClean="0">
              <a:effectLst/>
            </a:endParaRPr>
          </a:p>
          <a:p>
            <a:pPr algn="just"/>
            <a:br>
              <a:rPr lang="pt-BR" b="0" dirty="0" smtClean="0">
                <a:effectLst/>
              </a:rPr>
            </a:br>
            <a:r>
              <a:rPr lang="pt-BR" sz="2000" b="1" i="0" u="none" strike="noStrike" dirty="0" smtClean="0">
                <a:solidFill>
                  <a:srgbClr val="000000"/>
                </a:solidFill>
                <a:effectLst/>
                <a:latin typeface="Arial" panose="020B0604020202020204" pitchFamily="34" charset="0"/>
              </a:rPr>
              <a:t>OBJETIVO:</a:t>
            </a:r>
            <a:endParaRPr lang="pt-BR" b="0" dirty="0" smtClean="0">
              <a:effectLst/>
            </a:endParaRPr>
          </a:p>
          <a:p>
            <a:pPr algn="just">
              <a:spcBef>
                <a:spcPts val="1200"/>
              </a:spcBef>
              <a:spcAft>
                <a:spcPts val="1200"/>
              </a:spcAft>
            </a:pPr>
            <a:r>
              <a:rPr lang="pt-BR" dirty="0">
                <a:solidFill>
                  <a:srgbClr val="000000"/>
                </a:solidFill>
                <a:latin typeface="Arial" panose="020B0604020202020204" pitchFamily="34" charset="0"/>
              </a:rPr>
              <a:t>Contribuir para a formação educacional, cultural, social e cidadã, bem como promover o desenvolvimento econômico, da comunidade escolar, servidores da fundação, comunidade local e entorno, por meio de atividades desenvolvidas no Núcleo de Formação Presencial e a Distância </a:t>
            </a:r>
            <a:r>
              <a:rPr lang="pt-BR" dirty="0" smtClean="0">
                <a:solidFill>
                  <a:srgbClr val="000000"/>
                </a:solidFill>
                <a:latin typeface="Arial" panose="020B0604020202020204" pitchFamily="34" charset="0"/>
              </a:rPr>
              <a:t>– NEAD, Clínica </a:t>
            </a:r>
            <a:r>
              <a:rPr lang="pt-BR" dirty="0">
                <a:solidFill>
                  <a:srgbClr val="000000"/>
                </a:solidFill>
                <a:latin typeface="Arial" panose="020B0604020202020204" pitchFamily="34" charset="0"/>
              </a:rPr>
              <a:t>De Psicologia Édouard Claparéde e Oficinas Pedagógicas</a:t>
            </a:r>
            <a:r>
              <a:rPr lang="pt-BR" dirty="0" smtClean="0">
                <a:solidFill>
                  <a:srgbClr val="000000"/>
                </a:solidFill>
                <a:latin typeface="Arial" panose="020B0604020202020204" pitchFamily="34" charset="0"/>
              </a:rPr>
              <a:t>.</a:t>
            </a:r>
            <a:endParaRPr lang="pt-BR"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3" name="Google Shape;442;g1ea4caebdf2_1_144"/>
          <p:cNvSpPr txBox="1"/>
          <p:nvPr/>
        </p:nvSpPr>
        <p:spPr>
          <a:xfrm>
            <a:off x="503660" y="870994"/>
            <a:ext cx="7503300" cy="4599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1" dirty="0">
                <a:solidFill>
                  <a:srgbClr val="000000"/>
                </a:solidFill>
                <a:latin typeface="Arial" panose="020B0604020202020204"/>
                <a:ea typeface="Arial" panose="020B0604020202020204"/>
                <a:cs typeface="Arial" panose="020B0604020202020204"/>
                <a:sym typeface="Arial" panose="020B0604020202020204"/>
              </a:rPr>
              <a:t>AÇÃO:</a:t>
            </a:r>
            <a:r>
              <a:rPr lang="pt-BR" sz="1800" b="1" dirty="0"/>
              <a:t> 4092</a:t>
            </a:r>
            <a:r>
              <a:rPr lang="pt-BR" sz="1800" b="1" dirty="0">
                <a:solidFill>
                  <a:srgbClr val="000000"/>
                </a:solidFill>
                <a:latin typeface="Arial" panose="020B0604020202020204"/>
                <a:ea typeface="Arial" panose="020B0604020202020204"/>
                <a:cs typeface="Arial" panose="020B0604020202020204"/>
                <a:sym typeface="Arial" panose="020B0604020202020204"/>
              </a:rPr>
              <a:t> </a:t>
            </a:r>
            <a:endParaRPr dirty="0"/>
          </a:p>
          <a:p>
            <a:pPr marL="0" marR="0" lvl="0" indent="0" algn="just" rtl="0">
              <a:spcBef>
                <a:spcPts val="0"/>
              </a:spcBef>
              <a:spcAft>
                <a:spcPts val="0"/>
              </a:spcAft>
              <a:buNone/>
            </a:pPr>
            <a:r>
              <a:rPr lang="pt-BR" sz="1800" b="1" dirty="0">
                <a:solidFill>
                  <a:srgbClr val="C00000"/>
                </a:solidFill>
              </a:rPr>
              <a:t>Oficinas Pedagógicas : Um Olhar Ao Cidadão</a:t>
            </a:r>
            <a:r>
              <a:rPr lang="pt-BR" sz="1800" b="1" dirty="0" smtClean="0">
                <a:solidFill>
                  <a:srgbClr val="C00000"/>
                </a:solidFill>
              </a:rPr>
              <a:t>!</a:t>
            </a:r>
            <a:endParaRPr dirty="0"/>
          </a:p>
          <a:p>
            <a:pPr marL="0" marR="0" lvl="0" indent="0" algn="just" rtl="0">
              <a:spcBef>
                <a:spcPts val="0"/>
              </a:spcBef>
              <a:spcAft>
                <a:spcPts val="0"/>
              </a:spcAft>
              <a:buNone/>
            </a:pPr>
            <a:endParaRPr sz="1800" dirty="0">
              <a:solidFill>
                <a:srgbClr val="000000"/>
              </a:solidFill>
              <a:latin typeface="Arial" panose="020B0604020202020204"/>
              <a:ea typeface="Arial" panose="020B0604020202020204"/>
              <a:cs typeface="Arial" panose="020B0604020202020204"/>
              <a:sym typeface="Arial" panose="020B0604020202020204"/>
            </a:endParaRPr>
          </a:p>
          <a:p>
            <a:pPr marL="0" lvl="0" indent="0" algn="just" rtl="0">
              <a:spcBef>
                <a:spcPts val="0"/>
              </a:spcBef>
              <a:spcAft>
                <a:spcPts val="0"/>
              </a:spcAft>
              <a:buNone/>
            </a:pPr>
            <a:r>
              <a:rPr lang="pt-BR" sz="1800" b="1" dirty="0" smtClean="0">
                <a:solidFill>
                  <a:schemeClr val="dk1"/>
                </a:solidFill>
              </a:rPr>
              <a:t>Finalidade:</a:t>
            </a:r>
            <a:endParaRPr dirty="0"/>
          </a:p>
          <a:p>
            <a:pPr marL="0" lvl="0" indent="0" algn="just" rtl="0">
              <a:lnSpc>
                <a:spcPct val="115000"/>
              </a:lnSpc>
              <a:spcBef>
                <a:spcPts val="1200"/>
              </a:spcBef>
              <a:spcAft>
                <a:spcPts val="0"/>
              </a:spcAft>
              <a:buClr>
                <a:schemeClr val="dk1"/>
              </a:buClr>
              <a:buSzPts val="1100"/>
              <a:buFont typeface="Arial" panose="020B0604020202020204"/>
              <a:buNone/>
            </a:pPr>
            <a:r>
              <a:rPr lang="pt-BR" sz="1600" dirty="0"/>
              <a:t>Promover oficinas nas áreas da educação, cultura, arte, cidadania, meio ambiente, saúde, tecnologia e comunicação, de modo a desenvolver capacidades de conviver, brincar, participar, se expressar, fortalecer a autonomia e protagonismo infantil.  Às mulheres e idosos, desenvolver oficinas artesanais com materiais recicláveis ou convencionais, estimular a valorização de sua história, o respeito, empatia e como forma de contribuir na melhoria da qualidade de vida.</a:t>
            </a:r>
            <a:endParaRPr sz="1600" dirty="0"/>
          </a:p>
          <a:p>
            <a:pPr marL="0" marR="0" lvl="0" indent="0" algn="just" rtl="0">
              <a:spcBef>
                <a:spcPts val="1200"/>
              </a:spcBef>
              <a:spcAft>
                <a:spcPts val="0"/>
              </a:spcAft>
              <a:buNone/>
            </a:pPr>
            <a:endParaRPr sz="1800" dirty="0"/>
          </a:p>
          <a:p>
            <a:pPr marL="0" lvl="0" indent="0" algn="l" rtl="0">
              <a:spcBef>
                <a:spcPts val="0"/>
              </a:spcBef>
              <a:spcAft>
                <a:spcPts val="0"/>
              </a:spcAft>
              <a:buNone/>
            </a:pPr>
            <a:r>
              <a:rPr lang="pt-BR" sz="1800" b="1" dirty="0">
                <a:solidFill>
                  <a:schemeClr val="dk1"/>
                </a:solidFill>
              </a:rPr>
              <a:t>Expectativas para </a:t>
            </a:r>
            <a:r>
              <a:rPr lang="pt-BR" sz="1800" b="1" dirty="0" smtClean="0">
                <a:solidFill>
                  <a:schemeClr val="dk1"/>
                </a:solidFill>
              </a:rPr>
              <a:t>2026</a:t>
            </a:r>
            <a:endParaRPr sz="1800" b="1" dirty="0">
              <a:solidFill>
                <a:schemeClr val="dk1"/>
              </a:solidFill>
            </a:endParaRPr>
          </a:p>
          <a:p>
            <a:pPr marL="0" lvl="0" indent="0" algn="l" rtl="0">
              <a:spcBef>
                <a:spcPts val="0"/>
              </a:spcBef>
              <a:spcAft>
                <a:spcPts val="0"/>
              </a:spcAft>
              <a:buNone/>
            </a:pPr>
            <a:r>
              <a:rPr lang="pt-BR" sz="1800" dirty="0" smtClean="0"/>
              <a:t>1300 </a:t>
            </a:r>
            <a:r>
              <a:rPr lang="pt-BR" sz="1800" dirty="0"/>
              <a:t>atendimentos.</a:t>
            </a:r>
            <a:endParaRPr sz="1800" dirty="0"/>
          </a:p>
          <a:p>
            <a:pPr marL="0" marR="0" lvl="0" indent="0" algn="just" rtl="0">
              <a:spcBef>
                <a:spcPts val="0"/>
              </a:spcBef>
              <a:spcAft>
                <a:spcPts val="0"/>
              </a:spcAft>
              <a:buNone/>
            </a:pPr>
            <a:endParaRPr sz="1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05768" y="114482"/>
            <a:ext cx="4385688" cy="1200329"/>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FHA </a:t>
            </a:r>
            <a:endParaRPr lang="pt-BR" b="0" dirty="0" smtClean="0">
              <a:effectLst/>
            </a:endParaRPr>
          </a:p>
          <a:p>
            <a:r>
              <a:rPr lang="pt-BR" b="1" dirty="0">
                <a:solidFill>
                  <a:srgbClr val="C00000"/>
                </a:solidFill>
                <a:latin typeface="Arial" panose="020B0604020202020204" pitchFamily="34" charset="0"/>
              </a:rPr>
              <a:t>Panorama</a:t>
            </a:r>
            <a:endParaRPr lang="pt-BR" b="0" dirty="0" smtClean="0">
              <a:effectLst/>
            </a:endParaRPr>
          </a:p>
          <a:p>
            <a:br>
              <a:rPr lang="pt-BR" dirty="0" smtClean="0"/>
            </a:br>
            <a:endParaRPr lang="pt-BR" dirty="0"/>
          </a:p>
        </p:txBody>
      </p:sp>
      <p:pic>
        <p:nvPicPr>
          <p:cNvPr id="3" name="Imagem 2"/>
          <p:cNvPicPr>
            <a:picLocks noChangeAspect="1"/>
          </p:cNvPicPr>
          <p:nvPr/>
        </p:nvPicPr>
        <p:blipFill>
          <a:blip r:embed="rId2"/>
          <a:stretch>
            <a:fillRect/>
          </a:stretch>
        </p:blipFill>
        <p:spPr>
          <a:xfrm>
            <a:off x="1511030" y="714646"/>
            <a:ext cx="5726349" cy="46779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pic>
        <p:nvPicPr>
          <p:cNvPr id="2" name="Google Shape;448;g1ea4caebdf2_1_63"/>
          <p:cNvPicPr preferRelativeResize="0"/>
          <p:nvPr/>
        </p:nvPicPr>
        <p:blipFill>
          <a:blip r:embed="rId2"/>
          <a:stretch>
            <a:fillRect/>
          </a:stretch>
        </p:blipFill>
        <p:spPr>
          <a:xfrm>
            <a:off x="2991193" y="2095744"/>
            <a:ext cx="2499543" cy="1493644"/>
          </a:xfrm>
          <a:prstGeom prst="rect">
            <a:avLst/>
          </a:prstGeom>
          <a:noFill/>
          <a:ln>
            <a:noFill/>
          </a:ln>
        </p:spPr>
      </p:pic>
      <p:pic>
        <p:nvPicPr>
          <p:cNvPr id="3" name="Google Shape;449;g1ea4caebdf2_1_63"/>
          <p:cNvPicPr preferRelativeResize="0"/>
          <p:nvPr/>
        </p:nvPicPr>
        <p:blipFill>
          <a:blip r:embed="rId3"/>
          <a:stretch>
            <a:fillRect/>
          </a:stretch>
        </p:blipFill>
        <p:spPr>
          <a:xfrm>
            <a:off x="5554124" y="2095744"/>
            <a:ext cx="2357705" cy="1493644"/>
          </a:xfrm>
          <a:prstGeom prst="rect">
            <a:avLst/>
          </a:prstGeom>
          <a:noFill/>
          <a:ln>
            <a:noFill/>
          </a:ln>
        </p:spPr>
      </p:pic>
      <p:pic>
        <p:nvPicPr>
          <p:cNvPr id="4" name="Google Shape;451;g1ea4caebdf2_1_63"/>
          <p:cNvPicPr preferRelativeResize="0"/>
          <p:nvPr/>
        </p:nvPicPr>
        <p:blipFill>
          <a:blip r:embed="rId4"/>
          <a:stretch>
            <a:fillRect/>
          </a:stretch>
        </p:blipFill>
        <p:spPr>
          <a:xfrm>
            <a:off x="2991193" y="3687933"/>
            <a:ext cx="2499543" cy="1629971"/>
          </a:xfrm>
          <a:prstGeom prst="rect">
            <a:avLst/>
          </a:prstGeom>
          <a:noFill/>
          <a:ln>
            <a:noFill/>
          </a:ln>
        </p:spPr>
      </p:pic>
      <p:pic>
        <p:nvPicPr>
          <p:cNvPr id="5" name="Google Shape;450;g1ea4caebdf2_1_63"/>
          <p:cNvPicPr preferRelativeResize="0"/>
          <p:nvPr/>
        </p:nvPicPr>
        <p:blipFill>
          <a:blip r:embed="rId5"/>
          <a:stretch>
            <a:fillRect/>
          </a:stretch>
        </p:blipFill>
        <p:spPr>
          <a:xfrm>
            <a:off x="5554125" y="3687933"/>
            <a:ext cx="2357705" cy="1629971"/>
          </a:xfrm>
          <a:prstGeom prst="rect">
            <a:avLst/>
          </a:prstGeom>
          <a:noFill/>
          <a:ln>
            <a:noFill/>
          </a:ln>
        </p:spPr>
      </p:pic>
      <p:sp>
        <p:nvSpPr>
          <p:cNvPr id="6" name="Retângulo 5"/>
          <p:cNvSpPr/>
          <p:nvPr/>
        </p:nvSpPr>
        <p:spPr>
          <a:xfrm>
            <a:off x="134633" y="36037"/>
            <a:ext cx="7102745" cy="1287532"/>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br>
              <a:rPr lang="pt-BR" b="1" dirty="0" smtClean="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a:t>
            </a:r>
            <a:r>
              <a:rPr lang="pt-BR" b="1" dirty="0" smtClean="0"/>
              <a:t>4092 - </a:t>
            </a:r>
            <a:r>
              <a:rPr lang="pt-BR" b="1" dirty="0" smtClean="0">
                <a:solidFill>
                  <a:srgbClr val="C00000"/>
                </a:solidFill>
              </a:rPr>
              <a:t>Oficinas </a:t>
            </a:r>
            <a:r>
              <a:rPr lang="pt-BR" b="1" dirty="0">
                <a:solidFill>
                  <a:srgbClr val="C00000"/>
                </a:solidFill>
              </a:rPr>
              <a:t>Pedagógicas : Um Olhar Ao Cidadão</a:t>
            </a:r>
            <a:r>
              <a:rPr lang="pt-BR" b="1" dirty="0" smtClean="0">
                <a:solidFill>
                  <a:srgbClr val="C00000"/>
                </a:solidFill>
              </a:rPr>
              <a:t>!</a:t>
            </a:r>
            <a:br>
              <a:rPr lang="pt-BR" b="1" dirty="0" smtClean="0">
                <a:solidFill>
                  <a:srgbClr val="000000"/>
                </a:solidFill>
                <a:latin typeface="Arial" panose="020B0604020202020204" pitchFamily="34" charset="0"/>
              </a:rPr>
            </a:br>
            <a:r>
              <a:rPr lang="pt-BR" b="1" dirty="0">
                <a:solidFill>
                  <a:srgbClr val="C00000"/>
                </a:solidFill>
              </a:rPr>
              <a:t>Resultados </a:t>
            </a:r>
            <a:r>
              <a:rPr lang="pt-BR" b="1" dirty="0" smtClean="0">
                <a:solidFill>
                  <a:srgbClr val="C00000"/>
                </a:solidFill>
              </a:rPr>
              <a:t>2025</a:t>
            </a:r>
            <a:endParaRPr lang="pt-BR" b="1" dirty="0">
              <a:solidFill>
                <a:srgbClr val="C00000"/>
              </a:solidFill>
            </a:endParaRPr>
          </a:p>
        </p:txBody>
      </p:sp>
      <p:sp>
        <p:nvSpPr>
          <p:cNvPr id="7" name="Google Shape;526;g1ea4caebdf2_1_179"/>
          <p:cNvSpPr txBox="1"/>
          <p:nvPr/>
        </p:nvSpPr>
        <p:spPr>
          <a:xfrm>
            <a:off x="3430076" y="1219026"/>
            <a:ext cx="4202700" cy="2615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100" b="1" dirty="0">
                <a:solidFill>
                  <a:srgbClr val="000000"/>
                </a:solidFill>
              </a:rPr>
              <a:t>ATENDIMENTOS REALIZADOS ATÉ</a:t>
            </a:r>
            <a:r>
              <a:rPr lang="pt-BR" sz="1100" b="1" dirty="0"/>
              <a:t> SETEMBRO DE </a:t>
            </a:r>
            <a:r>
              <a:rPr lang="pt-BR" sz="1100" b="1" dirty="0" smtClean="0">
                <a:solidFill>
                  <a:srgbClr val="000000"/>
                </a:solidFill>
              </a:rPr>
              <a:t>202</a:t>
            </a:r>
            <a:r>
              <a:rPr lang="pt-BR" sz="1100" b="1" dirty="0"/>
              <a:t>5</a:t>
            </a:r>
            <a:endParaRPr sz="1100" b="1" dirty="0">
              <a:solidFill>
                <a:srgbClr val="000000"/>
              </a:solidFill>
            </a:endParaRPr>
          </a:p>
        </p:txBody>
      </p:sp>
      <p:sp>
        <p:nvSpPr>
          <p:cNvPr id="8" name="Google Shape;527;g1ea4caebdf2_1_179"/>
          <p:cNvSpPr txBox="1"/>
          <p:nvPr/>
        </p:nvSpPr>
        <p:spPr>
          <a:xfrm>
            <a:off x="3452774" y="1426573"/>
            <a:ext cx="42027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400" b="1" dirty="0" smtClean="0">
                <a:solidFill>
                  <a:srgbClr val="F5913F"/>
                </a:solidFill>
              </a:rPr>
              <a:t>1.004  </a:t>
            </a:r>
            <a:endParaRPr sz="2400" b="1" dirty="0">
              <a:solidFill>
                <a:srgbClr val="F5913F"/>
              </a:solidFill>
            </a:endParaRPr>
          </a:p>
        </p:txBody>
      </p:sp>
      <p:sp>
        <p:nvSpPr>
          <p:cNvPr id="9" name="Google Shape;528;g1ea4caebdf2_1_179"/>
          <p:cNvSpPr txBox="1"/>
          <p:nvPr/>
        </p:nvSpPr>
        <p:spPr>
          <a:xfrm>
            <a:off x="3475472" y="1769572"/>
            <a:ext cx="4157304"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solidFill>
                  <a:srgbClr val="F5913F"/>
                </a:solidFill>
              </a:rPr>
              <a:t>atendimentos</a:t>
            </a:r>
            <a:endParaRPr sz="1200" b="1" dirty="0">
              <a:solidFill>
                <a:srgbClr val="F5913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3" name="Retângulo 2"/>
          <p:cNvSpPr/>
          <p:nvPr/>
        </p:nvSpPr>
        <p:spPr>
          <a:xfrm>
            <a:off x="225425" y="1394627"/>
            <a:ext cx="7692890" cy="4154984"/>
          </a:xfrm>
          <a:prstGeom prst="rect">
            <a:avLst/>
          </a:prstGeom>
        </p:spPr>
        <p:txBody>
          <a:bodyPr wrap="square">
            <a:spAutoFit/>
          </a:bodyPr>
          <a:lstStyle/>
          <a:p>
            <a:pPr algn="just"/>
            <a:r>
              <a:rPr lang="pt-BR" sz="2000" b="1" i="0" u="none" strike="noStrike" dirty="0" smtClean="0">
                <a:solidFill>
                  <a:srgbClr val="000000"/>
                </a:solidFill>
                <a:effectLst/>
                <a:latin typeface="Arial" panose="020B0604020202020204" pitchFamily="34" charset="0"/>
              </a:rPr>
              <a:t>AÇÃO: 2015</a:t>
            </a:r>
            <a:endParaRPr lang="pt-BR" b="0" dirty="0" smtClean="0">
              <a:effectLst/>
            </a:endParaRPr>
          </a:p>
          <a:p>
            <a:pPr algn="just"/>
            <a:r>
              <a:rPr lang="pt-BR" sz="2000" b="1" i="0" u="none" strike="noStrike" dirty="0" smtClean="0">
                <a:solidFill>
                  <a:srgbClr val="C00000"/>
                </a:solidFill>
                <a:effectLst/>
                <a:latin typeface="Arial" panose="020B0604020202020204" pitchFamily="34" charset="0"/>
              </a:rPr>
              <a:t>Certificações Pelo Núcleo de Formação Presencial e à Distância – NEAD</a:t>
            </a:r>
            <a:endParaRPr lang="pt-BR" sz="2000" b="1" i="0" u="none" strike="noStrike" dirty="0" smtClean="0">
              <a:solidFill>
                <a:srgbClr val="C00000"/>
              </a:solidFill>
              <a:effectLst/>
              <a:latin typeface="Arial" panose="020B0604020202020204" pitchFamily="34" charset="0"/>
            </a:endParaRPr>
          </a:p>
          <a:p>
            <a:pPr algn="just"/>
            <a:br>
              <a:rPr lang="pt-BR" b="0" dirty="0" smtClean="0">
                <a:effectLst/>
              </a:rPr>
            </a:br>
            <a:r>
              <a:rPr lang="pt-BR" sz="2000" b="1" i="0" u="none" strike="noStrike" dirty="0" smtClean="0">
                <a:solidFill>
                  <a:srgbClr val="000000"/>
                </a:solidFill>
                <a:effectLst/>
                <a:latin typeface="Arial" panose="020B0604020202020204" pitchFamily="34" charset="0"/>
              </a:rPr>
              <a:t>Finalidade:</a:t>
            </a:r>
            <a:endParaRPr lang="pt-BR" b="0" dirty="0" smtClean="0">
              <a:effectLst/>
            </a:endParaRPr>
          </a:p>
          <a:p>
            <a:pPr algn="just">
              <a:spcBef>
                <a:spcPts val="1200"/>
              </a:spcBef>
              <a:spcAft>
                <a:spcPts val="1200"/>
              </a:spcAft>
            </a:pPr>
            <a:r>
              <a:rPr lang="pt-BR" dirty="0">
                <a:solidFill>
                  <a:srgbClr val="000000"/>
                </a:solidFill>
                <a:latin typeface="Arial" panose="020B0604020202020204" pitchFamily="34" charset="0"/>
              </a:rPr>
              <a:t>Ofertar formação, qualificação, capacitação e desenvolvimento de competências que possibilite ao cidadão sua inserção e atuação ativa e responsável na sociedade e mercado de trabalho.</a:t>
            </a:r>
            <a:endParaRPr lang="pt-BR" b="0" dirty="0" smtClean="0">
              <a:effectLst/>
            </a:endParaRPr>
          </a:p>
          <a:p>
            <a:br>
              <a:rPr lang="pt-BR" b="0" dirty="0" smtClean="0">
                <a:effectLst/>
              </a:rPr>
            </a:br>
            <a:br>
              <a:rPr lang="pt-BR" b="0" dirty="0" smtClean="0">
                <a:effectLst/>
              </a:rPr>
            </a:br>
            <a:r>
              <a:rPr lang="pt-BR" sz="2000" b="1" i="0" u="none" strike="noStrike" dirty="0" smtClean="0">
                <a:solidFill>
                  <a:srgbClr val="000000"/>
                </a:solidFill>
                <a:effectLst/>
                <a:latin typeface="Arial" panose="020B0604020202020204" pitchFamily="34" charset="0"/>
              </a:rPr>
              <a:t>Expectativas para 2026</a:t>
            </a:r>
            <a:endParaRPr lang="pt-BR" b="0" dirty="0" smtClean="0">
              <a:effectLst/>
            </a:endParaRPr>
          </a:p>
          <a:p>
            <a:r>
              <a:rPr lang="pt-BR" dirty="0">
                <a:latin typeface="Arial" panose="020B0604020202020204" pitchFamily="34" charset="0"/>
              </a:rPr>
              <a:t>1280 cidadãos certificados</a:t>
            </a:r>
            <a:r>
              <a:rPr lang="pt-BR" dirty="0" smtClean="0">
                <a:latin typeface="Arial" panose="020B0604020202020204" pitchFamily="34" charset="0"/>
              </a:rPr>
              <a:t>.</a:t>
            </a:r>
            <a:br>
              <a:rPr lang="pt-BR" b="0" dirty="0" smtClean="0">
                <a:effectLst/>
              </a:rPr>
            </a:br>
            <a:endParaRPr lang="pt-BR"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17951" y="51270"/>
            <a:ext cx="7206507" cy="1703030"/>
          </a:xfrm>
          <a:prstGeom prst="rect">
            <a:avLst/>
          </a:prstGeom>
        </p:spPr>
        <p:txBody>
          <a:bodyPr wrap="square">
            <a:spAutoFit/>
          </a:bodyPr>
          <a:lstStyle/>
          <a:p>
            <a:pPr>
              <a:lnSpc>
                <a:spcPct val="150000"/>
              </a:lnSpc>
            </a:pPr>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br>
              <a:rPr lang="pt-BR" b="1" dirty="0" smtClean="0">
                <a:solidFill>
                  <a:srgbClr val="000000"/>
                </a:solidFill>
                <a:latin typeface="Arial" panose="020B0604020202020204" pitchFamily="34" charset="0"/>
              </a:rPr>
            </a:br>
            <a:r>
              <a:rPr lang="pt-BR" b="1" dirty="0">
                <a:solidFill>
                  <a:srgbClr val="000000"/>
                </a:solidFill>
                <a:latin typeface="Arial" panose="020B0604020202020204" pitchFamily="34" charset="0"/>
              </a:rPr>
              <a:t>AÇÃO: </a:t>
            </a:r>
            <a:r>
              <a:rPr lang="pt-BR" b="1" dirty="0" smtClean="0">
                <a:solidFill>
                  <a:srgbClr val="000000"/>
                </a:solidFill>
                <a:latin typeface="Arial" panose="020B0604020202020204" pitchFamily="34" charset="0"/>
              </a:rPr>
              <a:t>2015 - </a:t>
            </a:r>
            <a:r>
              <a:rPr lang="pt-BR" b="1" dirty="0" smtClean="0">
                <a:solidFill>
                  <a:srgbClr val="C00000"/>
                </a:solidFill>
                <a:latin typeface="Arial" panose="020B0604020202020204" pitchFamily="34" charset="0"/>
              </a:rPr>
              <a:t>Certificações </a:t>
            </a:r>
            <a:r>
              <a:rPr lang="pt-BR" b="1" dirty="0">
                <a:solidFill>
                  <a:srgbClr val="C00000"/>
                </a:solidFill>
                <a:latin typeface="Arial" panose="020B0604020202020204" pitchFamily="34" charset="0"/>
              </a:rPr>
              <a:t>Pelo Núcleo de Formação Presencial e à Distância – </a:t>
            </a:r>
            <a:r>
              <a:rPr lang="pt-BR" b="1" dirty="0" smtClean="0">
                <a:solidFill>
                  <a:srgbClr val="C00000"/>
                </a:solidFill>
                <a:latin typeface="Arial" panose="020B0604020202020204" pitchFamily="34" charset="0"/>
              </a:rPr>
              <a:t>NEAD</a:t>
            </a:r>
            <a:br>
              <a:rPr lang="pt-BR" b="1" dirty="0" smtClean="0">
                <a:solidFill>
                  <a:srgbClr val="000000"/>
                </a:solidFill>
                <a:latin typeface="Arial" panose="020B0604020202020204" pitchFamily="34" charset="0"/>
              </a:rPr>
            </a:br>
            <a:r>
              <a:rPr lang="pt-BR" b="1" dirty="0">
                <a:solidFill>
                  <a:srgbClr val="C00000"/>
                </a:solidFill>
              </a:rPr>
              <a:t>Resultados </a:t>
            </a:r>
            <a:r>
              <a:rPr lang="pt-BR" b="1" dirty="0" smtClean="0">
                <a:solidFill>
                  <a:srgbClr val="C00000"/>
                </a:solidFill>
              </a:rPr>
              <a:t>2025</a:t>
            </a:r>
            <a:endParaRPr lang="pt-BR" b="1" dirty="0">
              <a:solidFill>
                <a:srgbClr val="C00000"/>
              </a:solidFill>
            </a:endParaRPr>
          </a:p>
        </p:txBody>
      </p:sp>
      <p:grpSp>
        <p:nvGrpSpPr>
          <p:cNvPr id="19" name="Google Shape;157;g1ea4caebdf2_0_27"/>
          <p:cNvGrpSpPr/>
          <p:nvPr/>
        </p:nvGrpSpPr>
        <p:grpSpPr>
          <a:xfrm>
            <a:off x="2886933" y="2572812"/>
            <a:ext cx="2391629" cy="377542"/>
            <a:chOff x="5344725" y="1211375"/>
            <a:chExt cx="2702100" cy="438900"/>
          </a:xfrm>
          <a:solidFill>
            <a:schemeClr val="bg1">
              <a:lumMod val="85000"/>
            </a:schemeClr>
          </a:solidFill>
        </p:grpSpPr>
        <p:sp>
          <p:nvSpPr>
            <p:cNvPr id="20" name="Google Shape;158;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p>
          </p:txBody>
        </p:sp>
        <p:sp>
          <p:nvSpPr>
            <p:cNvPr id="21" name="Google Shape;159;g1ea4caebdf2_0_27"/>
            <p:cNvSpPr txBox="1"/>
            <p:nvPr/>
          </p:nvSpPr>
          <p:spPr>
            <a:xfrm>
              <a:off x="5449563" y="1251923"/>
              <a:ext cx="2492236" cy="358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r>
                <a:rPr lang="pt-BR" sz="900" b="1" dirty="0">
                  <a:solidFill>
                    <a:srgbClr val="000000"/>
                  </a:solidFill>
                </a:rPr>
                <a:t>Público Alvo :</a:t>
              </a:r>
              <a:r>
                <a:rPr lang="pt-BR" sz="900" dirty="0">
                  <a:solidFill>
                    <a:srgbClr val="000000"/>
                  </a:solidFill>
                </a:rPr>
                <a:t> Gestores acadêmicos e docentes</a:t>
              </a:r>
              <a:endParaRPr sz="900" dirty="0">
                <a:solidFill>
                  <a:srgbClr val="FFFFFF"/>
                </a:solidFill>
                <a:latin typeface="Roboto"/>
                <a:ea typeface="Roboto"/>
                <a:cs typeface="Roboto"/>
                <a:sym typeface="Roboto"/>
              </a:endParaRPr>
            </a:p>
          </p:txBody>
        </p:sp>
      </p:grpSp>
      <p:grpSp>
        <p:nvGrpSpPr>
          <p:cNvPr id="22" name="Google Shape;163;g1ea4caebdf2_0_27"/>
          <p:cNvGrpSpPr/>
          <p:nvPr/>
        </p:nvGrpSpPr>
        <p:grpSpPr>
          <a:xfrm>
            <a:off x="2886933" y="3411012"/>
            <a:ext cx="2391629" cy="377542"/>
            <a:chOff x="5344725" y="1211375"/>
            <a:chExt cx="2702100" cy="438900"/>
          </a:xfrm>
          <a:solidFill>
            <a:schemeClr val="bg1">
              <a:lumMod val="85000"/>
            </a:schemeClr>
          </a:solidFill>
        </p:grpSpPr>
        <p:sp>
          <p:nvSpPr>
            <p:cNvPr id="23" name="Google Shape;164;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p>
          </p:txBody>
        </p:sp>
        <p:sp>
          <p:nvSpPr>
            <p:cNvPr id="24" name="Google Shape;165;g1ea4caebdf2_0_27"/>
            <p:cNvSpPr txBox="1"/>
            <p:nvPr/>
          </p:nvSpPr>
          <p:spPr>
            <a:xfrm>
              <a:off x="5419397" y="1251937"/>
              <a:ext cx="2522400" cy="358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r>
                <a:rPr lang="pt-BR" sz="900" b="1" dirty="0">
                  <a:solidFill>
                    <a:srgbClr val="000000"/>
                  </a:solidFill>
                </a:rPr>
                <a:t>Público Alvo:</a:t>
              </a:r>
              <a:r>
                <a:rPr lang="pt-BR" sz="900" dirty="0">
                  <a:solidFill>
                    <a:srgbClr val="000000"/>
                  </a:solidFill>
                </a:rPr>
                <a:t> Direção, docentes, discentes, colaboradores e comunidade local</a:t>
              </a:r>
              <a:endParaRPr sz="900" dirty="0">
                <a:solidFill>
                  <a:srgbClr val="FFFFFF"/>
                </a:solidFill>
                <a:latin typeface="Roboto"/>
                <a:ea typeface="Roboto"/>
                <a:cs typeface="Roboto"/>
                <a:sym typeface="Roboto"/>
              </a:endParaRPr>
            </a:p>
          </p:txBody>
        </p:sp>
      </p:grpSp>
      <p:grpSp>
        <p:nvGrpSpPr>
          <p:cNvPr id="25" name="Google Shape;169;g1ea4caebdf2_0_27"/>
          <p:cNvGrpSpPr/>
          <p:nvPr/>
        </p:nvGrpSpPr>
        <p:grpSpPr>
          <a:xfrm>
            <a:off x="2833991" y="4249212"/>
            <a:ext cx="2444571" cy="377542"/>
            <a:chOff x="5344725" y="1211375"/>
            <a:chExt cx="2702100" cy="438900"/>
          </a:xfrm>
          <a:solidFill>
            <a:schemeClr val="bg1">
              <a:lumMod val="85000"/>
            </a:schemeClr>
          </a:solidFill>
        </p:grpSpPr>
        <p:sp>
          <p:nvSpPr>
            <p:cNvPr id="26" name="Google Shape;170;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p>
          </p:txBody>
        </p:sp>
        <p:sp>
          <p:nvSpPr>
            <p:cNvPr id="27" name="Google Shape;171;g1ea4caebdf2_0_27"/>
            <p:cNvSpPr txBox="1"/>
            <p:nvPr/>
          </p:nvSpPr>
          <p:spPr>
            <a:xfrm>
              <a:off x="5449563" y="1251923"/>
              <a:ext cx="2494510" cy="358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r>
                <a:rPr lang="pt-BR" sz="900" b="1" dirty="0">
                  <a:solidFill>
                    <a:srgbClr val="000000"/>
                  </a:solidFill>
                </a:rPr>
                <a:t>Público Alvo:</a:t>
              </a:r>
              <a:r>
                <a:rPr lang="pt-BR" sz="900" dirty="0"/>
                <a:t> D</a:t>
              </a:r>
              <a:r>
                <a:rPr lang="pt-BR" sz="900" dirty="0">
                  <a:solidFill>
                    <a:srgbClr val="000000"/>
                  </a:solidFill>
                </a:rPr>
                <a:t>ocentes(aprimoramento), discentes, colaboradores e comunidade local</a:t>
              </a:r>
              <a:endParaRPr sz="900" dirty="0">
                <a:solidFill>
                  <a:srgbClr val="FFFFFF"/>
                </a:solidFill>
                <a:latin typeface="Roboto"/>
                <a:ea typeface="Roboto"/>
                <a:cs typeface="Roboto"/>
                <a:sym typeface="Roboto"/>
              </a:endParaRPr>
            </a:p>
          </p:txBody>
        </p:sp>
      </p:grpSp>
      <p:grpSp>
        <p:nvGrpSpPr>
          <p:cNvPr id="28" name="Google Shape;175;g1ea4caebdf2_0_27"/>
          <p:cNvGrpSpPr/>
          <p:nvPr/>
        </p:nvGrpSpPr>
        <p:grpSpPr>
          <a:xfrm>
            <a:off x="2886933" y="5087412"/>
            <a:ext cx="2391629" cy="377542"/>
            <a:chOff x="5344725" y="1211375"/>
            <a:chExt cx="2702100" cy="438900"/>
          </a:xfrm>
          <a:solidFill>
            <a:schemeClr val="bg1">
              <a:lumMod val="85000"/>
            </a:schemeClr>
          </a:solidFill>
        </p:grpSpPr>
        <p:sp>
          <p:nvSpPr>
            <p:cNvPr id="29" name="Google Shape;176;g1ea4caebdf2_0_27"/>
            <p:cNvSpPr/>
            <p:nvPr/>
          </p:nvSpPr>
          <p:spPr>
            <a:xfrm flipH="1">
              <a:off x="5344725" y="1211375"/>
              <a:ext cx="2702100" cy="438900"/>
            </a:xfrm>
            <a:prstGeom prst="roundRect">
              <a:avLst>
                <a:gd name="adj" fmla="val 50000"/>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p>
          </p:txBody>
        </p:sp>
        <p:sp>
          <p:nvSpPr>
            <p:cNvPr id="30" name="Google Shape;177;g1ea4caebdf2_0_27"/>
            <p:cNvSpPr txBox="1"/>
            <p:nvPr/>
          </p:nvSpPr>
          <p:spPr>
            <a:xfrm>
              <a:off x="5450891" y="1251937"/>
              <a:ext cx="2491200" cy="358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r>
                <a:rPr lang="pt-BR" sz="900" b="1" dirty="0">
                  <a:solidFill>
                    <a:srgbClr val="000000"/>
                  </a:solidFill>
                </a:rPr>
                <a:t>Público Alvo:</a:t>
              </a:r>
              <a:r>
                <a:rPr lang="pt-BR" sz="900" dirty="0">
                  <a:solidFill>
                    <a:srgbClr val="000000"/>
                  </a:solidFill>
                </a:rPr>
                <a:t> Docentes, discentes, colaboradores e comunidade local</a:t>
              </a:r>
              <a:endParaRPr sz="900" dirty="0">
                <a:solidFill>
                  <a:srgbClr val="FFFFFF"/>
                </a:solidFill>
                <a:latin typeface="Roboto"/>
                <a:ea typeface="Roboto"/>
                <a:cs typeface="Roboto"/>
                <a:sym typeface="Roboto"/>
              </a:endParaRPr>
            </a:p>
          </p:txBody>
        </p:sp>
      </p:grpSp>
      <p:sp>
        <p:nvSpPr>
          <p:cNvPr id="31" name="Google Shape;178;g1ea4caebdf2_0_27"/>
          <p:cNvSpPr txBox="1"/>
          <p:nvPr/>
        </p:nvSpPr>
        <p:spPr>
          <a:xfrm>
            <a:off x="5044210" y="1362769"/>
            <a:ext cx="3123000"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1" dirty="0">
                <a:solidFill>
                  <a:srgbClr val="000000"/>
                </a:solidFill>
              </a:rPr>
              <a:t>PANORAMA DAS CERTIFICAÇÕES EM </a:t>
            </a:r>
            <a:r>
              <a:rPr lang="pt-BR" sz="1000" b="1" dirty="0" smtClean="0">
                <a:solidFill>
                  <a:srgbClr val="000000"/>
                </a:solidFill>
              </a:rPr>
              <a:t>2025</a:t>
            </a:r>
            <a:endParaRPr sz="1000" b="1" dirty="0">
              <a:solidFill>
                <a:srgbClr val="000000"/>
              </a:solidFill>
            </a:endParaRPr>
          </a:p>
        </p:txBody>
      </p:sp>
      <p:graphicFrame>
        <p:nvGraphicFramePr>
          <p:cNvPr id="32" name="Google Shape;179;g1ea4caebdf2_0_27"/>
          <p:cNvGraphicFramePr/>
          <p:nvPr/>
        </p:nvGraphicFramePr>
        <p:xfrm>
          <a:off x="5562495" y="1641151"/>
          <a:ext cx="2086430" cy="3700296"/>
        </p:xfrm>
        <a:graphic>
          <a:graphicData uri="http://schemas.openxmlformats.org/drawingml/2006/table">
            <a:tbl>
              <a:tblPr>
                <a:noFill/>
              </a:tblPr>
              <a:tblGrid>
                <a:gridCol w="976726"/>
                <a:gridCol w="1109704"/>
              </a:tblGrid>
              <a:tr h="212454">
                <a:tc gridSpan="2">
                  <a:txBody>
                    <a:bodyPr/>
                    <a:lstStyle/>
                    <a:p>
                      <a:pPr marL="0" lvl="0" indent="0" algn="ctr" rtl="0">
                        <a:spcBef>
                          <a:spcPts val="0"/>
                        </a:spcBef>
                        <a:spcAft>
                          <a:spcPts val="0"/>
                        </a:spcAft>
                        <a:buNone/>
                      </a:pPr>
                      <a:r>
                        <a:rPr lang="pt-BR" sz="1000" b="1" dirty="0">
                          <a:solidFill>
                            <a:srgbClr val="FFFFFF"/>
                          </a:solidFill>
                        </a:rPr>
                        <a:t>PROGRAMA DE FORMAÇÃO</a:t>
                      </a:r>
                      <a:endParaRPr sz="1000" b="1" dirty="0">
                        <a:solidFill>
                          <a:srgbClr val="FFFFFF"/>
                        </a:solidFill>
                      </a:endParaRPr>
                    </a:p>
                  </a:txBody>
                  <a:tcPr marL="0" marR="0" marT="0" marB="0" anchor="ctr">
                    <a:solidFill>
                      <a:srgbClr val="183A5A"/>
                    </a:solidFill>
                  </a:tcPr>
                </a:tc>
                <a:tc hMerge="1">
                  <a:tcPr/>
                </a:tc>
              </a:tr>
              <a:tr h="587555">
                <a:tc>
                  <a:txBody>
                    <a:bodyPr/>
                    <a:lstStyle/>
                    <a:p>
                      <a:pPr marL="0" lvl="0" indent="0" algn="ctr" rtl="0">
                        <a:spcBef>
                          <a:spcPts val="0"/>
                        </a:spcBef>
                        <a:spcAft>
                          <a:spcPts val="0"/>
                        </a:spcAft>
                        <a:buNone/>
                      </a:pPr>
                      <a:r>
                        <a:rPr lang="pt-BR" sz="1000" b="1" dirty="0"/>
                        <a:t>MÊS</a:t>
                      </a:r>
                      <a:endParaRPr sz="1000" b="1" dirty="0"/>
                    </a:p>
                  </a:txBody>
                  <a:tcPr marL="0" marR="0" marT="0" marB="0" anchor="ctr">
                    <a:solidFill>
                      <a:srgbClr val="E8ECF4"/>
                    </a:solidFill>
                  </a:tcPr>
                </a:tc>
                <a:tc>
                  <a:txBody>
                    <a:bodyPr/>
                    <a:lstStyle/>
                    <a:p>
                      <a:pPr marL="0" lvl="0" indent="0" algn="ctr" rtl="0">
                        <a:spcBef>
                          <a:spcPts val="0"/>
                        </a:spcBef>
                        <a:spcAft>
                          <a:spcPts val="0"/>
                        </a:spcAft>
                        <a:buNone/>
                      </a:pPr>
                      <a:r>
                        <a:rPr lang="pt-BR" sz="1000" b="1" dirty="0" smtClean="0"/>
                        <a:t>ESTUDANTES,</a:t>
                      </a:r>
                      <a:r>
                        <a:rPr lang="pt-BR" sz="1000" b="1" baseline="0" dirty="0" smtClean="0"/>
                        <a:t> SERVIDORES E PÚBLICO GERAL</a:t>
                      </a:r>
                      <a:endParaRPr sz="1000" b="1" dirty="0"/>
                    </a:p>
                  </a:txBody>
                  <a:tcPr marL="0" marR="0" marT="0" marB="0" anchor="ctr">
                    <a:lnB w="12700" cap="flat" cmpd="sng" algn="ctr">
                      <a:solidFill>
                        <a:schemeClr val="tx1"/>
                      </a:solidFill>
                      <a:prstDash val="solid"/>
                      <a:round/>
                      <a:headEnd type="none" w="med" len="med"/>
                      <a:tailEnd type="none" w="med" len="med"/>
                    </a:lnB>
                    <a:solidFill>
                      <a:srgbClr val="E8ECF4"/>
                    </a:solidFill>
                  </a:tcPr>
                </a:tc>
              </a:tr>
              <a:tr h="223099">
                <a:tc>
                  <a:txBody>
                    <a:bodyPr/>
                    <a:lstStyle/>
                    <a:p>
                      <a:pPr marL="0" lvl="0" indent="0" algn="ctr" rtl="0">
                        <a:spcBef>
                          <a:spcPts val="0"/>
                        </a:spcBef>
                        <a:spcAft>
                          <a:spcPts val="0"/>
                        </a:spcAft>
                        <a:buNone/>
                      </a:pPr>
                      <a:r>
                        <a:rPr lang="pt-BR" sz="1000" b="1" dirty="0"/>
                        <a:t>JAN</a:t>
                      </a:r>
                      <a:endParaRPr sz="1000" b="1" dirty="0"/>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1000" dirty="0" smtClean="0"/>
                        <a:t>54</a:t>
                      </a:r>
                      <a:endParaRPr sz="1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099">
                <a:tc>
                  <a:txBody>
                    <a:bodyPr/>
                    <a:lstStyle/>
                    <a:p>
                      <a:pPr marL="0" lvl="0" indent="0" algn="ctr" rtl="0">
                        <a:spcBef>
                          <a:spcPts val="0"/>
                        </a:spcBef>
                        <a:spcAft>
                          <a:spcPts val="0"/>
                        </a:spcAft>
                        <a:buNone/>
                      </a:pPr>
                      <a:r>
                        <a:rPr lang="pt-BR" sz="1000" b="1" dirty="0">
                          <a:solidFill>
                            <a:srgbClr val="000000"/>
                          </a:solidFill>
                        </a:rPr>
                        <a:t>FEV</a:t>
                      </a:r>
                      <a:endParaRPr sz="1000" b="1" dirty="0"/>
                    </a:p>
                  </a:txBody>
                  <a:tcPr marL="0" marR="0" marT="0" marB="0" anchor="ctr">
                    <a:lnR w="12700" cap="flat" cmpd="sng" algn="ctr">
                      <a:solidFill>
                        <a:schemeClr val="tx1"/>
                      </a:solidFill>
                      <a:prstDash val="solid"/>
                      <a:round/>
                      <a:headEnd type="none" w="med" len="med"/>
                      <a:tailEnd type="none" w="med" len="med"/>
                    </a:lnR>
                  </a:tcPr>
                </a:tc>
                <a:tc vMerge="1">
                  <a:tcPr/>
                </a:tc>
              </a:tr>
              <a:tr h="223099">
                <a:tc>
                  <a:txBody>
                    <a:bodyPr/>
                    <a:lstStyle/>
                    <a:p>
                      <a:pPr marL="0" lvl="0" indent="0" algn="ctr" rtl="0">
                        <a:spcBef>
                          <a:spcPts val="0"/>
                        </a:spcBef>
                        <a:spcAft>
                          <a:spcPts val="0"/>
                        </a:spcAft>
                        <a:buNone/>
                      </a:pPr>
                      <a:r>
                        <a:rPr lang="pt-BR" sz="1000" b="1"/>
                        <a:t>MAR</a:t>
                      </a:r>
                      <a:endParaRPr sz="1000" b="1"/>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1000" dirty="0" smtClean="0"/>
                        <a:t>286</a:t>
                      </a:r>
                      <a:endParaRPr sz="1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099">
                <a:tc>
                  <a:txBody>
                    <a:bodyPr/>
                    <a:lstStyle/>
                    <a:p>
                      <a:pPr marL="0" lvl="0" indent="0" algn="ctr" rtl="0">
                        <a:spcBef>
                          <a:spcPts val="0"/>
                        </a:spcBef>
                        <a:spcAft>
                          <a:spcPts val="0"/>
                        </a:spcAft>
                        <a:buNone/>
                      </a:pPr>
                      <a:r>
                        <a:rPr lang="pt-BR" sz="1000" b="1" dirty="0"/>
                        <a:t>ABR</a:t>
                      </a:r>
                      <a:endParaRPr sz="1000" b="1" dirty="0"/>
                    </a:p>
                  </a:txBody>
                  <a:tcPr marL="0" marR="0" marT="0" marB="0" anchor="ctr">
                    <a:lnR w="12700" cap="flat" cmpd="sng" algn="ctr">
                      <a:solidFill>
                        <a:schemeClr val="tx1"/>
                      </a:solidFill>
                      <a:prstDash val="solid"/>
                      <a:round/>
                      <a:headEnd type="none" w="med" len="med"/>
                      <a:tailEnd type="none" w="med" len="med"/>
                    </a:lnR>
                  </a:tcPr>
                </a:tc>
                <a:tc vMerge="1">
                  <a:tcPr/>
                </a:tc>
              </a:tr>
              <a:tr h="223099">
                <a:tc>
                  <a:txBody>
                    <a:bodyPr/>
                    <a:lstStyle/>
                    <a:p>
                      <a:pPr marL="0" lvl="0" indent="0" algn="ctr" rtl="0">
                        <a:spcBef>
                          <a:spcPts val="0"/>
                        </a:spcBef>
                        <a:spcAft>
                          <a:spcPts val="0"/>
                        </a:spcAft>
                        <a:buNone/>
                      </a:pPr>
                      <a:r>
                        <a:rPr lang="pt-BR" sz="1000" b="1"/>
                        <a:t>MAI</a:t>
                      </a:r>
                      <a:endParaRPr sz="1000" b="1"/>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1000" dirty="0" smtClean="0"/>
                        <a:t>240</a:t>
                      </a:r>
                      <a:endParaRPr sz="1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099">
                <a:tc>
                  <a:txBody>
                    <a:bodyPr/>
                    <a:lstStyle/>
                    <a:p>
                      <a:pPr marL="0" lvl="0" indent="0" algn="ctr" rtl="0">
                        <a:spcBef>
                          <a:spcPts val="0"/>
                        </a:spcBef>
                        <a:spcAft>
                          <a:spcPts val="0"/>
                        </a:spcAft>
                        <a:buNone/>
                      </a:pPr>
                      <a:r>
                        <a:rPr lang="pt-BR" sz="1000" b="1" dirty="0"/>
                        <a:t>JUN</a:t>
                      </a:r>
                      <a:endParaRPr sz="1000" b="1" dirty="0"/>
                    </a:p>
                  </a:txBody>
                  <a:tcPr marL="0" marR="0" marT="0" marB="0" anchor="ctr">
                    <a:lnR w="12700" cap="flat" cmpd="sng" algn="ctr">
                      <a:solidFill>
                        <a:schemeClr val="tx1"/>
                      </a:solidFill>
                      <a:prstDash val="solid"/>
                      <a:round/>
                      <a:headEnd type="none" w="med" len="med"/>
                      <a:tailEnd type="none" w="med" len="med"/>
                    </a:lnR>
                  </a:tcPr>
                </a:tc>
                <a:tc vMerge="1">
                  <a:tcPr/>
                </a:tc>
              </a:tr>
              <a:tr h="223099">
                <a:tc>
                  <a:txBody>
                    <a:bodyPr/>
                    <a:lstStyle/>
                    <a:p>
                      <a:pPr marL="0" lvl="0" indent="0" algn="ctr" rtl="0">
                        <a:spcBef>
                          <a:spcPts val="0"/>
                        </a:spcBef>
                        <a:spcAft>
                          <a:spcPts val="0"/>
                        </a:spcAft>
                        <a:buNone/>
                      </a:pPr>
                      <a:r>
                        <a:rPr lang="pt-BR" sz="1000" b="1"/>
                        <a:t>JUL</a:t>
                      </a:r>
                      <a:endParaRPr sz="1000" b="1"/>
                    </a:p>
                  </a:txBody>
                  <a:tcPr marL="0" marR="0" marT="0" marB="0" anchor="ctr">
                    <a:lnR w="12700" cap="flat" cmpd="sng" algn="ctr">
                      <a:solidFill>
                        <a:schemeClr val="tx1"/>
                      </a:solidFill>
                      <a:prstDash val="solid"/>
                      <a:round/>
                      <a:headEnd type="none" w="med" len="med"/>
                      <a:tailEnd type="none" w="med" len="med"/>
                    </a:lnR>
                  </a:tcPr>
                </a:tc>
                <a:tc rowSpan="2">
                  <a:txBody>
                    <a:bodyPr/>
                    <a:lstStyle/>
                    <a:p>
                      <a:pPr marL="0" lvl="0" indent="0" algn="ctr" rtl="0">
                        <a:spcBef>
                          <a:spcPts val="0"/>
                        </a:spcBef>
                        <a:spcAft>
                          <a:spcPts val="0"/>
                        </a:spcAft>
                        <a:buNone/>
                      </a:pPr>
                      <a:r>
                        <a:rPr lang="pt-BR" sz="1000" dirty="0" smtClean="0"/>
                        <a:t>304</a:t>
                      </a:r>
                      <a:endParaRPr lang="pt-BR" sz="1000" dirty="0" smtClean="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099">
                <a:tc>
                  <a:txBody>
                    <a:bodyPr/>
                    <a:lstStyle/>
                    <a:p>
                      <a:pPr marL="0" lvl="0" indent="0" algn="ctr" rtl="0">
                        <a:spcBef>
                          <a:spcPts val="0"/>
                        </a:spcBef>
                        <a:spcAft>
                          <a:spcPts val="0"/>
                        </a:spcAft>
                        <a:buNone/>
                      </a:pPr>
                      <a:r>
                        <a:rPr lang="pt-BR" sz="1000" b="1" dirty="0"/>
                        <a:t>AGO</a:t>
                      </a:r>
                      <a:endParaRPr sz="1000" b="1" dirty="0"/>
                    </a:p>
                  </a:txBody>
                  <a:tcPr marL="0" marR="0" marT="0" marB="0" anchor="ctr">
                    <a:lnR w="12700" cap="flat" cmpd="sng" algn="ctr">
                      <a:solidFill>
                        <a:schemeClr val="tx1"/>
                      </a:solidFill>
                      <a:prstDash val="solid"/>
                      <a:round/>
                      <a:headEnd type="none" w="med" len="med"/>
                      <a:tailEnd type="none" w="med" len="med"/>
                    </a:lnR>
                  </a:tcPr>
                </a:tc>
                <a:tc vMerge="1">
                  <a:tcPr/>
                </a:tc>
              </a:tr>
              <a:tr h="223099">
                <a:tc>
                  <a:txBody>
                    <a:bodyPr/>
                    <a:lstStyle/>
                    <a:p>
                      <a:pPr marL="0" lvl="0" indent="0" algn="ctr" rtl="0">
                        <a:spcBef>
                          <a:spcPts val="0"/>
                        </a:spcBef>
                        <a:spcAft>
                          <a:spcPts val="0"/>
                        </a:spcAft>
                        <a:buNone/>
                      </a:pPr>
                      <a:r>
                        <a:rPr lang="pt-BR" sz="1000" b="1"/>
                        <a:t>SET</a:t>
                      </a:r>
                      <a:endParaRPr sz="1000" b="1"/>
                    </a:p>
                  </a:txBody>
                  <a:tcPr marL="0" marR="0" marT="0" marB="0" anchor="ctr"/>
                </a:tc>
                <a:tc rowSpan="2">
                  <a:txBody>
                    <a:bodyPr/>
                    <a:lstStyle/>
                    <a:p>
                      <a:pPr marL="0" lvl="0" indent="0" algn="ctr" rtl="0">
                        <a:spcBef>
                          <a:spcPts val="0"/>
                        </a:spcBef>
                        <a:spcAft>
                          <a:spcPts val="0"/>
                        </a:spcAft>
                        <a:buNone/>
                      </a:pPr>
                      <a:r>
                        <a:rPr lang="pt-BR" sz="1000" dirty="0"/>
                        <a:t>-</a:t>
                      </a:r>
                      <a:endParaRPr sz="1000" dirty="0"/>
                    </a:p>
                  </a:txBody>
                  <a:tcPr marL="0" marR="0" marT="0" marB="0" anchor="ctr">
                    <a:lnT w="12700" cap="flat" cmpd="sng" algn="ctr">
                      <a:solidFill>
                        <a:schemeClr val="tx1"/>
                      </a:solidFill>
                      <a:prstDash val="solid"/>
                      <a:round/>
                      <a:headEnd type="none" w="med" len="med"/>
                      <a:tailEnd type="none" w="med" len="med"/>
                    </a:lnT>
                  </a:tcPr>
                </a:tc>
              </a:tr>
              <a:tr h="223099">
                <a:tc>
                  <a:txBody>
                    <a:bodyPr/>
                    <a:lstStyle/>
                    <a:p>
                      <a:pPr marL="0" lvl="0" indent="0" algn="ctr" rtl="0">
                        <a:spcBef>
                          <a:spcPts val="0"/>
                        </a:spcBef>
                        <a:spcAft>
                          <a:spcPts val="0"/>
                        </a:spcAft>
                        <a:buNone/>
                      </a:pPr>
                      <a:r>
                        <a:rPr lang="pt-BR" sz="1000" b="1" dirty="0"/>
                        <a:t>OUT</a:t>
                      </a:r>
                      <a:endParaRPr sz="1000" b="1" dirty="0"/>
                    </a:p>
                  </a:txBody>
                  <a:tcPr marL="0" marR="0" marT="0" marB="0" anchor="ctr"/>
                </a:tc>
                <a:tc vMerge="1">
                  <a:tcPr/>
                </a:tc>
              </a:tr>
              <a:tr h="223099">
                <a:tc>
                  <a:txBody>
                    <a:bodyPr/>
                    <a:lstStyle/>
                    <a:p>
                      <a:pPr marL="0" lvl="0" indent="0" algn="ctr" rtl="0">
                        <a:spcBef>
                          <a:spcPts val="0"/>
                        </a:spcBef>
                        <a:spcAft>
                          <a:spcPts val="0"/>
                        </a:spcAft>
                        <a:buNone/>
                      </a:pPr>
                      <a:r>
                        <a:rPr lang="pt-BR" sz="1000" b="1"/>
                        <a:t>NOV</a:t>
                      </a:r>
                      <a:endParaRPr sz="1000" b="1"/>
                    </a:p>
                  </a:txBody>
                  <a:tcPr marL="0" marR="0" marT="0" marB="0" anchor="ctr"/>
                </a:tc>
                <a:tc rowSpan="2">
                  <a:txBody>
                    <a:bodyPr/>
                    <a:lstStyle/>
                    <a:p>
                      <a:pPr marL="0" lvl="0" indent="0" algn="ctr" rtl="0">
                        <a:spcBef>
                          <a:spcPts val="0"/>
                        </a:spcBef>
                        <a:spcAft>
                          <a:spcPts val="0"/>
                        </a:spcAft>
                        <a:buNone/>
                      </a:pPr>
                      <a:r>
                        <a:rPr lang="pt-BR" sz="1000" dirty="0"/>
                        <a:t>-</a:t>
                      </a:r>
                      <a:endParaRPr sz="1000" dirty="0"/>
                    </a:p>
                  </a:txBody>
                  <a:tcPr marL="0" marR="0" marT="0" marB="0" anchor="ctr"/>
                </a:tc>
              </a:tr>
              <a:tr h="223099">
                <a:tc>
                  <a:txBody>
                    <a:bodyPr/>
                    <a:lstStyle/>
                    <a:p>
                      <a:pPr marL="0" lvl="0" indent="0" algn="ctr" rtl="0">
                        <a:spcBef>
                          <a:spcPts val="0"/>
                        </a:spcBef>
                        <a:spcAft>
                          <a:spcPts val="0"/>
                        </a:spcAft>
                        <a:buNone/>
                      </a:pPr>
                      <a:r>
                        <a:rPr lang="pt-BR" sz="1000" b="1" dirty="0"/>
                        <a:t>DEZ</a:t>
                      </a:r>
                      <a:endParaRPr sz="1000" b="1" dirty="0"/>
                    </a:p>
                  </a:txBody>
                  <a:tcPr marL="0" marR="0" marT="0" marB="0" anchor="ctr"/>
                </a:tc>
                <a:tc vMerge="1">
                  <a:tcPr/>
                </a:tc>
              </a:tr>
              <a:tr h="223099">
                <a:tc>
                  <a:txBody>
                    <a:bodyPr/>
                    <a:lstStyle/>
                    <a:p>
                      <a:pPr marL="0" lvl="0" indent="0" algn="ctr" rtl="0">
                        <a:spcBef>
                          <a:spcPts val="0"/>
                        </a:spcBef>
                        <a:spcAft>
                          <a:spcPts val="0"/>
                        </a:spcAft>
                        <a:buNone/>
                      </a:pPr>
                      <a:r>
                        <a:rPr lang="pt-BR" sz="1000" b="1">
                          <a:solidFill>
                            <a:srgbClr val="FFFFFF"/>
                          </a:solidFill>
                        </a:rPr>
                        <a:t>Σ</a:t>
                      </a:r>
                      <a:endParaRPr sz="1000" b="1">
                        <a:solidFill>
                          <a:srgbClr val="FFFFFF"/>
                        </a:solidFill>
                      </a:endParaRPr>
                    </a:p>
                  </a:txBody>
                  <a:tcPr marL="0" marR="0" marT="0" marB="0" anchor="ctr">
                    <a:solidFill>
                      <a:srgbClr val="183A5A"/>
                    </a:solidFill>
                  </a:tcPr>
                </a:tc>
                <a:tc>
                  <a:txBody>
                    <a:bodyPr/>
                    <a:lstStyle/>
                    <a:p>
                      <a:pPr marL="0" lvl="0" indent="0" algn="ctr" rtl="0">
                        <a:spcBef>
                          <a:spcPts val="0"/>
                        </a:spcBef>
                        <a:spcAft>
                          <a:spcPts val="0"/>
                        </a:spcAft>
                        <a:buNone/>
                      </a:pPr>
                      <a:r>
                        <a:rPr lang="pt-BR" sz="1000" dirty="0" smtClean="0">
                          <a:solidFill>
                            <a:srgbClr val="FFFFFF"/>
                          </a:solidFill>
                        </a:rPr>
                        <a:t>884</a:t>
                      </a:r>
                      <a:endParaRPr sz="1000" dirty="0">
                        <a:solidFill>
                          <a:srgbClr val="FFFFFF"/>
                        </a:solidFill>
                      </a:endParaRPr>
                    </a:p>
                  </a:txBody>
                  <a:tcPr marL="0" marR="0" marT="0" marB="0" anchor="ctr">
                    <a:solidFill>
                      <a:srgbClr val="183A5A"/>
                    </a:solidFill>
                  </a:tcPr>
                </a:tc>
              </a:tr>
            </a:tbl>
          </a:graphicData>
        </a:graphic>
      </p:graphicFrame>
      <p:sp>
        <p:nvSpPr>
          <p:cNvPr id="33" name="Google Shape;152;g1ea4caebdf2_0_27"/>
          <p:cNvSpPr txBox="1"/>
          <p:nvPr/>
        </p:nvSpPr>
        <p:spPr>
          <a:xfrm>
            <a:off x="3121715" y="1469704"/>
            <a:ext cx="139898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000" b="1" dirty="0">
                <a:solidFill>
                  <a:srgbClr val="000000"/>
                </a:solidFill>
              </a:rPr>
              <a:t>IMPLANTAÇÃO</a:t>
            </a:r>
            <a:endParaRPr sz="1000" b="1" dirty="0">
              <a:solidFill>
                <a:srgbClr val="000000"/>
              </a:solidFill>
            </a:endParaRPr>
          </a:p>
          <a:p>
            <a:pPr marL="0" marR="0" lvl="0" indent="0" algn="ctr" rtl="0">
              <a:spcBef>
                <a:spcPts val="0"/>
              </a:spcBef>
              <a:spcAft>
                <a:spcPts val="0"/>
              </a:spcAft>
              <a:buNone/>
            </a:pPr>
            <a:r>
              <a:rPr lang="pt-BR" sz="1000" dirty="0">
                <a:solidFill>
                  <a:srgbClr val="000000"/>
                </a:solidFill>
              </a:rPr>
              <a:t>02 de abril de 2020</a:t>
            </a:r>
            <a:endParaRPr sz="1000" b="1" dirty="0">
              <a:solidFill>
                <a:srgbClr val="000000"/>
              </a:solidFill>
            </a:endParaRPr>
          </a:p>
        </p:txBody>
      </p:sp>
      <p:sp>
        <p:nvSpPr>
          <p:cNvPr id="34" name="Google Shape;153;g1ea4caebdf2_0_27"/>
          <p:cNvSpPr txBox="1"/>
          <p:nvPr/>
        </p:nvSpPr>
        <p:spPr>
          <a:xfrm>
            <a:off x="2297529" y="1899649"/>
            <a:ext cx="2812347" cy="24618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pt-BR" sz="1000" b="1" dirty="0">
                <a:solidFill>
                  <a:srgbClr val="000000"/>
                </a:solidFill>
              </a:rPr>
              <a:t>FRENTES FORMATIVAS E PÚBLICO ALVO</a:t>
            </a:r>
            <a:endParaRPr sz="1000" b="1" dirty="0">
              <a:solidFill>
                <a:srgbClr val="000000"/>
              </a:solidFill>
            </a:endParaRPr>
          </a:p>
        </p:txBody>
      </p:sp>
      <p:grpSp>
        <p:nvGrpSpPr>
          <p:cNvPr id="35" name="Google Shape;154;g1ea4caebdf2_0_27"/>
          <p:cNvGrpSpPr/>
          <p:nvPr/>
        </p:nvGrpSpPr>
        <p:grpSpPr>
          <a:xfrm>
            <a:off x="2407787" y="2171906"/>
            <a:ext cx="2470091" cy="377542"/>
            <a:chOff x="5344726" y="1211363"/>
            <a:chExt cx="2334900" cy="438900"/>
          </a:xfrm>
        </p:grpSpPr>
        <p:sp>
          <p:nvSpPr>
            <p:cNvPr id="36" name="Google Shape;155;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solidFill>
                  <a:srgbClr val="FFFFFF"/>
                </a:solidFill>
              </a:endParaRPr>
            </a:p>
          </p:txBody>
        </p:sp>
        <p:sp>
          <p:nvSpPr>
            <p:cNvPr id="37" name="Google Shape;156;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Capacitação pedagógica/ formação continuada</a:t>
              </a:r>
              <a:endParaRPr sz="1000" dirty="0">
                <a:solidFill>
                  <a:srgbClr val="FFFFFF"/>
                </a:solidFill>
                <a:latin typeface="Roboto"/>
                <a:ea typeface="Roboto"/>
                <a:cs typeface="Roboto"/>
                <a:sym typeface="Roboto"/>
              </a:endParaRPr>
            </a:p>
          </p:txBody>
        </p:sp>
      </p:grpSp>
      <p:grpSp>
        <p:nvGrpSpPr>
          <p:cNvPr id="38" name="Google Shape;160;g1ea4caebdf2_0_27"/>
          <p:cNvGrpSpPr/>
          <p:nvPr/>
        </p:nvGrpSpPr>
        <p:grpSpPr>
          <a:xfrm>
            <a:off x="2407787" y="3010106"/>
            <a:ext cx="2470091" cy="377542"/>
            <a:chOff x="5344726" y="1211363"/>
            <a:chExt cx="2334900" cy="438900"/>
          </a:xfrm>
        </p:grpSpPr>
        <p:sp>
          <p:nvSpPr>
            <p:cNvPr id="39" name="Google Shape;161;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solidFill>
                  <a:srgbClr val="FFFFFF"/>
                </a:solidFill>
              </a:endParaRPr>
            </a:p>
          </p:txBody>
        </p:sp>
        <p:sp>
          <p:nvSpPr>
            <p:cNvPr id="40" name="Google Shape;162;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Desenvolvimento de soft </a:t>
              </a:r>
              <a:r>
                <a:rPr lang="pt-BR" sz="1000" b="1" dirty="0" err="1">
                  <a:solidFill>
                    <a:srgbClr val="FFFFFF"/>
                  </a:solidFill>
                </a:rPr>
                <a:t>skills</a:t>
              </a:r>
              <a:endParaRPr sz="1000" dirty="0">
                <a:solidFill>
                  <a:srgbClr val="FFFFFF"/>
                </a:solidFill>
                <a:latin typeface="Roboto"/>
                <a:ea typeface="Roboto"/>
                <a:cs typeface="Roboto"/>
                <a:sym typeface="Roboto"/>
              </a:endParaRPr>
            </a:p>
          </p:txBody>
        </p:sp>
      </p:grpSp>
      <p:grpSp>
        <p:nvGrpSpPr>
          <p:cNvPr id="41" name="Google Shape;166;g1ea4caebdf2_0_27"/>
          <p:cNvGrpSpPr/>
          <p:nvPr/>
        </p:nvGrpSpPr>
        <p:grpSpPr>
          <a:xfrm>
            <a:off x="2407787" y="3848306"/>
            <a:ext cx="2470091" cy="377542"/>
            <a:chOff x="5344726" y="1211363"/>
            <a:chExt cx="2334900" cy="438900"/>
          </a:xfrm>
        </p:grpSpPr>
        <p:sp>
          <p:nvSpPr>
            <p:cNvPr id="42" name="Google Shape;167;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solidFill>
                  <a:srgbClr val="FFFFFF"/>
                </a:solidFill>
              </a:endParaRPr>
            </a:p>
          </p:txBody>
        </p:sp>
        <p:sp>
          <p:nvSpPr>
            <p:cNvPr id="43" name="Google Shape;168;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Alfabetismo digital</a:t>
              </a:r>
              <a:endParaRPr sz="1000" dirty="0">
                <a:solidFill>
                  <a:srgbClr val="FFFFFF"/>
                </a:solidFill>
                <a:latin typeface="Roboto"/>
                <a:ea typeface="Roboto"/>
                <a:cs typeface="Roboto"/>
                <a:sym typeface="Roboto"/>
              </a:endParaRPr>
            </a:p>
          </p:txBody>
        </p:sp>
      </p:grpSp>
      <p:grpSp>
        <p:nvGrpSpPr>
          <p:cNvPr id="44" name="Google Shape;172;g1ea4caebdf2_0_27"/>
          <p:cNvGrpSpPr/>
          <p:nvPr/>
        </p:nvGrpSpPr>
        <p:grpSpPr>
          <a:xfrm>
            <a:off x="2407787" y="4686506"/>
            <a:ext cx="2470091" cy="377542"/>
            <a:chOff x="5344726" y="1211363"/>
            <a:chExt cx="2334900" cy="438900"/>
          </a:xfrm>
        </p:grpSpPr>
        <p:sp>
          <p:nvSpPr>
            <p:cNvPr id="45" name="Google Shape;173;g1ea4caebdf2_0_27"/>
            <p:cNvSpPr/>
            <p:nvPr/>
          </p:nvSpPr>
          <p:spPr>
            <a:xfrm flipH="1">
              <a:off x="5344726" y="1211363"/>
              <a:ext cx="2334900" cy="438900"/>
            </a:xfrm>
            <a:prstGeom prst="roundRect">
              <a:avLst>
                <a:gd name="adj" fmla="val 50000"/>
              </a:avLst>
            </a:prstGeom>
            <a:solidFill>
              <a:srgbClr val="183A5A"/>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000">
                <a:solidFill>
                  <a:srgbClr val="FFFFFF"/>
                </a:solidFill>
              </a:endParaRPr>
            </a:p>
          </p:txBody>
        </p:sp>
        <p:sp>
          <p:nvSpPr>
            <p:cNvPr id="46" name="Google Shape;174;g1ea4caebdf2_0_27"/>
            <p:cNvSpPr txBox="1"/>
            <p:nvPr/>
          </p:nvSpPr>
          <p:spPr>
            <a:xfrm>
              <a:off x="5406054" y="1250512"/>
              <a:ext cx="2217000" cy="3615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1000" b="1" dirty="0">
                  <a:solidFill>
                    <a:srgbClr val="FFFFFF"/>
                  </a:solidFill>
                </a:rPr>
                <a:t>Empreendedorismo</a:t>
              </a:r>
              <a:endParaRPr sz="1000" dirty="0">
                <a:solidFill>
                  <a:srgbClr val="FFFFFF"/>
                </a:solidFill>
                <a:latin typeface="Roboto"/>
                <a:ea typeface="Roboto"/>
                <a:cs typeface="Roboto"/>
                <a:sym typeface="Roboto"/>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225425" y="168186"/>
            <a:ext cx="7264873" cy="1754326"/>
          </a:xfrm>
          <a:prstGeom prst="rect">
            <a:avLst/>
          </a:prstGeom>
        </p:spPr>
        <p:txBody>
          <a:bodyPr wrap="square">
            <a:spAutoFit/>
          </a:bodyPr>
          <a:lstStyle/>
          <a:p>
            <a:pPr>
              <a:lnSpc>
                <a:spcPct val="150000"/>
              </a:lnSpc>
            </a:pPr>
            <a:r>
              <a:rPr lang="pt-BR" b="1" dirty="0">
                <a:solidFill>
                  <a:srgbClr val="000000"/>
                </a:solidFill>
                <a:latin typeface="Arial" panose="020B0604020202020204" pitchFamily="34" charset="0"/>
              </a:rPr>
              <a:t>FUNDAÇÃO HELENA ANTIPOFF- FHA</a:t>
            </a:r>
            <a:br>
              <a:rPr lang="pt-BR" b="1" dirty="0">
                <a:solidFill>
                  <a:srgbClr val="000000"/>
                </a:solidFill>
                <a:latin typeface="Arial" panose="020B0604020202020204" pitchFamily="34" charset="0"/>
              </a:rPr>
            </a:br>
            <a:r>
              <a:rPr lang="pt-BR" b="1" dirty="0">
                <a:solidFill>
                  <a:srgbClr val="000000"/>
                </a:solidFill>
                <a:latin typeface="Arial" panose="020B0604020202020204" pitchFamily="34" charset="0"/>
              </a:rPr>
              <a:t>AÇÃO: 2015 - </a:t>
            </a:r>
            <a:r>
              <a:rPr lang="pt-BR" b="1" dirty="0">
                <a:solidFill>
                  <a:srgbClr val="C00000"/>
                </a:solidFill>
                <a:latin typeface="Arial" panose="020B0604020202020204" pitchFamily="34" charset="0"/>
              </a:rPr>
              <a:t>Certificações Pelo Núcleo de Formação Presencial e à Distância – NEAD</a:t>
            </a:r>
            <a:br>
              <a:rPr lang="pt-BR" b="1" dirty="0">
                <a:solidFill>
                  <a:srgbClr val="000000"/>
                </a:solidFill>
                <a:latin typeface="Arial" panose="020B0604020202020204" pitchFamily="34" charset="0"/>
              </a:rPr>
            </a:br>
            <a:r>
              <a:rPr lang="pt-BR" b="1" dirty="0">
                <a:solidFill>
                  <a:srgbClr val="C00000"/>
                </a:solidFill>
              </a:rPr>
              <a:t>Resultados 2025</a:t>
            </a:r>
            <a:endParaRPr lang="pt-BR" b="1" dirty="0">
              <a:solidFill>
                <a:srgbClr val="C00000"/>
              </a:solidFill>
            </a:endParaRP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4858" y="1287928"/>
            <a:ext cx="1688949" cy="1948433"/>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859" y="3303487"/>
            <a:ext cx="1688949" cy="206886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465" y="1287929"/>
            <a:ext cx="1544035" cy="1948432"/>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465" y="3286918"/>
            <a:ext cx="1544035" cy="2085435"/>
          </a:xfrm>
          <a:prstGeom prst="rect">
            <a:avLst/>
          </a:prstGeom>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5157" y="1287928"/>
            <a:ext cx="1712069" cy="1948432"/>
          </a:xfrm>
          <a:prstGeom prst="rect">
            <a:avLst/>
          </a:prstGeom>
        </p:spPr>
      </p:pic>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5157" y="3303487"/>
            <a:ext cx="1712069" cy="20688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3" name="Google Shape;462;g1ea4caebdf2_1_168"/>
          <p:cNvSpPr txBox="1"/>
          <p:nvPr/>
        </p:nvSpPr>
        <p:spPr>
          <a:xfrm>
            <a:off x="330510" y="835294"/>
            <a:ext cx="7503300" cy="43149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1" dirty="0">
                <a:solidFill>
                  <a:srgbClr val="000000"/>
                </a:solidFill>
                <a:latin typeface="Arial" panose="020B0604020202020204"/>
                <a:ea typeface="Arial" panose="020B0604020202020204"/>
                <a:cs typeface="Arial" panose="020B0604020202020204"/>
                <a:sym typeface="Arial" panose="020B0604020202020204"/>
              </a:rPr>
              <a:t>AÇÃO:</a:t>
            </a:r>
            <a:r>
              <a:rPr lang="pt-BR" sz="1800" b="1" dirty="0"/>
              <a:t> 4093</a:t>
            </a:r>
            <a:endParaRPr dirty="0"/>
          </a:p>
          <a:p>
            <a:pPr marL="0" marR="0" lvl="0" indent="0" algn="just" rtl="0">
              <a:spcBef>
                <a:spcPts val="0"/>
              </a:spcBef>
              <a:spcAft>
                <a:spcPts val="0"/>
              </a:spcAft>
              <a:buNone/>
            </a:pPr>
            <a:r>
              <a:rPr lang="pt-BR" sz="1800" b="1" dirty="0">
                <a:solidFill>
                  <a:srgbClr val="C00000"/>
                </a:solidFill>
              </a:rPr>
              <a:t>Atendimento na Clínica Psicopedagógica Édouard </a:t>
            </a:r>
            <a:r>
              <a:rPr lang="pt-BR" sz="1800" b="1" dirty="0" smtClean="0">
                <a:solidFill>
                  <a:srgbClr val="C00000"/>
                </a:solidFill>
              </a:rPr>
              <a:t>Claparéde</a:t>
            </a:r>
            <a:endParaRPr lang="pt-BR" sz="1800" b="1" dirty="0" smtClean="0">
              <a:solidFill>
                <a:srgbClr val="C00000"/>
              </a:solidFill>
            </a:endParaRPr>
          </a:p>
          <a:p>
            <a:pPr marL="0" marR="0" lvl="0" indent="0" algn="just" rtl="0">
              <a:spcBef>
                <a:spcPts val="0"/>
              </a:spcBef>
              <a:spcAft>
                <a:spcPts val="0"/>
              </a:spcAft>
              <a:buNone/>
            </a:pPr>
            <a:endParaRPr sz="1800" b="1" dirty="0">
              <a:solidFill>
                <a:srgbClr val="C00000"/>
              </a:solidFill>
            </a:endParaRPr>
          </a:p>
          <a:p>
            <a:pPr marL="0" lvl="0" indent="0" algn="just" rtl="0">
              <a:spcBef>
                <a:spcPts val="0"/>
              </a:spcBef>
              <a:spcAft>
                <a:spcPts val="0"/>
              </a:spcAft>
              <a:buNone/>
            </a:pPr>
            <a:r>
              <a:rPr lang="pt-BR" sz="1800" b="1" dirty="0" smtClean="0">
                <a:solidFill>
                  <a:schemeClr val="dk1"/>
                </a:solidFill>
              </a:rPr>
              <a:t>Finalidade:</a:t>
            </a:r>
            <a:endParaRPr dirty="0"/>
          </a:p>
          <a:p>
            <a:pPr marL="0" lvl="0" indent="0" algn="just" rtl="0">
              <a:lnSpc>
                <a:spcPct val="115000"/>
              </a:lnSpc>
              <a:spcBef>
                <a:spcPts val="1200"/>
              </a:spcBef>
              <a:spcAft>
                <a:spcPts val="0"/>
              </a:spcAft>
              <a:buClr>
                <a:schemeClr val="dk1"/>
              </a:buClr>
              <a:buSzPts val="1100"/>
              <a:buFont typeface="Arial" panose="020B0604020202020204"/>
              <a:buNone/>
            </a:pPr>
            <a:r>
              <a:rPr lang="pt-BR" sz="1600" dirty="0"/>
              <a:t>Fomentar o funcionamento biopsicossocial, objetivando a superação das dificuldades de aprendizagem. Auxiliar no processo de inclusão, no convívio social e nas relações familiares, contribuindo para o desenvolvimento das potencialidades. Promover a intersetorialidade do bem-estar físico, mental, emocional, ajudando no desenvolvimento escolar e social dos alunos, servidores da Fundação Helena Antipoff e comunidade local.</a:t>
            </a:r>
            <a:endParaRPr sz="1600" dirty="0"/>
          </a:p>
          <a:p>
            <a:pPr marL="0" marR="0" lvl="0" indent="0" algn="just" rtl="0">
              <a:spcBef>
                <a:spcPts val="1200"/>
              </a:spcBef>
              <a:spcAft>
                <a:spcPts val="0"/>
              </a:spcAft>
              <a:buNone/>
            </a:pPr>
            <a:endParaRPr sz="1800" dirty="0"/>
          </a:p>
          <a:p>
            <a:pPr marL="0" lvl="0" indent="0" algn="l" rtl="0">
              <a:spcBef>
                <a:spcPts val="0"/>
              </a:spcBef>
              <a:spcAft>
                <a:spcPts val="0"/>
              </a:spcAft>
              <a:buNone/>
            </a:pPr>
            <a:r>
              <a:rPr lang="pt-BR" sz="1800" b="1" dirty="0">
                <a:solidFill>
                  <a:schemeClr val="dk1"/>
                </a:solidFill>
              </a:rPr>
              <a:t>Expectativas para </a:t>
            </a:r>
            <a:r>
              <a:rPr lang="pt-BR" sz="1800" b="1" dirty="0" smtClean="0">
                <a:solidFill>
                  <a:schemeClr val="dk1"/>
                </a:solidFill>
              </a:rPr>
              <a:t>2026</a:t>
            </a:r>
            <a:endParaRPr sz="1800" b="1" dirty="0" smtClean="0">
              <a:solidFill>
                <a:schemeClr val="dk1"/>
              </a:solidFill>
            </a:endParaRPr>
          </a:p>
          <a:p>
            <a:pPr marL="0" lvl="0" indent="0" algn="l" rtl="0">
              <a:spcBef>
                <a:spcPts val="0"/>
              </a:spcBef>
              <a:spcAft>
                <a:spcPts val="0"/>
              </a:spcAft>
              <a:buNone/>
            </a:pPr>
            <a:r>
              <a:rPr lang="pt-BR" sz="1800" dirty="0" smtClean="0"/>
              <a:t>7.400 </a:t>
            </a:r>
            <a:r>
              <a:rPr lang="pt-BR" sz="1800" dirty="0" smtClean="0"/>
              <a:t>atendimentos.</a:t>
            </a:r>
            <a:endParaRPr sz="1800" dirty="0" smtClean="0"/>
          </a:p>
          <a:p>
            <a:pPr marL="0" marR="0" lvl="0" indent="0" algn="just" rtl="0">
              <a:spcBef>
                <a:spcPts val="0"/>
              </a:spcBef>
              <a:spcAft>
                <a:spcPts val="0"/>
              </a:spcAft>
              <a:buNone/>
            </a:pPr>
            <a:endParaRPr sz="1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3" name="Google Shape;500;g1ea4caebdf2_1_69"/>
          <p:cNvSpPr txBox="1"/>
          <p:nvPr/>
        </p:nvSpPr>
        <p:spPr>
          <a:xfrm>
            <a:off x="225425" y="537518"/>
            <a:ext cx="40942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b="1" dirty="0">
                <a:solidFill>
                  <a:srgbClr val="C00000"/>
                </a:solidFill>
                <a:latin typeface="Arial" panose="020B0604020202020204"/>
                <a:ea typeface="Arial" panose="020B0604020202020204"/>
                <a:cs typeface="Arial" panose="020B0604020202020204"/>
                <a:sym typeface="Arial" panose="020B0604020202020204"/>
              </a:rPr>
              <a:t>CLÍNICA ÉDOUARD CLAPARÈDE</a:t>
            </a:r>
            <a:endParaRPr b="1" dirty="0">
              <a:solidFill>
                <a:srgbClr val="C00000"/>
              </a:solidFill>
              <a:latin typeface="Arial" panose="020B0604020202020204"/>
              <a:ea typeface="Arial" panose="020B0604020202020204"/>
              <a:cs typeface="Arial" panose="020B0604020202020204"/>
              <a:sym typeface="Arial" panose="020B0604020202020204"/>
            </a:endParaRPr>
          </a:p>
        </p:txBody>
      </p:sp>
      <p:grpSp>
        <p:nvGrpSpPr>
          <p:cNvPr id="4" name="Google Shape;475;g1ea4caebdf2_1_69"/>
          <p:cNvGrpSpPr/>
          <p:nvPr/>
        </p:nvGrpSpPr>
        <p:grpSpPr>
          <a:xfrm>
            <a:off x="89183" y="878400"/>
            <a:ext cx="2469468" cy="1259042"/>
            <a:chOff x="465683" y="1419150"/>
            <a:chExt cx="2469468" cy="1259042"/>
          </a:xfrm>
        </p:grpSpPr>
        <p:sp>
          <p:nvSpPr>
            <p:cNvPr id="5" name="Google Shape;476;g1ea4caebdf2_1_69"/>
            <p:cNvSpPr/>
            <p:nvPr/>
          </p:nvSpPr>
          <p:spPr>
            <a:xfrm>
              <a:off x="953332" y="1419150"/>
              <a:ext cx="1981819" cy="1259042"/>
            </a:xfrm>
            <a:custGeom>
              <a:avLst/>
              <a:gdLst/>
              <a:ahLst/>
              <a:cxnLst/>
              <a:rect l="l" t="t" r="r" b="b"/>
              <a:pathLst>
                <a:path w="12425" h="8781" extrusionOk="0">
                  <a:moveTo>
                    <a:pt x="0" y="1"/>
                  </a:moveTo>
                  <a:lnTo>
                    <a:pt x="0" y="8780"/>
                  </a:lnTo>
                  <a:lnTo>
                    <a:pt x="12073" y="8780"/>
                  </a:lnTo>
                  <a:cubicBezTo>
                    <a:pt x="12263" y="8780"/>
                    <a:pt x="12425" y="8618"/>
                    <a:pt x="12425" y="8428"/>
                  </a:cubicBezTo>
                  <a:lnTo>
                    <a:pt x="12425" y="379"/>
                  </a:lnTo>
                  <a:cubicBezTo>
                    <a:pt x="12425" y="163"/>
                    <a:pt x="12263" y="1"/>
                    <a:pt x="12073" y="1"/>
                  </a:cubicBez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477;g1ea4caebdf2_1_69"/>
            <p:cNvSpPr/>
            <p:nvPr/>
          </p:nvSpPr>
          <p:spPr>
            <a:xfrm>
              <a:off x="465683"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47625" dir="12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478;g1ea4caebdf2_1_69"/>
            <p:cNvSpPr txBox="1"/>
            <p:nvPr/>
          </p:nvSpPr>
          <p:spPr>
            <a:xfrm>
              <a:off x="602635" y="1855010"/>
              <a:ext cx="3300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1</a:t>
              </a:r>
              <a:endParaRPr sz="2000" b="1">
                <a:solidFill>
                  <a:srgbClr val="FFFFFF"/>
                </a:solidFill>
                <a:latin typeface="Roboto"/>
                <a:ea typeface="Roboto"/>
                <a:cs typeface="Roboto"/>
                <a:sym typeface="Roboto"/>
              </a:endParaRPr>
            </a:p>
          </p:txBody>
        </p:sp>
        <p:sp>
          <p:nvSpPr>
            <p:cNvPr id="8" name="Google Shape;479;g1ea4caebdf2_1_69"/>
            <p:cNvSpPr txBox="1"/>
            <p:nvPr/>
          </p:nvSpPr>
          <p:spPr>
            <a:xfrm>
              <a:off x="1065991" y="1860775"/>
              <a:ext cx="17565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Font typeface="Arial" panose="020B0604020202020204"/>
                <a:buNone/>
              </a:pPr>
              <a:r>
                <a:rPr lang="pt-BR" sz="1600" b="1">
                  <a:solidFill>
                    <a:srgbClr val="FFFFFF"/>
                  </a:solidFill>
                </a:rPr>
                <a:t>Psicologia</a:t>
              </a:r>
              <a:endParaRPr sz="800" b="1">
                <a:solidFill>
                  <a:srgbClr val="FFFFFF"/>
                </a:solidFill>
                <a:latin typeface="Roboto"/>
                <a:ea typeface="Roboto"/>
                <a:cs typeface="Roboto"/>
                <a:sym typeface="Roboto"/>
              </a:endParaRPr>
            </a:p>
            <a:p>
              <a:pPr marL="0" lvl="0" indent="0" algn="ctr" rtl="0">
                <a:spcBef>
                  <a:spcPts val="0"/>
                </a:spcBef>
                <a:spcAft>
                  <a:spcPts val="0"/>
                </a:spcAft>
                <a:buClr>
                  <a:srgbClr val="000000"/>
                </a:buClr>
                <a:buFont typeface="Arial" panose="020B0604020202020204"/>
                <a:buNone/>
              </a:pPr>
              <a:endParaRPr sz="1000" b="1">
                <a:solidFill>
                  <a:srgbClr val="FFFFFF"/>
                </a:solidFill>
                <a:latin typeface="Roboto"/>
                <a:ea typeface="Roboto"/>
                <a:cs typeface="Roboto"/>
                <a:sym typeface="Roboto"/>
              </a:endParaRPr>
            </a:p>
          </p:txBody>
        </p:sp>
      </p:grpSp>
      <p:grpSp>
        <p:nvGrpSpPr>
          <p:cNvPr id="14" name="Google Shape;480;g1ea4caebdf2_1_69"/>
          <p:cNvGrpSpPr/>
          <p:nvPr/>
        </p:nvGrpSpPr>
        <p:grpSpPr>
          <a:xfrm>
            <a:off x="2695691" y="885750"/>
            <a:ext cx="2512170" cy="1259042"/>
            <a:chOff x="3305291" y="1419150"/>
            <a:chExt cx="2512170" cy="1259042"/>
          </a:xfrm>
        </p:grpSpPr>
        <p:sp>
          <p:nvSpPr>
            <p:cNvPr id="15" name="Google Shape;481;g1ea4caebdf2_1_69"/>
            <p:cNvSpPr/>
            <p:nvPr/>
          </p:nvSpPr>
          <p:spPr>
            <a:xfrm>
              <a:off x="3831018" y="1419150"/>
              <a:ext cx="1986444" cy="1259042"/>
            </a:xfrm>
            <a:custGeom>
              <a:avLst/>
              <a:gdLst/>
              <a:ahLst/>
              <a:cxnLst/>
              <a:rect l="l" t="t" r="r" b="b"/>
              <a:pathLst>
                <a:path w="12454" h="8781" extrusionOk="0">
                  <a:moveTo>
                    <a:pt x="0" y="1"/>
                  </a:moveTo>
                  <a:lnTo>
                    <a:pt x="0" y="8780"/>
                  </a:lnTo>
                  <a:lnTo>
                    <a:pt x="12075" y="8780"/>
                  </a:lnTo>
                  <a:cubicBezTo>
                    <a:pt x="12291" y="8780"/>
                    <a:pt x="12453" y="8618"/>
                    <a:pt x="12453" y="8428"/>
                  </a:cubicBezTo>
                  <a:lnTo>
                    <a:pt x="12453" y="379"/>
                  </a:lnTo>
                  <a:cubicBezTo>
                    <a:pt x="12453" y="163"/>
                    <a:pt x="12291" y="1"/>
                    <a:pt x="12075" y="1"/>
                  </a:cubicBezTo>
                  <a:close/>
                </a:path>
              </a:pathLst>
            </a:custGeom>
            <a:solidFill>
              <a:srgbClr val="183A5A"/>
            </a:solidFill>
            <a:ln>
              <a:noFill/>
            </a:ln>
            <a:effectLst>
              <a:outerShdw blurRad="85725" dist="57150" dir="138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482;g1ea4caebdf2_1_69"/>
            <p:cNvSpPr/>
            <p:nvPr/>
          </p:nvSpPr>
          <p:spPr>
            <a:xfrm>
              <a:off x="3305291"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47625"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483;g1ea4caebdf2_1_69"/>
            <p:cNvSpPr txBox="1"/>
            <p:nvPr/>
          </p:nvSpPr>
          <p:spPr>
            <a:xfrm>
              <a:off x="3410512" y="1855010"/>
              <a:ext cx="330000" cy="387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2</a:t>
              </a:r>
              <a:endParaRPr sz="2000" b="1">
                <a:solidFill>
                  <a:srgbClr val="FFFFFF"/>
                </a:solidFill>
                <a:latin typeface="Roboto"/>
                <a:ea typeface="Roboto"/>
                <a:cs typeface="Roboto"/>
                <a:sym typeface="Roboto"/>
              </a:endParaRPr>
            </a:p>
          </p:txBody>
        </p:sp>
        <p:sp>
          <p:nvSpPr>
            <p:cNvPr id="18" name="Google Shape;484;g1ea4caebdf2_1_69"/>
            <p:cNvSpPr txBox="1"/>
            <p:nvPr/>
          </p:nvSpPr>
          <p:spPr>
            <a:xfrm>
              <a:off x="3946051" y="1892561"/>
              <a:ext cx="17565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Font typeface="Arial" panose="020B0604020202020204"/>
                <a:buNone/>
              </a:pPr>
              <a:r>
                <a:rPr lang="pt-BR" sz="1600" b="1" dirty="0">
                  <a:solidFill>
                    <a:srgbClr val="FFFFFF"/>
                  </a:solidFill>
                </a:rPr>
                <a:t>Fonoaudiologia</a:t>
              </a:r>
              <a:endParaRPr sz="800" b="1" dirty="0">
                <a:solidFill>
                  <a:srgbClr val="FFFFFF"/>
                </a:solidFill>
                <a:latin typeface="Roboto"/>
                <a:ea typeface="Roboto"/>
                <a:cs typeface="Roboto"/>
                <a:sym typeface="Roboto"/>
              </a:endParaRPr>
            </a:p>
            <a:p>
              <a:pPr marL="0" lvl="0" indent="0" algn="ctr" rtl="0">
                <a:spcBef>
                  <a:spcPts val="0"/>
                </a:spcBef>
                <a:spcAft>
                  <a:spcPts val="0"/>
                </a:spcAft>
                <a:buClr>
                  <a:srgbClr val="000000"/>
                </a:buClr>
                <a:buFont typeface="Arial" panose="020B0604020202020204"/>
                <a:buNone/>
              </a:pPr>
              <a:endParaRPr sz="800" b="1" dirty="0">
                <a:solidFill>
                  <a:srgbClr val="FFFFFF"/>
                </a:solidFill>
                <a:latin typeface="Roboto"/>
                <a:ea typeface="Roboto"/>
                <a:cs typeface="Roboto"/>
                <a:sym typeface="Roboto"/>
              </a:endParaRPr>
            </a:p>
          </p:txBody>
        </p:sp>
      </p:grpSp>
      <p:grpSp>
        <p:nvGrpSpPr>
          <p:cNvPr id="19" name="Google Shape;495;g1ea4caebdf2_1_69"/>
          <p:cNvGrpSpPr/>
          <p:nvPr/>
        </p:nvGrpSpPr>
        <p:grpSpPr>
          <a:xfrm>
            <a:off x="5344888" y="885750"/>
            <a:ext cx="2503696" cy="1259042"/>
            <a:chOff x="6183088" y="1419150"/>
            <a:chExt cx="2503696" cy="1259042"/>
          </a:xfrm>
        </p:grpSpPr>
        <p:sp>
          <p:nvSpPr>
            <p:cNvPr id="20" name="Google Shape;496;g1ea4caebdf2_1_69"/>
            <p:cNvSpPr/>
            <p:nvPr/>
          </p:nvSpPr>
          <p:spPr>
            <a:xfrm>
              <a:off x="6700340" y="1419150"/>
              <a:ext cx="1986444" cy="1259042"/>
            </a:xfrm>
            <a:custGeom>
              <a:avLst/>
              <a:gdLst/>
              <a:ahLst/>
              <a:cxnLst/>
              <a:rect l="l" t="t" r="r" b="b"/>
              <a:pathLst>
                <a:path w="12454" h="8781" extrusionOk="0">
                  <a:moveTo>
                    <a:pt x="0" y="1"/>
                  </a:moveTo>
                  <a:lnTo>
                    <a:pt x="0" y="8780"/>
                  </a:lnTo>
                  <a:lnTo>
                    <a:pt x="12101" y="8780"/>
                  </a:lnTo>
                  <a:cubicBezTo>
                    <a:pt x="12291" y="8780"/>
                    <a:pt x="12453" y="8618"/>
                    <a:pt x="12453" y="8428"/>
                  </a:cubicBezTo>
                  <a:lnTo>
                    <a:pt x="12453" y="379"/>
                  </a:lnTo>
                  <a:cubicBezTo>
                    <a:pt x="12453" y="163"/>
                    <a:pt x="12291" y="1"/>
                    <a:pt x="12101" y="1"/>
                  </a:cubicBezTo>
                  <a:close/>
                </a:path>
              </a:pathLst>
            </a:custGeom>
            <a:solidFill>
              <a:srgbClr val="183A5A"/>
            </a:solidFill>
            <a:ln>
              <a:noFill/>
            </a:ln>
            <a:effectLst>
              <a:outerShdw blurRad="85725" dist="57150" dir="13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497;g1ea4caebdf2_1_69"/>
            <p:cNvSpPr/>
            <p:nvPr/>
          </p:nvSpPr>
          <p:spPr>
            <a:xfrm>
              <a:off x="6183088"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498;g1ea4caebdf2_1_69"/>
            <p:cNvSpPr txBox="1"/>
            <p:nvPr/>
          </p:nvSpPr>
          <p:spPr>
            <a:xfrm>
              <a:off x="6313750" y="1855010"/>
              <a:ext cx="3300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3</a:t>
              </a:r>
              <a:endParaRPr sz="2000" b="1">
                <a:solidFill>
                  <a:srgbClr val="FFFFFF"/>
                </a:solidFill>
                <a:latin typeface="Roboto"/>
                <a:ea typeface="Roboto"/>
                <a:cs typeface="Roboto"/>
                <a:sym typeface="Roboto"/>
              </a:endParaRPr>
            </a:p>
          </p:txBody>
        </p:sp>
        <p:sp>
          <p:nvSpPr>
            <p:cNvPr id="23" name="Google Shape;499;g1ea4caebdf2_1_69"/>
            <p:cNvSpPr txBox="1"/>
            <p:nvPr/>
          </p:nvSpPr>
          <p:spPr>
            <a:xfrm>
              <a:off x="6815312" y="1883960"/>
              <a:ext cx="17565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Font typeface="Arial" panose="020B0604020202020204"/>
                <a:buNone/>
              </a:pPr>
              <a:r>
                <a:rPr lang="pt-BR" sz="1600" b="1">
                  <a:solidFill>
                    <a:srgbClr val="FFFFFF"/>
                  </a:solidFill>
                </a:rPr>
                <a:t>Enfermagem</a:t>
              </a:r>
              <a:endParaRPr sz="800" b="1">
                <a:solidFill>
                  <a:srgbClr val="FFFFFF"/>
                </a:solidFill>
                <a:latin typeface="Roboto"/>
                <a:ea typeface="Roboto"/>
                <a:cs typeface="Roboto"/>
                <a:sym typeface="Roboto"/>
              </a:endParaRPr>
            </a:p>
          </p:txBody>
        </p:sp>
      </p:grpSp>
      <p:grpSp>
        <p:nvGrpSpPr>
          <p:cNvPr id="24" name="Google Shape;490;g1ea4caebdf2_1_69"/>
          <p:cNvGrpSpPr/>
          <p:nvPr/>
        </p:nvGrpSpPr>
        <p:grpSpPr>
          <a:xfrm>
            <a:off x="76200" y="2405025"/>
            <a:ext cx="2480024" cy="1258898"/>
            <a:chOff x="457200" y="3471825"/>
            <a:chExt cx="2480024" cy="1258898"/>
          </a:xfrm>
        </p:grpSpPr>
        <p:sp>
          <p:nvSpPr>
            <p:cNvPr id="25" name="Google Shape;491;g1ea4caebdf2_1_69"/>
            <p:cNvSpPr/>
            <p:nvPr/>
          </p:nvSpPr>
          <p:spPr>
            <a:xfrm>
              <a:off x="951259" y="3471825"/>
              <a:ext cx="1985966" cy="1258898"/>
            </a:xfrm>
            <a:custGeom>
              <a:avLst/>
              <a:gdLst/>
              <a:ahLst/>
              <a:cxnLst/>
              <a:rect l="l" t="t" r="r" b="b"/>
              <a:pathLst>
                <a:path w="12451" h="8780" extrusionOk="0">
                  <a:moveTo>
                    <a:pt x="0" y="0"/>
                  </a:moveTo>
                  <a:lnTo>
                    <a:pt x="0" y="8780"/>
                  </a:lnTo>
                  <a:lnTo>
                    <a:pt x="12101" y="8780"/>
                  </a:lnTo>
                  <a:cubicBezTo>
                    <a:pt x="12289" y="8780"/>
                    <a:pt x="12451" y="8618"/>
                    <a:pt x="12451" y="8428"/>
                  </a:cubicBezTo>
                  <a:lnTo>
                    <a:pt x="12451" y="378"/>
                  </a:lnTo>
                  <a:cubicBezTo>
                    <a:pt x="12451" y="162"/>
                    <a:pt x="12289" y="0"/>
                    <a:pt x="12101" y="0"/>
                  </a:cubicBez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492;g1ea4caebdf2_1_69"/>
            <p:cNvSpPr/>
            <p:nvPr/>
          </p:nvSpPr>
          <p:spPr>
            <a:xfrm>
              <a:off x="457200" y="3624815"/>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57150" dir="11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493;g1ea4caebdf2_1_69"/>
            <p:cNvSpPr txBox="1"/>
            <p:nvPr/>
          </p:nvSpPr>
          <p:spPr>
            <a:xfrm>
              <a:off x="602635" y="3907625"/>
              <a:ext cx="330000" cy="387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4</a:t>
              </a:r>
              <a:endParaRPr sz="2000" b="1">
                <a:solidFill>
                  <a:srgbClr val="FFFFFF"/>
                </a:solidFill>
                <a:latin typeface="Roboto"/>
                <a:ea typeface="Roboto"/>
                <a:cs typeface="Roboto"/>
                <a:sym typeface="Roboto"/>
              </a:endParaRPr>
            </a:p>
          </p:txBody>
        </p:sp>
        <p:sp>
          <p:nvSpPr>
            <p:cNvPr id="28" name="Google Shape;494;g1ea4caebdf2_1_69"/>
            <p:cNvSpPr txBox="1"/>
            <p:nvPr/>
          </p:nvSpPr>
          <p:spPr>
            <a:xfrm>
              <a:off x="1065991" y="3939982"/>
              <a:ext cx="1756500" cy="38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Font typeface="Arial" panose="020B0604020202020204"/>
                <a:buNone/>
              </a:pPr>
              <a:r>
                <a:rPr lang="pt-BR" sz="1600" b="1">
                  <a:solidFill>
                    <a:srgbClr val="FFFFFF"/>
                  </a:solidFill>
                </a:rPr>
                <a:t>Nutricionista</a:t>
              </a:r>
              <a:endParaRPr sz="1600" b="1">
                <a:solidFill>
                  <a:srgbClr val="FFFFFF"/>
                </a:solidFill>
              </a:endParaRPr>
            </a:p>
          </p:txBody>
        </p:sp>
      </p:grpSp>
      <p:grpSp>
        <p:nvGrpSpPr>
          <p:cNvPr id="29" name="Google Shape;485;g1ea4caebdf2_1_69"/>
          <p:cNvGrpSpPr/>
          <p:nvPr/>
        </p:nvGrpSpPr>
        <p:grpSpPr>
          <a:xfrm>
            <a:off x="2695691" y="2405025"/>
            <a:ext cx="2512170" cy="1258898"/>
            <a:chOff x="3305291" y="3471825"/>
            <a:chExt cx="2512170" cy="1258898"/>
          </a:xfrm>
        </p:grpSpPr>
        <p:sp>
          <p:nvSpPr>
            <p:cNvPr id="30" name="Google Shape;486;g1ea4caebdf2_1_69"/>
            <p:cNvSpPr/>
            <p:nvPr/>
          </p:nvSpPr>
          <p:spPr>
            <a:xfrm>
              <a:off x="3831018" y="3471825"/>
              <a:ext cx="1986444" cy="1258898"/>
            </a:xfrm>
            <a:custGeom>
              <a:avLst/>
              <a:gdLst/>
              <a:ahLst/>
              <a:cxnLst/>
              <a:rect l="l" t="t" r="r" b="b"/>
              <a:pathLst>
                <a:path w="12454" h="8780" extrusionOk="0">
                  <a:moveTo>
                    <a:pt x="0" y="0"/>
                  </a:moveTo>
                  <a:lnTo>
                    <a:pt x="0" y="8780"/>
                  </a:lnTo>
                  <a:lnTo>
                    <a:pt x="12075" y="8780"/>
                  </a:lnTo>
                  <a:cubicBezTo>
                    <a:pt x="12291" y="8780"/>
                    <a:pt x="12453" y="8618"/>
                    <a:pt x="12453" y="8428"/>
                  </a:cubicBezTo>
                  <a:lnTo>
                    <a:pt x="12453" y="378"/>
                  </a:lnTo>
                  <a:cubicBezTo>
                    <a:pt x="12453" y="162"/>
                    <a:pt x="12291" y="0"/>
                    <a:pt x="12075" y="0"/>
                  </a:cubicBez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487;g1ea4caebdf2_1_69"/>
            <p:cNvSpPr/>
            <p:nvPr/>
          </p:nvSpPr>
          <p:spPr>
            <a:xfrm>
              <a:off x="3305291" y="3624815"/>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47625" dir="13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488;g1ea4caebdf2_1_69"/>
            <p:cNvSpPr txBox="1"/>
            <p:nvPr/>
          </p:nvSpPr>
          <p:spPr>
            <a:xfrm>
              <a:off x="3410512" y="3907625"/>
              <a:ext cx="3300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5</a:t>
              </a:r>
              <a:endParaRPr sz="2000" b="1">
                <a:solidFill>
                  <a:srgbClr val="FFFFFF"/>
                </a:solidFill>
                <a:latin typeface="Roboto"/>
                <a:ea typeface="Roboto"/>
                <a:cs typeface="Roboto"/>
                <a:sym typeface="Roboto"/>
              </a:endParaRPr>
            </a:p>
          </p:txBody>
        </p:sp>
        <p:sp>
          <p:nvSpPr>
            <p:cNvPr id="33" name="Google Shape;489;g1ea4caebdf2_1_69"/>
            <p:cNvSpPr txBox="1"/>
            <p:nvPr/>
          </p:nvSpPr>
          <p:spPr>
            <a:xfrm>
              <a:off x="3946051" y="3951040"/>
              <a:ext cx="1756500" cy="3840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panose="020B0604020202020204"/>
                <a:buNone/>
              </a:pPr>
              <a:r>
                <a:rPr lang="pt-BR" sz="1600" b="1">
                  <a:solidFill>
                    <a:srgbClr val="FFFFFF"/>
                  </a:solidFill>
                </a:rPr>
                <a:t>Fisioterapêutico</a:t>
              </a:r>
              <a:endParaRPr sz="1600" b="1">
                <a:solidFill>
                  <a:srgbClr val="FFFFFF"/>
                </a:solidFill>
              </a:endParaRPr>
            </a:p>
          </p:txBody>
        </p:sp>
      </p:grpSp>
      <p:grpSp>
        <p:nvGrpSpPr>
          <p:cNvPr id="34" name="Google Shape;470;g1ea4caebdf2_1_69"/>
          <p:cNvGrpSpPr/>
          <p:nvPr/>
        </p:nvGrpSpPr>
        <p:grpSpPr>
          <a:xfrm>
            <a:off x="5344888" y="2405025"/>
            <a:ext cx="2503696" cy="1258898"/>
            <a:chOff x="6183088" y="3471825"/>
            <a:chExt cx="2503696" cy="1258898"/>
          </a:xfrm>
        </p:grpSpPr>
        <p:sp>
          <p:nvSpPr>
            <p:cNvPr id="35" name="Google Shape;471;g1ea4caebdf2_1_69"/>
            <p:cNvSpPr/>
            <p:nvPr/>
          </p:nvSpPr>
          <p:spPr>
            <a:xfrm>
              <a:off x="6700340" y="3471825"/>
              <a:ext cx="1986444" cy="1258898"/>
            </a:xfrm>
            <a:custGeom>
              <a:avLst/>
              <a:gdLst/>
              <a:ahLst/>
              <a:cxnLst/>
              <a:rect l="l" t="t" r="r" b="b"/>
              <a:pathLst>
                <a:path w="12454" h="8780" extrusionOk="0">
                  <a:moveTo>
                    <a:pt x="0" y="0"/>
                  </a:moveTo>
                  <a:lnTo>
                    <a:pt x="0" y="8780"/>
                  </a:lnTo>
                  <a:lnTo>
                    <a:pt x="12101" y="8780"/>
                  </a:lnTo>
                  <a:cubicBezTo>
                    <a:pt x="12291" y="8780"/>
                    <a:pt x="12453" y="8618"/>
                    <a:pt x="12453" y="8428"/>
                  </a:cubicBezTo>
                  <a:lnTo>
                    <a:pt x="12453" y="378"/>
                  </a:lnTo>
                  <a:cubicBezTo>
                    <a:pt x="12453" y="162"/>
                    <a:pt x="12291" y="0"/>
                    <a:pt x="12101" y="0"/>
                  </a:cubicBez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472;g1ea4caebdf2_1_69"/>
            <p:cNvSpPr/>
            <p:nvPr/>
          </p:nvSpPr>
          <p:spPr>
            <a:xfrm>
              <a:off x="6183088" y="3624815"/>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47625" dir="11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473;g1ea4caebdf2_1_69"/>
            <p:cNvSpPr txBox="1"/>
            <p:nvPr/>
          </p:nvSpPr>
          <p:spPr>
            <a:xfrm>
              <a:off x="6313750" y="3907625"/>
              <a:ext cx="3300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6</a:t>
              </a:r>
              <a:endParaRPr sz="2000" b="1">
                <a:solidFill>
                  <a:srgbClr val="FFFFFF"/>
                </a:solidFill>
                <a:latin typeface="Roboto"/>
                <a:ea typeface="Roboto"/>
                <a:cs typeface="Roboto"/>
                <a:sym typeface="Roboto"/>
              </a:endParaRPr>
            </a:p>
          </p:txBody>
        </p:sp>
        <p:sp>
          <p:nvSpPr>
            <p:cNvPr id="38" name="Google Shape;474;g1ea4caebdf2_1_69"/>
            <p:cNvSpPr txBox="1"/>
            <p:nvPr/>
          </p:nvSpPr>
          <p:spPr>
            <a:xfrm>
              <a:off x="6815312" y="3946259"/>
              <a:ext cx="1756500" cy="3840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panose="020B0604020202020204"/>
                <a:buNone/>
              </a:pPr>
              <a:r>
                <a:rPr lang="pt-BR" sz="1600" b="1">
                  <a:solidFill>
                    <a:srgbClr val="FFFFFF"/>
                  </a:solidFill>
                </a:rPr>
                <a:t>Educação Física</a:t>
              </a:r>
              <a:endParaRPr sz="1200">
                <a:solidFill>
                  <a:srgbClr val="FFFFFF"/>
                </a:solidFill>
                <a:latin typeface="Roboto"/>
                <a:ea typeface="Roboto"/>
                <a:cs typeface="Roboto"/>
                <a:sym typeface="Roboto"/>
              </a:endParaRPr>
            </a:p>
          </p:txBody>
        </p:sp>
      </p:grpSp>
      <p:grpSp>
        <p:nvGrpSpPr>
          <p:cNvPr id="39" name="Google Shape;501;g1ea4caebdf2_1_69"/>
          <p:cNvGrpSpPr/>
          <p:nvPr/>
        </p:nvGrpSpPr>
        <p:grpSpPr>
          <a:xfrm>
            <a:off x="110833" y="4004050"/>
            <a:ext cx="2469468" cy="1259042"/>
            <a:chOff x="465683" y="1419150"/>
            <a:chExt cx="2469468" cy="1259042"/>
          </a:xfrm>
        </p:grpSpPr>
        <p:sp>
          <p:nvSpPr>
            <p:cNvPr id="40" name="Google Shape;502;g1ea4caebdf2_1_69"/>
            <p:cNvSpPr/>
            <p:nvPr/>
          </p:nvSpPr>
          <p:spPr>
            <a:xfrm>
              <a:off x="953332" y="1419150"/>
              <a:ext cx="1981819" cy="1259042"/>
            </a:xfrm>
            <a:custGeom>
              <a:avLst/>
              <a:gdLst/>
              <a:ahLst/>
              <a:cxnLst/>
              <a:rect l="l" t="t" r="r" b="b"/>
              <a:pathLst>
                <a:path w="12425" h="8781" extrusionOk="0">
                  <a:moveTo>
                    <a:pt x="0" y="1"/>
                  </a:moveTo>
                  <a:lnTo>
                    <a:pt x="0" y="8780"/>
                  </a:lnTo>
                  <a:lnTo>
                    <a:pt x="12073" y="8780"/>
                  </a:lnTo>
                  <a:cubicBezTo>
                    <a:pt x="12263" y="8780"/>
                    <a:pt x="12425" y="8618"/>
                    <a:pt x="12425" y="8428"/>
                  </a:cubicBezTo>
                  <a:lnTo>
                    <a:pt x="12425" y="379"/>
                  </a:lnTo>
                  <a:cubicBezTo>
                    <a:pt x="12425" y="163"/>
                    <a:pt x="12263" y="1"/>
                    <a:pt x="12073" y="1"/>
                  </a:cubicBez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503;g1ea4caebdf2_1_69"/>
            <p:cNvSpPr/>
            <p:nvPr/>
          </p:nvSpPr>
          <p:spPr>
            <a:xfrm>
              <a:off x="465683"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47625" dir="12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504;g1ea4caebdf2_1_69"/>
            <p:cNvSpPr txBox="1"/>
            <p:nvPr/>
          </p:nvSpPr>
          <p:spPr>
            <a:xfrm>
              <a:off x="602635" y="1855010"/>
              <a:ext cx="3300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7</a:t>
              </a:r>
              <a:endParaRPr sz="2000" b="1">
                <a:solidFill>
                  <a:srgbClr val="FFFFFF"/>
                </a:solidFill>
                <a:latin typeface="Roboto"/>
                <a:ea typeface="Roboto"/>
                <a:cs typeface="Roboto"/>
                <a:sym typeface="Roboto"/>
              </a:endParaRPr>
            </a:p>
          </p:txBody>
        </p:sp>
        <p:sp>
          <p:nvSpPr>
            <p:cNvPr id="43" name="Google Shape;505;g1ea4caebdf2_1_69"/>
            <p:cNvSpPr txBox="1"/>
            <p:nvPr/>
          </p:nvSpPr>
          <p:spPr>
            <a:xfrm>
              <a:off x="1065991" y="1860775"/>
              <a:ext cx="17565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Font typeface="Arial" panose="020B0604020202020204"/>
                <a:buNone/>
              </a:pPr>
              <a:r>
                <a:rPr lang="pt-BR" sz="1600" b="1">
                  <a:solidFill>
                    <a:srgbClr val="FFFFFF"/>
                  </a:solidFill>
                </a:rPr>
                <a:t>Serviço Social</a:t>
              </a:r>
              <a:endParaRPr sz="800" b="1">
                <a:solidFill>
                  <a:srgbClr val="FFFFFF"/>
                </a:solidFill>
                <a:latin typeface="Roboto"/>
                <a:ea typeface="Roboto"/>
                <a:cs typeface="Roboto"/>
                <a:sym typeface="Roboto"/>
              </a:endParaRPr>
            </a:p>
            <a:p>
              <a:pPr marL="0" lvl="0" indent="0" algn="ctr" rtl="0">
                <a:spcBef>
                  <a:spcPts val="0"/>
                </a:spcBef>
                <a:spcAft>
                  <a:spcPts val="0"/>
                </a:spcAft>
                <a:buClr>
                  <a:srgbClr val="000000"/>
                </a:buClr>
                <a:buFont typeface="Arial" panose="020B0604020202020204"/>
                <a:buNone/>
              </a:pPr>
              <a:endParaRPr sz="1000" b="1">
                <a:solidFill>
                  <a:srgbClr val="FFFFFF"/>
                </a:solidFill>
                <a:latin typeface="Roboto"/>
                <a:ea typeface="Roboto"/>
                <a:cs typeface="Roboto"/>
                <a:sym typeface="Roboto"/>
              </a:endParaRPr>
            </a:p>
          </p:txBody>
        </p:sp>
      </p:grpSp>
      <p:grpSp>
        <p:nvGrpSpPr>
          <p:cNvPr id="44" name="Google Shape;506;g1ea4caebdf2_1_69"/>
          <p:cNvGrpSpPr/>
          <p:nvPr/>
        </p:nvGrpSpPr>
        <p:grpSpPr>
          <a:xfrm>
            <a:off x="2717045" y="4004050"/>
            <a:ext cx="2469468" cy="1259042"/>
            <a:chOff x="465683" y="1419150"/>
            <a:chExt cx="2469468" cy="1259042"/>
          </a:xfrm>
        </p:grpSpPr>
        <p:sp>
          <p:nvSpPr>
            <p:cNvPr id="45" name="Google Shape;507;g1ea4caebdf2_1_69"/>
            <p:cNvSpPr/>
            <p:nvPr/>
          </p:nvSpPr>
          <p:spPr>
            <a:xfrm>
              <a:off x="953332" y="1419150"/>
              <a:ext cx="1981819" cy="1259042"/>
            </a:xfrm>
            <a:custGeom>
              <a:avLst/>
              <a:gdLst/>
              <a:ahLst/>
              <a:cxnLst/>
              <a:rect l="l" t="t" r="r" b="b"/>
              <a:pathLst>
                <a:path w="12425" h="8781" extrusionOk="0">
                  <a:moveTo>
                    <a:pt x="0" y="1"/>
                  </a:moveTo>
                  <a:lnTo>
                    <a:pt x="0" y="8780"/>
                  </a:lnTo>
                  <a:lnTo>
                    <a:pt x="12073" y="8780"/>
                  </a:lnTo>
                  <a:cubicBezTo>
                    <a:pt x="12263" y="8780"/>
                    <a:pt x="12425" y="8618"/>
                    <a:pt x="12425" y="8428"/>
                  </a:cubicBezTo>
                  <a:lnTo>
                    <a:pt x="12425" y="379"/>
                  </a:lnTo>
                  <a:cubicBezTo>
                    <a:pt x="12425" y="163"/>
                    <a:pt x="12263" y="1"/>
                    <a:pt x="12073" y="1"/>
                  </a:cubicBez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508;g1ea4caebdf2_1_69"/>
            <p:cNvSpPr/>
            <p:nvPr/>
          </p:nvSpPr>
          <p:spPr>
            <a:xfrm>
              <a:off x="465683"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47625" dir="12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509;g1ea4caebdf2_1_69"/>
            <p:cNvSpPr txBox="1"/>
            <p:nvPr/>
          </p:nvSpPr>
          <p:spPr>
            <a:xfrm>
              <a:off x="602635" y="1855010"/>
              <a:ext cx="3300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8</a:t>
              </a:r>
              <a:endParaRPr sz="2000" b="1">
                <a:solidFill>
                  <a:srgbClr val="FFFFFF"/>
                </a:solidFill>
                <a:latin typeface="Roboto"/>
                <a:ea typeface="Roboto"/>
                <a:cs typeface="Roboto"/>
                <a:sym typeface="Roboto"/>
              </a:endParaRPr>
            </a:p>
          </p:txBody>
        </p:sp>
        <p:sp>
          <p:nvSpPr>
            <p:cNvPr id="48" name="Google Shape;510;g1ea4caebdf2_1_69"/>
            <p:cNvSpPr txBox="1"/>
            <p:nvPr/>
          </p:nvSpPr>
          <p:spPr>
            <a:xfrm>
              <a:off x="996038" y="1855025"/>
              <a:ext cx="1934400" cy="387300"/>
            </a:xfrm>
            <a:prstGeom prst="rect">
              <a:avLst/>
            </a:prstGeom>
            <a:solidFill>
              <a:srgbClr val="183A5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panose="020B0604020202020204"/>
                <a:buNone/>
              </a:pPr>
              <a:r>
                <a:rPr lang="pt-BR" sz="1600" b="1">
                  <a:solidFill>
                    <a:srgbClr val="FFFFFF"/>
                  </a:solidFill>
                </a:rPr>
                <a:t>Psicopedagógico</a:t>
              </a:r>
              <a:endParaRPr lang="pt-BR" sz="1600" b="1">
                <a:solidFill>
                  <a:srgbClr val="FFFFFF"/>
                </a:solidFill>
              </a:endParaRPr>
            </a:p>
          </p:txBody>
        </p:sp>
      </p:grpSp>
      <p:grpSp>
        <p:nvGrpSpPr>
          <p:cNvPr id="49" name="Google Shape;511;g1ea4caebdf2_1_69"/>
          <p:cNvGrpSpPr/>
          <p:nvPr/>
        </p:nvGrpSpPr>
        <p:grpSpPr>
          <a:xfrm>
            <a:off x="5365495" y="3954000"/>
            <a:ext cx="2469468" cy="1259042"/>
            <a:chOff x="465683" y="1419150"/>
            <a:chExt cx="2469468" cy="1259042"/>
          </a:xfrm>
        </p:grpSpPr>
        <p:sp>
          <p:nvSpPr>
            <p:cNvPr id="50" name="Google Shape;512;g1ea4caebdf2_1_69"/>
            <p:cNvSpPr/>
            <p:nvPr/>
          </p:nvSpPr>
          <p:spPr>
            <a:xfrm>
              <a:off x="953332" y="1419150"/>
              <a:ext cx="1981819" cy="1259042"/>
            </a:xfrm>
            <a:custGeom>
              <a:avLst/>
              <a:gdLst/>
              <a:ahLst/>
              <a:cxnLst/>
              <a:rect l="l" t="t" r="r" b="b"/>
              <a:pathLst>
                <a:path w="12425" h="8781" extrusionOk="0">
                  <a:moveTo>
                    <a:pt x="0" y="1"/>
                  </a:moveTo>
                  <a:lnTo>
                    <a:pt x="0" y="8780"/>
                  </a:lnTo>
                  <a:lnTo>
                    <a:pt x="12073" y="8780"/>
                  </a:lnTo>
                  <a:cubicBezTo>
                    <a:pt x="12263" y="8780"/>
                    <a:pt x="12425" y="8618"/>
                    <a:pt x="12425" y="8428"/>
                  </a:cubicBezTo>
                  <a:lnTo>
                    <a:pt x="12425" y="379"/>
                  </a:lnTo>
                  <a:cubicBezTo>
                    <a:pt x="12425" y="163"/>
                    <a:pt x="12263" y="1"/>
                    <a:pt x="12073" y="1"/>
                  </a:cubicBezTo>
                  <a:close/>
                </a:path>
              </a:pathLst>
            </a:custGeom>
            <a:solidFill>
              <a:srgbClr val="183A5A"/>
            </a:solidFill>
            <a:ln>
              <a:noFill/>
            </a:ln>
            <a:effectLst>
              <a:outerShdw blurRad="85725" dist="57150" dir="1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3;g1ea4caebdf2_1_69"/>
            <p:cNvSpPr/>
            <p:nvPr/>
          </p:nvSpPr>
          <p:spPr>
            <a:xfrm>
              <a:off x="465683" y="1572212"/>
              <a:ext cx="530346" cy="952920"/>
            </a:xfrm>
            <a:custGeom>
              <a:avLst/>
              <a:gdLst/>
              <a:ahLst/>
              <a:cxnLst/>
              <a:rect l="l" t="t" r="r" b="b"/>
              <a:pathLst>
                <a:path w="3325" h="6646" extrusionOk="0">
                  <a:moveTo>
                    <a:pt x="3324" y="1"/>
                  </a:moveTo>
                  <a:cubicBezTo>
                    <a:pt x="1488" y="1"/>
                    <a:pt x="1" y="1487"/>
                    <a:pt x="1" y="3324"/>
                  </a:cubicBezTo>
                  <a:cubicBezTo>
                    <a:pt x="1" y="5161"/>
                    <a:pt x="1488" y="6645"/>
                    <a:pt x="3324" y="6645"/>
                  </a:cubicBezTo>
                  <a:lnTo>
                    <a:pt x="3324" y="1"/>
                  </a:lnTo>
                  <a:close/>
                </a:path>
              </a:pathLst>
            </a:custGeom>
            <a:solidFill>
              <a:srgbClr val="183A5A"/>
            </a:solidFill>
            <a:ln>
              <a:noFill/>
            </a:ln>
            <a:effectLst>
              <a:outerShdw blurRad="71438" dist="47625" dir="12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14;g1ea4caebdf2_1_69"/>
            <p:cNvSpPr txBox="1"/>
            <p:nvPr/>
          </p:nvSpPr>
          <p:spPr>
            <a:xfrm>
              <a:off x="511062" y="1855000"/>
              <a:ext cx="484800" cy="387300"/>
            </a:xfrm>
            <a:prstGeom prst="rect">
              <a:avLst/>
            </a:prstGeom>
            <a:solidFill>
              <a:srgbClr val="183A5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pt-BR" sz="2000" b="1">
                  <a:solidFill>
                    <a:srgbClr val="FFFFFF"/>
                  </a:solidFill>
                  <a:latin typeface="Roboto"/>
                  <a:ea typeface="Roboto"/>
                  <a:cs typeface="Roboto"/>
                  <a:sym typeface="Roboto"/>
                </a:rPr>
                <a:t>10</a:t>
              </a:r>
              <a:endParaRPr sz="2000" b="1">
                <a:solidFill>
                  <a:srgbClr val="FFFFFF"/>
                </a:solidFill>
                <a:latin typeface="Roboto"/>
                <a:ea typeface="Roboto"/>
                <a:cs typeface="Roboto"/>
                <a:sym typeface="Roboto"/>
              </a:endParaRPr>
            </a:p>
          </p:txBody>
        </p:sp>
        <p:sp>
          <p:nvSpPr>
            <p:cNvPr id="53" name="Google Shape;515;g1ea4caebdf2_1_69"/>
            <p:cNvSpPr txBox="1"/>
            <p:nvPr/>
          </p:nvSpPr>
          <p:spPr>
            <a:xfrm>
              <a:off x="996038" y="1855025"/>
              <a:ext cx="1934400" cy="387300"/>
            </a:xfrm>
            <a:prstGeom prst="rect">
              <a:avLst/>
            </a:prstGeom>
            <a:solidFill>
              <a:srgbClr val="183A5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pt-BR" sz="1600" b="1">
                  <a:solidFill>
                    <a:srgbClr val="FFFFFF"/>
                  </a:solidFill>
                </a:rPr>
                <a:t>Terapia Ocupacional</a:t>
              </a:r>
              <a:endParaRPr lang="pt-BR" sz="1600" b="1">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225425" y="168186"/>
            <a:ext cx="6998984" cy="1703030"/>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br>
              <a:rPr lang="pt-BR" b="1" dirty="0" smtClean="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a:t>
            </a:r>
            <a:r>
              <a:rPr lang="pt-BR" b="1" dirty="0" smtClean="0"/>
              <a:t>4093 - </a:t>
            </a:r>
            <a:r>
              <a:rPr lang="pt-BR" b="1" dirty="0" smtClean="0">
                <a:solidFill>
                  <a:srgbClr val="C00000"/>
                </a:solidFill>
              </a:rPr>
              <a:t>Atendimento </a:t>
            </a:r>
            <a:r>
              <a:rPr lang="pt-BR" b="1" dirty="0">
                <a:solidFill>
                  <a:srgbClr val="C00000"/>
                </a:solidFill>
              </a:rPr>
              <a:t>na Clínica Psicopedagógica Édouard </a:t>
            </a:r>
            <a:r>
              <a:rPr lang="pt-BR" b="1" dirty="0" smtClean="0">
                <a:solidFill>
                  <a:srgbClr val="C00000"/>
                </a:solidFill>
              </a:rPr>
              <a:t>Claparéde</a:t>
            </a:r>
            <a:br>
              <a:rPr lang="pt-BR" b="1" dirty="0" smtClean="0">
                <a:solidFill>
                  <a:srgbClr val="000000"/>
                </a:solidFill>
                <a:latin typeface="Arial" panose="020B0604020202020204" pitchFamily="34" charset="0"/>
              </a:rPr>
            </a:br>
            <a:r>
              <a:rPr lang="pt-BR" b="1" dirty="0">
                <a:solidFill>
                  <a:srgbClr val="C00000"/>
                </a:solidFill>
              </a:rPr>
              <a:t>Resultados </a:t>
            </a:r>
            <a:r>
              <a:rPr lang="pt-BR" b="1" dirty="0" smtClean="0">
                <a:solidFill>
                  <a:srgbClr val="C00000"/>
                </a:solidFill>
              </a:rPr>
              <a:t>2025</a:t>
            </a:r>
            <a:endParaRPr lang="pt-BR" b="1" dirty="0">
              <a:solidFill>
                <a:srgbClr val="C00000"/>
              </a:solidFill>
            </a:endParaRPr>
          </a:p>
        </p:txBody>
      </p:sp>
      <p:sp>
        <p:nvSpPr>
          <p:cNvPr id="4" name="Google Shape;526;g1ea4caebdf2_1_179"/>
          <p:cNvSpPr txBox="1"/>
          <p:nvPr/>
        </p:nvSpPr>
        <p:spPr>
          <a:xfrm>
            <a:off x="3284819" y="1481150"/>
            <a:ext cx="4202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dirty="0">
                <a:solidFill>
                  <a:srgbClr val="000000"/>
                </a:solidFill>
              </a:rPr>
              <a:t>ATENDIMENTOS REALIZADOS ATÉ</a:t>
            </a:r>
            <a:r>
              <a:rPr lang="pt-BR" sz="1600" b="1" dirty="0"/>
              <a:t> SETEMBRO DE </a:t>
            </a:r>
            <a:r>
              <a:rPr lang="pt-BR" sz="1600" b="1" dirty="0" smtClean="0">
                <a:solidFill>
                  <a:srgbClr val="000000"/>
                </a:solidFill>
              </a:rPr>
              <a:t>202</a:t>
            </a:r>
            <a:r>
              <a:rPr lang="pt-BR" sz="1600" b="1" dirty="0"/>
              <a:t>5</a:t>
            </a:r>
            <a:endParaRPr sz="1800" b="1" dirty="0">
              <a:solidFill>
                <a:srgbClr val="000000"/>
              </a:solidFill>
            </a:endParaRPr>
          </a:p>
        </p:txBody>
      </p:sp>
      <p:sp>
        <p:nvSpPr>
          <p:cNvPr id="5" name="Google Shape;527;g1ea4caebdf2_1_179"/>
          <p:cNvSpPr txBox="1"/>
          <p:nvPr/>
        </p:nvSpPr>
        <p:spPr>
          <a:xfrm>
            <a:off x="3284820" y="1932683"/>
            <a:ext cx="4202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800" b="1" dirty="0" smtClean="0">
                <a:solidFill>
                  <a:srgbClr val="F5913F"/>
                </a:solidFill>
              </a:rPr>
              <a:t>13.250  </a:t>
            </a:r>
            <a:endParaRPr sz="4800" b="1" dirty="0">
              <a:solidFill>
                <a:srgbClr val="F5913F"/>
              </a:solidFill>
            </a:endParaRPr>
          </a:p>
        </p:txBody>
      </p:sp>
      <p:sp>
        <p:nvSpPr>
          <p:cNvPr id="6" name="Google Shape;528;g1ea4caebdf2_1_179"/>
          <p:cNvSpPr txBox="1"/>
          <p:nvPr/>
        </p:nvSpPr>
        <p:spPr>
          <a:xfrm>
            <a:off x="3284820" y="2625233"/>
            <a:ext cx="42027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1" dirty="0">
                <a:solidFill>
                  <a:srgbClr val="F5913F"/>
                </a:solidFill>
              </a:rPr>
              <a:t>atendimentos</a:t>
            </a:r>
            <a:endParaRPr sz="1200" b="1" dirty="0">
              <a:solidFill>
                <a:srgbClr val="F5913F"/>
              </a:solidFill>
            </a:endParaRPr>
          </a:p>
        </p:txBody>
      </p:sp>
      <p:sp>
        <p:nvSpPr>
          <p:cNvPr id="7" name="Google Shape;523;g1ea4caebdf2_1_179"/>
          <p:cNvSpPr txBox="1"/>
          <p:nvPr/>
        </p:nvSpPr>
        <p:spPr>
          <a:xfrm>
            <a:off x="3284820" y="3035196"/>
            <a:ext cx="42027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dirty="0">
                <a:solidFill>
                  <a:srgbClr val="000000"/>
                </a:solidFill>
              </a:rPr>
              <a:t>PÚBLICO ALVO DOS ATENDIMENTOS</a:t>
            </a:r>
            <a:endParaRPr sz="1800" b="1" dirty="0">
              <a:solidFill>
                <a:srgbClr val="000000"/>
              </a:solidFill>
            </a:endParaRPr>
          </a:p>
        </p:txBody>
      </p:sp>
      <p:pic>
        <p:nvPicPr>
          <p:cNvPr id="8" name="Google Shape;524;g1ea4caebdf2_1_179" title="Points scored"/>
          <p:cNvPicPr preferRelativeResize="0"/>
          <p:nvPr/>
        </p:nvPicPr>
        <p:blipFill>
          <a:blip r:embed="rId2"/>
          <a:stretch>
            <a:fillRect/>
          </a:stretch>
        </p:blipFill>
        <p:spPr>
          <a:xfrm>
            <a:off x="3684226" y="3445221"/>
            <a:ext cx="3403887" cy="210473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7232447" cy="1754326"/>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FHA</a:t>
            </a:r>
            <a:br>
              <a:rPr lang="pt-BR" b="1" dirty="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4093 - </a:t>
            </a:r>
            <a:r>
              <a:rPr lang="pt-BR" b="1" dirty="0">
                <a:solidFill>
                  <a:srgbClr val="C00000"/>
                </a:solidFill>
              </a:rPr>
              <a:t>Atendimento na Clínica Psicopedagógica Édouard Claparéde</a:t>
            </a:r>
            <a:br>
              <a:rPr lang="pt-BR" b="1" dirty="0">
                <a:solidFill>
                  <a:srgbClr val="000000"/>
                </a:solidFill>
                <a:latin typeface="Arial" panose="020B0604020202020204" pitchFamily="34" charset="0"/>
              </a:rPr>
            </a:br>
            <a:r>
              <a:rPr lang="pt-BR" b="1" dirty="0">
                <a:solidFill>
                  <a:srgbClr val="C00000"/>
                </a:solidFill>
              </a:rPr>
              <a:t>Resultados 2025</a:t>
            </a:r>
            <a:endParaRPr lang="pt-BR" b="1" dirty="0">
              <a:solidFill>
                <a:srgbClr val="C00000"/>
              </a:solidFill>
            </a:endParaRPr>
          </a:p>
        </p:txBody>
      </p:sp>
      <p:pic>
        <p:nvPicPr>
          <p:cNvPr id="3" name="Google Shape;537;g1ea4caebdf2_1_185"/>
          <p:cNvPicPr preferRelativeResize="0"/>
          <p:nvPr/>
        </p:nvPicPr>
        <p:blipFill>
          <a:blip r:embed="rId2"/>
          <a:stretch>
            <a:fillRect/>
          </a:stretch>
        </p:blipFill>
        <p:spPr>
          <a:xfrm>
            <a:off x="2111771" y="1729346"/>
            <a:ext cx="2862516" cy="1693318"/>
          </a:xfrm>
          <a:prstGeom prst="rect">
            <a:avLst/>
          </a:prstGeom>
          <a:noFill/>
          <a:ln>
            <a:noFill/>
          </a:ln>
        </p:spPr>
      </p:pic>
      <p:pic>
        <p:nvPicPr>
          <p:cNvPr id="4" name="Google Shape;535;g1ea4caebdf2_1_185"/>
          <p:cNvPicPr preferRelativeResize="0"/>
          <p:nvPr/>
        </p:nvPicPr>
        <p:blipFill>
          <a:blip r:embed="rId3"/>
          <a:stretch>
            <a:fillRect/>
          </a:stretch>
        </p:blipFill>
        <p:spPr>
          <a:xfrm>
            <a:off x="5039455" y="1729346"/>
            <a:ext cx="2907893" cy="1693318"/>
          </a:xfrm>
          <a:prstGeom prst="rect">
            <a:avLst/>
          </a:prstGeom>
          <a:noFill/>
          <a:ln>
            <a:noFill/>
          </a:ln>
        </p:spPr>
      </p:pic>
      <p:pic>
        <p:nvPicPr>
          <p:cNvPr id="5" name="Google Shape;536;g1ea4caebdf2_1_185"/>
          <p:cNvPicPr preferRelativeResize="0"/>
          <p:nvPr/>
        </p:nvPicPr>
        <p:blipFill>
          <a:blip r:embed="rId4"/>
          <a:stretch>
            <a:fillRect/>
          </a:stretch>
        </p:blipFill>
        <p:spPr>
          <a:xfrm>
            <a:off x="2111772" y="3475287"/>
            <a:ext cx="2862515" cy="1900867"/>
          </a:xfrm>
          <a:prstGeom prst="rect">
            <a:avLst/>
          </a:prstGeom>
          <a:noFill/>
          <a:ln>
            <a:noFill/>
          </a:ln>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455" y="3475287"/>
            <a:ext cx="2907893" cy="19008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Google Shape;421;p28"/>
          <p:cNvSpPr/>
          <p:nvPr/>
        </p:nvSpPr>
        <p:spPr>
          <a:xfrm>
            <a:off x="225425" y="168186"/>
            <a:ext cx="4372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b="1" dirty="0">
                <a:solidFill>
                  <a:srgbClr val="000000"/>
                </a:solidFill>
                <a:latin typeface="Arial" panose="020B0604020202020204"/>
                <a:ea typeface="Arial" panose="020B0604020202020204"/>
                <a:cs typeface="Arial" panose="020B0604020202020204"/>
                <a:sym typeface="Arial" panose="020B0604020202020204"/>
              </a:rPr>
              <a:t>FUNDAÇÃO HELENA ANTIPOFF- FHA</a:t>
            </a:r>
            <a:endParaRPr sz="1800" b="1" dirty="0">
              <a:solidFill>
                <a:srgbClr val="C00000"/>
              </a:solidFill>
              <a:latin typeface="Arial" panose="020B0604020202020204"/>
              <a:ea typeface="Arial" panose="020B0604020202020204"/>
              <a:cs typeface="Arial" panose="020B0604020202020204"/>
              <a:sym typeface="Arial" panose="020B0604020202020204"/>
            </a:endParaRPr>
          </a:p>
        </p:txBody>
      </p:sp>
      <p:sp>
        <p:nvSpPr>
          <p:cNvPr id="3" name="Google Shape;422;p28"/>
          <p:cNvSpPr txBox="1"/>
          <p:nvPr/>
        </p:nvSpPr>
        <p:spPr>
          <a:xfrm>
            <a:off x="225425" y="584250"/>
            <a:ext cx="7807800" cy="47335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1800"/>
              <a:buFont typeface="Arial" panose="020B0604020202020204"/>
              <a:buNone/>
            </a:pPr>
            <a:r>
              <a:rPr lang="pt-BR" sz="1800" b="1" dirty="0">
                <a:solidFill>
                  <a:srgbClr val="000000"/>
                </a:solidFill>
                <a:latin typeface="Arial" panose="020B0604020202020204"/>
                <a:ea typeface="Arial" panose="020B0604020202020204"/>
                <a:cs typeface="Arial" panose="020B0604020202020204"/>
                <a:sym typeface="Arial" panose="020B0604020202020204"/>
              </a:rPr>
              <a:t>AÇÃO:</a:t>
            </a:r>
            <a:r>
              <a:rPr lang="pt-BR" sz="1800" b="1" dirty="0">
                <a:solidFill>
                  <a:schemeClr val="dk1"/>
                </a:solidFill>
                <a:latin typeface="Arial" panose="020B0604020202020204"/>
                <a:ea typeface="Arial" panose="020B0604020202020204"/>
                <a:cs typeface="Arial" panose="020B0604020202020204"/>
                <a:sym typeface="Arial" panose="020B0604020202020204"/>
              </a:rPr>
              <a:t> </a:t>
            </a:r>
            <a:r>
              <a:rPr lang="pt-BR" sz="1800" b="1" dirty="0">
                <a:solidFill>
                  <a:schemeClr val="dk1"/>
                </a:solidFill>
              </a:rPr>
              <a:t>2022</a:t>
            </a:r>
            <a:endParaRPr sz="1800" dirty="0">
              <a:solidFill>
                <a:schemeClr val="dk1"/>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Clr>
                <a:srgbClr val="C00000"/>
              </a:buClr>
              <a:buSzPts val="1800"/>
              <a:buFont typeface="Arial" panose="020B0604020202020204"/>
              <a:buNone/>
            </a:pPr>
            <a:r>
              <a:rPr lang="pt-BR" sz="1800" b="1" dirty="0">
                <a:solidFill>
                  <a:srgbClr val="C00000"/>
                </a:solidFill>
              </a:rPr>
              <a:t>Intervenções Coletivas e Socioemocionais realizadas na Clínica Psicopedagógica Édouard Claparéde</a:t>
            </a:r>
            <a:endParaRPr dirty="0"/>
          </a:p>
          <a:p>
            <a:pPr marL="0" marR="0" lvl="0" indent="0" algn="just" rtl="0">
              <a:lnSpc>
                <a:spcPct val="115000"/>
              </a:lnSpc>
              <a:spcBef>
                <a:spcPts val="1200"/>
              </a:spcBef>
              <a:spcAft>
                <a:spcPts val="0"/>
              </a:spcAft>
              <a:buClr>
                <a:schemeClr val="dk1"/>
              </a:buClr>
              <a:buSzPts val="1100"/>
              <a:buFont typeface="Arial" panose="020B0604020202020204"/>
              <a:buNone/>
            </a:pPr>
            <a:r>
              <a:rPr lang="pt-BR" sz="1600" dirty="0" smtClean="0">
                <a:solidFill>
                  <a:schemeClr val="dk1"/>
                </a:solidFill>
              </a:rPr>
              <a:t>A </a:t>
            </a:r>
            <a:r>
              <a:rPr lang="pt-BR" sz="1600" dirty="0">
                <a:solidFill>
                  <a:schemeClr val="dk1"/>
                </a:solidFill>
              </a:rPr>
              <a:t>nova ação foi incluída no PPAG em decorrência da reformulação da Ação 4093 – Atendimento na Clínica Psicopedagógica Édouard </a:t>
            </a:r>
            <a:r>
              <a:rPr lang="pt-BR" sz="1600" dirty="0" smtClean="0">
                <a:solidFill>
                  <a:schemeClr val="dk1"/>
                </a:solidFill>
              </a:rPr>
              <a:t>Claparéde</a:t>
            </a:r>
            <a:r>
              <a:rPr lang="pt-BR" sz="1600" dirty="0">
                <a:solidFill>
                  <a:schemeClr val="dk1"/>
                </a:solidFill>
              </a:rPr>
              <a:t>, com o objetivo de separar os atendimentos individuais das intervenções coletivas. Essa inclusão assegura maior clareza e precisão na descrição, execução e monitoramento das atividades, contemplando de forma específica as ações em grupo (rodas de conversa, palestras, dinâmicas, grupos temáticos e acolhimentos coletivos). A medida possibilita adequar o programa à realidade de execução, fortalecer a dimensão socioemocional e comunitária e facilitar a avaliação dos resultados alcançados junto à comunidade escolar e local.</a:t>
            </a:r>
            <a:endParaRPr sz="1600" dirty="0">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Clr>
                <a:schemeClr val="dk1"/>
              </a:buClr>
              <a:buSzPts val="1800"/>
              <a:buFont typeface="Arial" panose="020B0604020202020204"/>
              <a:buNone/>
            </a:pPr>
            <a:br>
              <a:rPr lang="pt-BR" sz="1800" dirty="0">
                <a:solidFill>
                  <a:schemeClr val="dk1"/>
                </a:solidFill>
              </a:rPr>
            </a:br>
            <a:r>
              <a:rPr lang="pt-BR" sz="1800" b="1" dirty="0">
                <a:solidFill>
                  <a:schemeClr val="dk1"/>
                </a:solidFill>
                <a:latin typeface="Arial" panose="020B0604020202020204"/>
                <a:ea typeface="Arial" panose="020B0604020202020204"/>
                <a:cs typeface="Arial" panose="020B0604020202020204"/>
                <a:sym typeface="Arial" panose="020B0604020202020204"/>
              </a:rPr>
              <a:t>Expectativas para 2026</a:t>
            </a:r>
            <a:endParaRPr sz="1800" b="1" dirty="0">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Clr>
                <a:schemeClr val="dk1"/>
              </a:buClr>
              <a:buSzPts val="1800"/>
              <a:buFont typeface="Arial" panose="020B0604020202020204"/>
              <a:buNone/>
            </a:pPr>
            <a:r>
              <a:rPr lang="pt-BR" sz="1800" dirty="0">
                <a:solidFill>
                  <a:schemeClr val="dk1"/>
                </a:solidFill>
              </a:rPr>
              <a:t>30 Atividades coletivas.</a:t>
            </a:r>
            <a:endParaRPr sz="1800" dirty="0">
              <a:solidFill>
                <a:schemeClr val="dk1"/>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Clr>
                <a:schemeClr val="dk1"/>
              </a:buClr>
              <a:buSzPts val="1800"/>
              <a:buFont typeface="Arial" panose="020B0604020202020204"/>
              <a:buNone/>
            </a:pPr>
            <a:endParaRPr sz="1800" dirty="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4782" y="1925184"/>
            <a:ext cx="3450077" cy="1545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225425" y="168186"/>
            <a:ext cx="5038725" cy="1200329"/>
          </a:xfrm>
          <a:prstGeom prst="rect">
            <a:avLst/>
          </a:prstGeom>
        </p:spPr>
        <p:txBody>
          <a:bodyPr>
            <a:spAutoFit/>
          </a:bodyPr>
          <a:lstStyle/>
          <a:p>
            <a:r>
              <a:rPr lang="pt-BR" b="1" dirty="0">
                <a:solidFill>
                  <a:srgbClr val="000000"/>
                </a:solidFill>
                <a:latin typeface="Arial" panose="020B0604020202020204" pitchFamily="34" charset="0"/>
              </a:rPr>
              <a:t>FUNDAÇÃO HELENA ANTIPOFF- FHA</a:t>
            </a:r>
            <a:endParaRPr lang="pt-BR" b="0" dirty="0" smtClean="0">
              <a:effectLst/>
            </a:endParaRPr>
          </a:p>
          <a:p>
            <a:r>
              <a:rPr lang="pt-BR" b="1" dirty="0" smtClean="0">
                <a:solidFill>
                  <a:srgbClr val="C00000"/>
                </a:solidFill>
                <a:latin typeface="Arial" panose="020B0604020202020204" pitchFamily="34" charset="0"/>
              </a:rPr>
              <a:t>Estrutura</a:t>
            </a:r>
            <a:endParaRPr lang="pt-BR" b="0" dirty="0" smtClean="0">
              <a:effectLst/>
            </a:endParaRPr>
          </a:p>
          <a:p>
            <a:br>
              <a:rPr lang="pt-BR" dirty="0" smtClean="0"/>
            </a:br>
            <a:endParaRPr lang="pt-BR" dirty="0"/>
          </a:p>
        </p:txBody>
      </p:sp>
      <p:pic>
        <p:nvPicPr>
          <p:cNvPr id="11" name="Imagem 10"/>
          <p:cNvPicPr>
            <a:picLocks noChangeAspect="1"/>
          </p:cNvPicPr>
          <p:nvPr/>
        </p:nvPicPr>
        <p:blipFill>
          <a:blip r:embed="rId2"/>
          <a:stretch>
            <a:fillRect/>
          </a:stretch>
        </p:blipFill>
        <p:spPr>
          <a:xfrm>
            <a:off x="311284" y="901430"/>
            <a:ext cx="7431933" cy="45006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pic>
        <p:nvPicPr>
          <p:cNvPr id="4" name="Imagem 3"/>
          <p:cNvPicPr>
            <a:picLocks noChangeAspect="1"/>
          </p:cNvPicPr>
          <p:nvPr/>
        </p:nvPicPr>
        <p:blipFill>
          <a:blip r:embed="rId2"/>
          <a:stretch>
            <a:fillRect/>
          </a:stretch>
        </p:blipFill>
        <p:spPr>
          <a:xfrm>
            <a:off x="225425" y="816591"/>
            <a:ext cx="8010660" cy="47411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33485"/>
            <a:ext cx="7378092" cy="3508653"/>
          </a:xfrm>
          <a:prstGeom prst="rect">
            <a:avLst/>
          </a:prstGeom>
        </p:spPr>
        <p:txBody>
          <a:bodyPr wrap="square">
            <a:spAutoFit/>
          </a:bodyPr>
          <a:lstStyle/>
          <a:p>
            <a:pPr algn="just"/>
            <a:r>
              <a:rPr lang="pt-BR" sz="2000" b="1" i="0" u="none" strike="noStrike" dirty="0" smtClean="0">
                <a:solidFill>
                  <a:srgbClr val="000000"/>
                </a:solidFill>
                <a:effectLst/>
                <a:latin typeface="Arial" panose="020B0604020202020204" pitchFamily="34" charset="0"/>
              </a:rPr>
              <a:t>PROGRAMA: 42</a:t>
            </a:r>
            <a:endParaRPr lang="pt-BR" b="0" dirty="0" smtClean="0">
              <a:effectLst/>
            </a:endParaRPr>
          </a:p>
          <a:p>
            <a:pPr algn="just"/>
            <a:r>
              <a:rPr lang="pt-BR" sz="2000" b="1" i="0" u="none" strike="noStrike" dirty="0" smtClean="0">
                <a:solidFill>
                  <a:srgbClr val="C00000"/>
                </a:solidFill>
                <a:effectLst/>
                <a:latin typeface="Arial" panose="020B0604020202020204" pitchFamily="34" charset="0"/>
              </a:rPr>
              <a:t>Desenvolvimento da Educação Básica</a:t>
            </a:r>
            <a:endParaRPr lang="pt-BR" b="0" dirty="0" smtClean="0">
              <a:effectLst/>
            </a:endParaRPr>
          </a:p>
          <a:p>
            <a:pPr algn="just"/>
            <a:br>
              <a:rPr lang="pt-BR" b="0" dirty="0" smtClean="0">
                <a:effectLst/>
              </a:rPr>
            </a:br>
            <a:r>
              <a:rPr lang="pt-BR" sz="2000" b="1" i="0" u="none" strike="noStrike" dirty="0" smtClean="0">
                <a:solidFill>
                  <a:srgbClr val="000000"/>
                </a:solidFill>
                <a:effectLst/>
                <a:latin typeface="Arial" panose="020B0604020202020204" pitchFamily="34" charset="0"/>
              </a:rPr>
              <a:t>OBJETIVO:</a:t>
            </a:r>
            <a:endParaRPr lang="pt-BR" b="0" dirty="0" smtClean="0">
              <a:effectLst/>
            </a:endParaRPr>
          </a:p>
          <a:p>
            <a:pPr algn="just"/>
            <a:br>
              <a:rPr lang="pt-BR" b="0" dirty="0" smtClean="0">
                <a:effectLst/>
              </a:rPr>
            </a:br>
            <a:r>
              <a:rPr lang="pt-BR" dirty="0">
                <a:solidFill>
                  <a:srgbClr val="000000"/>
                </a:solidFill>
                <a:latin typeface="Arial" panose="020B0604020202020204" pitchFamily="34" charset="0"/>
              </a:rPr>
              <a:t>Assegurar o desenvolvimento da educação básica com qualidade, conforme os níveis recomendáveis na rede pública estadual, observando as diretrizes da secretaria de estado da educação-SEE, bem como os conceitos da base nacional comum curricular (BNCC) e o currículo de referência do Estado de Minas Gerais. </a:t>
            </a:r>
            <a:endParaRPr lang="pt-BR" b="0" dirty="0" smtClean="0">
              <a:effectLst/>
            </a:endParaRPr>
          </a:p>
          <a:p>
            <a:br>
              <a:rPr lang="pt-BR" dirty="0" smtClean="0"/>
            </a:br>
            <a:endParaRPr lang="pt-BR" dirty="0"/>
          </a:p>
        </p:txBody>
      </p:sp>
      <p:sp>
        <p:nvSpPr>
          <p:cNvPr id="3" name="Retângulo 2"/>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Google Shape;299;g2d49f3a7a35_0_49"/>
          <p:cNvSpPr txBox="1"/>
          <p:nvPr/>
        </p:nvSpPr>
        <p:spPr>
          <a:xfrm>
            <a:off x="225425" y="1094503"/>
            <a:ext cx="7503300" cy="31592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t-BR" sz="1800" b="1" dirty="0">
                <a:solidFill>
                  <a:srgbClr val="000000"/>
                </a:solidFill>
                <a:latin typeface="Arial" panose="020B0604020202020204"/>
                <a:ea typeface="Arial" panose="020B0604020202020204"/>
                <a:cs typeface="Arial" panose="020B0604020202020204"/>
                <a:sym typeface="Arial" panose="020B0604020202020204"/>
              </a:rPr>
              <a:t>AÇÃO:</a:t>
            </a:r>
            <a:r>
              <a:rPr lang="pt-BR" sz="1800" b="1" dirty="0"/>
              <a:t> 4078 </a:t>
            </a:r>
            <a:endParaRPr dirty="0"/>
          </a:p>
          <a:p>
            <a:pPr marL="0" marR="0" lvl="0" indent="0" algn="just" rtl="0">
              <a:spcBef>
                <a:spcPts val="0"/>
              </a:spcBef>
              <a:spcAft>
                <a:spcPts val="0"/>
              </a:spcAft>
              <a:buNone/>
            </a:pPr>
            <a:r>
              <a:rPr lang="pt-BR" sz="1800" b="1" dirty="0">
                <a:solidFill>
                  <a:srgbClr val="C00000"/>
                </a:solidFill>
              </a:rPr>
              <a:t>Atendimento No Ensino </a:t>
            </a:r>
            <a:r>
              <a:rPr lang="pt-BR" sz="1800" b="1" dirty="0" smtClean="0">
                <a:solidFill>
                  <a:srgbClr val="C00000"/>
                </a:solidFill>
              </a:rPr>
              <a:t>Fundamental</a:t>
            </a:r>
            <a:endParaRPr sz="1800" b="1" dirty="0">
              <a:solidFill>
                <a:srgbClr val="C00000"/>
              </a:solidFill>
            </a:endParaRPr>
          </a:p>
          <a:p>
            <a:pPr marL="0" marR="0" lvl="0" indent="0" algn="just" rtl="0">
              <a:spcBef>
                <a:spcPts val="0"/>
              </a:spcBef>
              <a:spcAft>
                <a:spcPts val="0"/>
              </a:spcAft>
              <a:buNone/>
            </a:pPr>
            <a:endParaRPr sz="1800" dirty="0">
              <a:solidFill>
                <a:srgbClr val="000000"/>
              </a:solidFill>
              <a:latin typeface="Arial" panose="020B0604020202020204"/>
              <a:ea typeface="Arial" panose="020B0604020202020204"/>
              <a:cs typeface="Arial" panose="020B0604020202020204"/>
              <a:sym typeface="Arial" panose="020B0604020202020204"/>
            </a:endParaRPr>
          </a:p>
          <a:p>
            <a:pPr marL="0" marR="0" lvl="0" indent="0" algn="just" rtl="0">
              <a:spcBef>
                <a:spcPts val="0"/>
              </a:spcBef>
              <a:spcAft>
                <a:spcPts val="0"/>
              </a:spcAft>
              <a:buNone/>
            </a:pPr>
            <a:r>
              <a:rPr lang="pt-BR" sz="1800" b="1" dirty="0" smtClean="0"/>
              <a:t>Finalidade</a:t>
            </a:r>
            <a:r>
              <a:rPr lang="pt-BR" sz="1800" b="1" dirty="0" smtClean="0">
                <a:solidFill>
                  <a:srgbClr val="000000"/>
                </a:solidFill>
                <a:latin typeface="Arial" panose="020B0604020202020204"/>
                <a:ea typeface="Arial" panose="020B0604020202020204"/>
                <a:cs typeface="Arial" panose="020B0604020202020204"/>
                <a:sym typeface="Arial" panose="020B0604020202020204"/>
              </a:rPr>
              <a:t>:</a:t>
            </a:r>
            <a:endParaRPr dirty="0"/>
          </a:p>
          <a:p>
            <a:pPr marL="0" lvl="0" indent="0" algn="just" rtl="0">
              <a:lnSpc>
                <a:spcPct val="115000"/>
              </a:lnSpc>
              <a:spcBef>
                <a:spcPts val="1200"/>
              </a:spcBef>
              <a:spcAft>
                <a:spcPts val="0"/>
              </a:spcAft>
              <a:buClr>
                <a:schemeClr val="dk1"/>
              </a:buClr>
              <a:buSzPts val="1100"/>
              <a:buFont typeface="Arial" panose="020B0604020202020204"/>
              <a:buNone/>
            </a:pPr>
            <a:r>
              <a:rPr lang="pt-BR" sz="1700" dirty="0"/>
              <a:t>Formar cidadão com desenvolvimento pleno da capacidade de aprender, tendo como meios básicos os domínios da leitura, da escrita e do cálculo e raciocínio lógico, compreensão do ambiente natural e social, do sistema político, da tecnologia, das artes e dos valores, além disso, promover o ensino de forma eficiente, que resulte na melhoria da aprendizagem em todas as áreas do conhecimento</a:t>
            </a:r>
            <a:r>
              <a:rPr lang="pt-BR" sz="1700" dirty="0" smtClean="0"/>
              <a:t>.</a:t>
            </a:r>
            <a:endParaRPr sz="1800" dirty="0"/>
          </a:p>
        </p:txBody>
      </p:sp>
      <p:sp>
        <p:nvSpPr>
          <p:cNvPr id="3" name="Retângulo 2"/>
          <p:cNvSpPr/>
          <p:nvPr/>
        </p:nvSpPr>
        <p:spPr>
          <a:xfrm>
            <a:off x="225425" y="168186"/>
            <a:ext cx="4372515" cy="369332"/>
          </a:xfrm>
          <a:prstGeom prst="rect">
            <a:avLst/>
          </a:prstGeom>
        </p:spPr>
        <p:txBody>
          <a:bodyPr wrap="square">
            <a:spAutoFit/>
          </a:bodyPr>
          <a:lstStyle/>
          <a:p>
            <a:r>
              <a:rPr lang="pt-BR" b="1" dirty="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endParaRPr lang="pt-BR" b="1" dirty="0" smtClean="0">
              <a:solidFill>
                <a:srgbClr val="000000"/>
              </a:solidFill>
              <a:latin typeface="Arial" panose="020B0604020202020204" pitchFamily="34" charset="0"/>
            </a:endParaRPr>
          </a:p>
        </p:txBody>
      </p:sp>
      <p:sp>
        <p:nvSpPr>
          <p:cNvPr id="4" name="Google Shape;300;g2d49f3a7a35_0_49"/>
          <p:cNvSpPr txBox="1"/>
          <p:nvPr/>
        </p:nvSpPr>
        <p:spPr>
          <a:xfrm>
            <a:off x="267775" y="4327800"/>
            <a:ext cx="7272000"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chemeClr val="dk1"/>
                </a:solidFill>
              </a:rPr>
              <a:t>Expectativas para </a:t>
            </a:r>
            <a:r>
              <a:rPr lang="pt-BR" sz="1800" b="1" dirty="0" smtClean="0">
                <a:solidFill>
                  <a:schemeClr val="dk1"/>
                </a:solidFill>
              </a:rPr>
              <a:t>2026:</a:t>
            </a:r>
            <a:br>
              <a:rPr lang="pt-BR" sz="1800" b="1" dirty="0" smtClean="0">
                <a:solidFill>
                  <a:schemeClr val="dk1"/>
                </a:solidFill>
              </a:rPr>
            </a:br>
            <a:endParaRPr sz="1800" b="1" dirty="0">
              <a:solidFill>
                <a:schemeClr val="dk1"/>
              </a:solidFill>
            </a:endParaRPr>
          </a:p>
          <a:p>
            <a:pPr marL="0" lvl="0" indent="0" algn="l" rtl="0">
              <a:spcBef>
                <a:spcPts val="0"/>
              </a:spcBef>
              <a:spcAft>
                <a:spcPts val="0"/>
              </a:spcAft>
              <a:buNone/>
            </a:pPr>
            <a:r>
              <a:rPr lang="pt-BR" sz="1700" dirty="0">
                <a:solidFill>
                  <a:schemeClr val="dk1"/>
                </a:solidFill>
              </a:rPr>
              <a:t>Atender mensalmente </a:t>
            </a:r>
            <a:r>
              <a:rPr lang="pt-BR" sz="1700" dirty="0"/>
              <a:t>1.700</a:t>
            </a:r>
            <a:r>
              <a:rPr lang="pt-BR" sz="1700" dirty="0">
                <a:solidFill>
                  <a:schemeClr val="dk1"/>
                </a:solidFill>
              </a:rPr>
              <a:t> alunos do Ensino Fundamental I e II na Escola Sandoval Soares de Azevedo.</a:t>
            </a:r>
            <a:endParaRPr sz="1700" dirty="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5954881" cy="1338828"/>
          </a:xfrm>
          <a:prstGeom prst="rect">
            <a:avLst/>
          </a:prstGeom>
        </p:spPr>
        <p:txBody>
          <a:bodyPr wrap="square">
            <a:spAutoFit/>
          </a:bodyPr>
          <a:lstStyle/>
          <a:p>
            <a:pPr lvl="0">
              <a:lnSpc>
                <a:spcPct val="150000"/>
              </a:lnSpc>
            </a:pPr>
            <a:r>
              <a:rPr lang="pt-BR" b="1" dirty="0" smtClean="0">
                <a:solidFill>
                  <a:srgbClr val="000000"/>
                </a:solidFill>
                <a:latin typeface="Arial" panose="020B0604020202020204" pitchFamily="34" charset="0"/>
              </a:rPr>
              <a:t>FUNDAÇÃO HELENA </a:t>
            </a:r>
            <a:r>
              <a:rPr lang="pt-BR" b="1" dirty="0">
                <a:solidFill>
                  <a:srgbClr val="000000"/>
                </a:solidFill>
                <a:latin typeface="Arial" panose="020B0604020202020204" pitchFamily="34" charset="0"/>
              </a:rPr>
              <a:t>ANTIPOFF- </a:t>
            </a:r>
            <a:r>
              <a:rPr lang="pt-BR" b="1" dirty="0" smtClean="0">
                <a:solidFill>
                  <a:srgbClr val="000000"/>
                </a:solidFill>
                <a:latin typeface="Arial" panose="020B0604020202020204" pitchFamily="34" charset="0"/>
              </a:rPr>
              <a:t>FHA</a:t>
            </a:r>
            <a:br>
              <a:rPr lang="pt-BR" b="1" dirty="0" smtClean="0">
                <a:solidFill>
                  <a:srgbClr val="000000"/>
                </a:solidFill>
                <a:latin typeface="Arial" panose="020B0604020202020204" pitchFamily="34" charset="0"/>
              </a:rPr>
            </a:br>
            <a:r>
              <a:rPr lang="pt-BR" b="1" dirty="0" smtClean="0">
                <a:solidFill>
                  <a:srgbClr val="000000"/>
                </a:solidFill>
                <a:ea typeface="Arial" panose="020B0604020202020204"/>
                <a:cs typeface="Arial" panose="020B0604020202020204"/>
                <a:sym typeface="Arial" panose="020B0604020202020204"/>
              </a:rPr>
              <a:t>AÇÃO</a:t>
            </a:r>
            <a:r>
              <a:rPr lang="pt-BR" b="1" dirty="0">
                <a:solidFill>
                  <a:srgbClr val="000000"/>
                </a:solidFill>
                <a:ea typeface="Arial" panose="020B0604020202020204"/>
                <a:cs typeface="Arial" panose="020B0604020202020204"/>
                <a:sym typeface="Arial" panose="020B0604020202020204"/>
              </a:rPr>
              <a:t>:</a:t>
            </a:r>
            <a:r>
              <a:rPr lang="pt-BR" b="1" dirty="0"/>
              <a:t> </a:t>
            </a:r>
            <a:r>
              <a:rPr lang="pt-BR" b="1" dirty="0" smtClean="0"/>
              <a:t>4078 - </a:t>
            </a:r>
            <a:r>
              <a:rPr lang="pt-BR" b="1" dirty="0" smtClean="0">
                <a:solidFill>
                  <a:srgbClr val="C00000"/>
                </a:solidFill>
              </a:rPr>
              <a:t>Atendimento </a:t>
            </a:r>
            <a:r>
              <a:rPr lang="pt-BR" b="1" dirty="0">
                <a:solidFill>
                  <a:srgbClr val="C00000"/>
                </a:solidFill>
              </a:rPr>
              <a:t>No Ensino Fundamental</a:t>
            </a:r>
            <a:endParaRPr lang="pt-BR" b="1" dirty="0">
              <a:solidFill>
                <a:srgbClr val="C00000"/>
              </a:solidFill>
            </a:endParaRPr>
          </a:p>
          <a:p>
            <a:pPr lvl="0">
              <a:lnSpc>
                <a:spcPct val="150000"/>
              </a:lnSpc>
            </a:pPr>
            <a:r>
              <a:rPr lang="pt-BR" b="1" dirty="0" smtClean="0">
                <a:solidFill>
                  <a:srgbClr val="C00000"/>
                </a:solidFill>
              </a:rPr>
              <a:t>Resultados </a:t>
            </a:r>
            <a:r>
              <a:rPr lang="pt-BR" b="1" dirty="0" smtClean="0">
                <a:solidFill>
                  <a:srgbClr val="C00000"/>
                </a:solidFill>
              </a:rPr>
              <a:t>2025</a:t>
            </a:r>
            <a:endParaRPr lang="pt-BR" b="1" dirty="0">
              <a:solidFill>
                <a:srgbClr val="C00000"/>
              </a:solidFill>
            </a:endParaRPr>
          </a:p>
        </p:txBody>
      </p:sp>
      <p:sp>
        <p:nvSpPr>
          <p:cNvPr id="3" name="Google Shape;309;g1ea4caebdf2_0_254"/>
          <p:cNvSpPr txBox="1"/>
          <p:nvPr/>
        </p:nvSpPr>
        <p:spPr>
          <a:xfrm>
            <a:off x="1322962" y="1863234"/>
            <a:ext cx="5460455"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000" b="1" dirty="0">
                <a:solidFill>
                  <a:srgbClr val="000000"/>
                </a:solidFill>
              </a:rPr>
              <a:t>ENSINO FUNDAMENTAL ANOS INICIAIS</a:t>
            </a:r>
            <a:endParaRPr sz="2000" b="1" dirty="0">
              <a:solidFill>
                <a:srgbClr val="953734"/>
              </a:solidFill>
            </a:endParaRPr>
          </a:p>
        </p:txBody>
      </p:sp>
      <p:graphicFrame>
        <p:nvGraphicFramePr>
          <p:cNvPr id="4" name="Google Shape;308;g1ea4caebdf2_0_254"/>
          <p:cNvGraphicFramePr/>
          <p:nvPr/>
        </p:nvGraphicFramePr>
        <p:xfrm>
          <a:off x="1322963" y="2263303"/>
          <a:ext cx="5460455" cy="3106363"/>
        </p:xfrm>
        <a:graphic>
          <a:graphicData uri="http://schemas.openxmlformats.org/drawingml/2006/table">
            <a:tbl>
              <a:tblPr>
                <a:noFill/>
              </a:tblPr>
              <a:tblGrid>
                <a:gridCol w="1092091"/>
                <a:gridCol w="1092091"/>
                <a:gridCol w="1092091"/>
                <a:gridCol w="1092091"/>
                <a:gridCol w="1092091"/>
              </a:tblGrid>
              <a:tr h="774408">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ANOS INICIAIS</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ALUNOS </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INCLUSÃO</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TURMAS</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i="0" u="none" strike="noStrike" cap="none" dirty="0">
                          <a:solidFill>
                            <a:schemeClr val="lt1"/>
                          </a:solidFill>
                          <a:latin typeface="Arial" panose="020B0604020202020204"/>
                          <a:ea typeface="Arial" panose="020B0604020202020204"/>
                          <a:cs typeface="Arial" panose="020B0604020202020204"/>
                          <a:sym typeface="Arial" panose="020B0604020202020204"/>
                        </a:rPr>
                        <a:t>ALUNOS POR TURMA</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r>
              <a:tr h="353591">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1º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a:t>1</a:t>
                      </a:r>
                      <a:r>
                        <a:rPr lang="pt-BR" sz="1200" dirty="0"/>
                        <a:t>00</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11</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a:t>4 </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0" i="0" u="none" strike="noStrike" cap="none">
                          <a:solidFill>
                            <a:srgbClr val="000000"/>
                          </a:solidFill>
                          <a:latin typeface="Arial" panose="020B0604020202020204"/>
                          <a:ea typeface="Arial" panose="020B0604020202020204"/>
                          <a:cs typeface="Arial" panose="020B0604020202020204"/>
                          <a:sym typeface="Arial" panose="020B0604020202020204"/>
                        </a:rPr>
                        <a:t>25</a:t>
                      </a:r>
                      <a:endParaRPr lang="pt-BR" sz="1200" b="0" i="0" u="none" strike="noStrike" cap="none">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3591">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2º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101</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3</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a:t>4</a:t>
                      </a:r>
                      <a:r>
                        <a:rPr lang="pt-BR" sz="1200" u="none" strike="noStrike" cap="none" dirty="0" smtClean="0"/>
                        <a:t> </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25</a:t>
                      </a:r>
                      <a:endParaRPr dirty="0"/>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3591">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3º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smtClean="0"/>
                        <a:t>125</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8</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smtClean="0"/>
                        <a:t>5</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0" i="0" u="none" strike="noStrike" cap="none" dirty="0" smtClean="0">
                          <a:solidFill>
                            <a:srgbClr val="000000"/>
                          </a:solidFill>
                          <a:latin typeface="Arial" panose="020B0604020202020204"/>
                          <a:ea typeface="Arial" panose="020B0604020202020204"/>
                          <a:cs typeface="Arial" panose="020B0604020202020204"/>
                          <a:sym typeface="Arial" panose="020B0604020202020204"/>
                        </a:rPr>
                        <a:t>25</a:t>
                      </a:r>
                      <a:endParaRPr dirty="0"/>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3591">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4º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107</a:t>
                      </a:r>
                      <a:r>
                        <a:rPr lang="pt-BR" sz="1200" u="none" strike="noStrike" cap="none" dirty="0" smtClean="0"/>
                        <a:t>  </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6</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a:t>4</a:t>
                      </a:r>
                      <a:r>
                        <a:rPr lang="pt-BR" sz="1200" u="none" strike="noStrike" cap="none" dirty="0" smtClean="0"/>
                        <a:t> </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0" i="0" u="none" strike="noStrike" cap="none" dirty="0" smtClean="0">
                          <a:solidFill>
                            <a:srgbClr val="000000"/>
                          </a:solidFill>
                          <a:latin typeface="Arial" panose="020B0604020202020204"/>
                          <a:ea typeface="Arial" panose="020B0604020202020204"/>
                          <a:cs typeface="Arial" panose="020B0604020202020204"/>
                          <a:sym typeface="Arial" panose="020B0604020202020204"/>
                        </a:rPr>
                        <a:t>27</a:t>
                      </a:r>
                      <a:endParaRPr dirty="0"/>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3591">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a:t>5º ANO</a:t>
                      </a:r>
                      <a:endParaRPr sz="1200" b="1" i="0" u="none" strike="noStrike" cap="none">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smtClean="0"/>
                        <a:t>125</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5</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5</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25</a:t>
                      </a:r>
                      <a:endParaRPr dirty="0"/>
                    </a:p>
                  </a:txBody>
                  <a:tcPr marL="82950" marR="82950" marT="62225" marB="622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64000">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i="0" u="none" strike="noStrike" cap="none" dirty="0">
                          <a:solidFill>
                            <a:schemeClr val="lt1"/>
                          </a:solidFill>
                          <a:latin typeface="Arial" panose="020B0604020202020204"/>
                          <a:ea typeface="Arial" panose="020B0604020202020204"/>
                          <a:cs typeface="Arial" panose="020B0604020202020204"/>
                          <a:sym typeface="Arial" panose="020B0604020202020204"/>
                        </a:rPr>
                        <a:t>TOTAL</a:t>
                      </a:r>
                      <a:endParaRPr dirty="0">
                        <a:solidFill>
                          <a:schemeClr val="lt1"/>
                        </a:solidFill>
                      </a:endParaRPr>
                    </a:p>
                  </a:txBody>
                  <a:tcPr marL="82950" marR="82950" marT="62225" marB="622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dirty="0" smtClean="0">
                          <a:solidFill>
                            <a:schemeClr val="lt1"/>
                          </a:solidFill>
                        </a:rPr>
                        <a:t>558</a:t>
                      </a:r>
                      <a:r>
                        <a:rPr lang="pt-BR" sz="1200" b="1" i="0" u="none" strike="noStrike" cap="none" dirty="0" smtClean="0">
                          <a:solidFill>
                            <a:schemeClr val="lt1"/>
                          </a:solidFill>
                          <a:latin typeface="Arial" panose="020B0604020202020204"/>
                          <a:ea typeface="Arial" panose="020B0604020202020204"/>
                          <a:cs typeface="Arial" panose="020B0604020202020204"/>
                          <a:sym typeface="Arial" panose="020B0604020202020204"/>
                        </a:rPr>
                        <a:t> </a:t>
                      </a:r>
                      <a:r>
                        <a:rPr lang="pt-BR" sz="1200" b="1" i="0" u="none" strike="noStrike" cap="none" dirty="0">
                          <a:solidFill>
                            <a:schemeClr val="lt1"/>
                          </a:solidFill>
                          <a:latin typeface="Arial" panose="020B0604020202020204"/>
                          <a:ea typeface="Arial" panose="020B0604020202020204"/>
                          <a:cs typeface="Arial" panose="020B0604020202020204"/>
                          <a:sym typeface="Arial" panose="020B0604020202020204"/>
                        </a:rPr>
                        <a:t>alunos</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dirty="0">
                          <a:solidFill>
                            <a:schemeClr val="lt1"/>
                          </a:solidFill>
                        </a:rPr>
                        <a:t>33</a:t>
                      </a:r>
                      <a:r>
                        <a:rPr lang="pt-BR" sz="1200" b="1" i="0" u="none" strike="noStrike" cap="none" dirty="0">
                          <a:solidFill>
                            <a:schemeClr val="lt1"/>
                          </a:solidFill>
                          <a:latin typeface="Arial" panose="020B0604020202020204"/>
                          <a:ea typeface="Arial" panose="020B0604020202020204"/>
                          <a:cs typeface="Arial" panose="020B0604020202020204"/>
                          <a:sym typeface="Arial" panose="020B0604020202020204"/>
                        </a:rPr>
                        <a:t> alunos </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2</a:t>
                      </a:r>
                      <a:r>
                        <a:rPr lang="pt-BR" sz="1200" b="1" dirty="0">
                          <a:solidFill>
                            <a:schemeClr val="lt1"/>
                          </a:solidFill>
                        </a:rPr>
                        <a:t>2</a:t>
                      </a:r>
                      <a:r>
                        <a:rPr lang="pt-BR" sz="1200" b="1" u="none" strike="noStrike" cap="none" dirty="0">
                          <a:solidFill>
                            <a:schemeClr val="lt1"/>
                          </a:solidFill>
                        </a:rPr>
                        <a:t> turmas</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3A5A"/>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6272652" cy="1338828"/>
          </a:xfrm>
          <a:prstGeom prst="rect">
            <a:avLst/>
          </a:prstGeom>
        </p:spPr>
        <p:txBody>
          <a:bodyPr wrap="square">
            <a:spAutoFit/>
          </a:bodyPr>
          <a:lstStyle/>
          <a:p>
            <a:pPr lvl="0">
              <a:lnSpc>
                <a:spcPct val="150000"/>
              </a:lnSpc>
            </a:pPr>
            <a:r>
              <a:rPr lang="pt-BR" b="1" dirty="0">
                <a:solidFill>
                  <a:srgbClr val="000000"/>
                </a:solidFill>
                <a:latin typeface="Arial" panose="020B0604020202020204" pitchFamily="34" charset="0"/>
              </a:rPr>
              <a:t>FUNDAÇÃO HELENA ANTIPOFF- FHA</a:t>
            </a:r>
            <a:br>
              <a:rPr lang="pt-BR" b="1" dirty="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4078 - </a:t>
            </a:r>
            <a:r>
              <a:rPr lang="pt-BR" b="1" dirty="0">
                <a:solidFill>
                  <a:srgbClr val="C00000"/>
                </a:solidFill>
              </a:rPr>
              <a:t>Atendimento No Ensino Fundamental</a:t>
            </a:r>
            <a:endParaRPr lang="pt-BR" b="1" dirty="0">
              <a:solidFill>
                <a:srgbClr val="C00000"/>
              </a:solidFill>
            </a:endParaRPr>
          </a:p>
          <a:p>
            <a:pPr lvl="0">
              <a:lnSpc>
                <a:spcPct val="150000"/>
              </a:lnSpc>
            </a:pPr>
            <a:r>
              <a:rPr lang="pt-BR" b="1" dirty="0">
                <a:solidFill>
                  <a:srgbClr val="C00000"/>
                </a:solidFill>
              </a:rPr>
              <a:t>Resultados 2025</a:t>
            </a:r>
            <a:endParaRPr lang="pt-BR" b="1" dirty="0">
              <a:solidFill>
                <a:srgbClr val="C00000"/>
              </a:solidFill>
            </a:endParaRPr>
          </a:p>
        </p:txBody>
      </p:sp>
      <p:sp>
        <p:nvSpPr>
          <p:cNvPr id="3" name="Google Shape;309;g1ea4caebdf2_0_254"/>
          <p:cNvSpPr txBox="1"/>
          <p:nvPr/>
        </p:nvSpPr>
        <p:spPr>
          <a:xfrm>
            <a:off x="1404023" y="2004898"/>
            <a:ext cx="5460455"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000" b="1" dirty="0">
                <a:solidFill>
                  <a:srgbClr val="000000"/>
                </a:solidFill>
              </a:rPr>
              <a:t>ENSINO FUNDAMENTAL ANOS </a:t>
            </a:r>
            <a:r>
              <a:rPr lang="pt-BR" sz="2000" b="1" dirty="0" smtClean="0">
                <a:solidFill>
                  <a:srgbClr val="000000"/>
                </a:solidFill>
              </a:rPr>
              <a:t>FINAIS</a:t>
            </a:r>
            <a:endParaRPr sz="2000" b="1" dirty="0">
              <a:solidFill>
                <a:srgbClr val="953734"/>
              </a:solidFill>
            </a:endParaRPr>
          </a:p>
        </p:txBody>
      </p:sp>
      <p:graphicFrame>
        <p:nvGraphicFramePr>
          <p:cNvPr id="5" name="Google Shape;315;g1ea4caebdf2_0_110"/>
          <p:cNvGraphicFramePr/>
          <p:nvPr/>
        </p:nvGraphicFramePr>
        <p:xfrm>
          <a:off x="1303502" y="2404967"/>
          <a:ext cx="5661495" cy="2906844"/>
        </p:xfrm>
        <a:graphic>
          <a:graphicData uri="http://schemas.openxmlformats.org/drawingml/2006/table">
            <a:tbl>
              <a:tblPr>
                <a:noFill/>
              </a:tblPr>
              <a:tblGrid>
                <a:gridCol w="1132299"/>
                <a:gridCol w="1132299"/>
                <a:gridCol w="1292023"/>
                <a:gridCol w="972575"/>
                <a:gridCol w="1132299"/>
              </a:tblGrid>
              <a:tr h="833906">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ANOS FINAIS</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noFill/>
                      <a:prstDash val="solid"/>
                      <a:round/>
                      <a:headEnd type="none" w="sm" len="sm"/>
                      <a:tailEnd type="none" w="sm" len="sm"/>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ALUNOS </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noFill/>
                      <a:prstDash val="solid"/>
                      <a:round/>
                      <a:headEnd type="none" w="sm" len="sm"/>
                      <a:tailEnd type="none" w="sm" len="sm"/>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INCLUSÃO</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noFill/>
                      <a:prstDash val="solid"/>
                      <a:round/>
                      <a:headEnd type="none" w="sm" len="sm"/>
                      <a:tailEnd type="none" w="sm" len="sm"/>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TURMAS</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noFill/>
                      <a:prstDash val="solid"/>
                      <a:round/>
                      <a:headEnd type="none" w="sm" len="sm"/>
                      <a:tailEnd type="none" w="sm" len="sm"/>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i="0" u="none" strike="noStrike" cap="none" dirty="0">
                          <a:solidFill>
                            <a:schemeClr val="lt1"/>
                          </a:solidFill>
                          <a:latin typeface="Arial" panose="020B0604020202020204"/>
                          <a:ea typeface="Arial" panose="020B0604020202020204"/>
                          <a:cs typeface="Arial" panose="020B0604020202020204"/>
                          <a:sym typeface="Arial" panose="020B0604020202020204"/>
                        </a:rPr>
                        <a:t>ALUNOS POR TURMA</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noFill/>
                      <a:prstDash val="solid"/>
                      <a:round/>
                      <a:headEnd type="none" w="sm" len="sm"/>
                      <a:tailEnd type="none" w="sm" len="sm"/>
                    </a:lnB>
                    <a:lnTlToBr w="12700" cmpd="sng">
                      <a:noFill/>
                      <a:prstDash val="solid"/>
                    </a:lnTlToBr>
                    <a:lnBlToTr w="12700" cmpd="sng">
                      <a:noFill/>
                      <a:prstDash val="solid"/>
                    </a:lnBlToTr>
                    <a:solidFill>
                      <a:srgbClr val="183A5A"/>
                    </a:solidFill>
                  </a:tcPr>
                </a:tc>
              </a:tr>
              <a:tr h="380748">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6º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140</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11</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0" i="0" u="none" strike="noStrike" cap="none" dirty="0" smtClean="0">
                          <a:solidFill>
                            <a:schemeClr val="tx1"/>
                          </a:solidFill>
                          <a:latin typeface="+mn-lt"/>
                          <a:ea typeface="+mn-ea"/>
                          <a:cs typeface="+mn-cs"/>
                          <a:sym typeface="Arial" panose="020B0604020202020204"/>
                        </a:rPr>
                        <a:t>4</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0" i="0" u="none" strike="noStrike" cap="none" dirty="0">
                          <a:solidFill>
                            <a:srgbClr val="000000"/>
                          </a:solidFill>
                          <a:latin typeface="Arial" panose="020B0604020202020204"/>
                          <a:ea typeface="Arial" panose="020B0604020202020204"/>
                          <a:cs typeface="Arial" panose="020B0604020202020204"/>
                          <a:sym typeface="Arial" panose="020B0604020202020204"/>
                        </a:rPr>
                        <a:t>35</a:t>
                      </a:r>
                      <a:endParaRPr dirty="0"/>
                    </a:p>
                  </a:txBody>
                  <a:tcPr marL="82950" marR="82950" marT="62225" marB="62225" anchor="ctr">
                    <a:lnL w="12700" cmpd="sng">
                      <a:noFill/>
                      <a:prstDash val="solid"/>
                    </a:lnL>
                    <a:lnR w="12700" cmpd="sng">
                      <a:noFill/>
                      <a:prstDash val="solid"/>
                    </a:lnR>
                    <a:lnT w="12700"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noFill/>
                  </a:tcPr>
                </a:tc>
              </a:tr>
              <a:tr h="465347">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7º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175</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7</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a:t> </a:t>
                      </a:r>
                      <a:r>
                        <a:rPr lang="pt-BR" sz="1200" u="none" strike="noStrike" cap="none" dirty="0" smtClean="0"/>
                        <a:t>5</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35</a:t>
                      </a:r>
                      <a:endParaRPr sz="1200" dirty="0"/>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465347">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8º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242</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8</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smtClean="0"/>
                        <a:t>7</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35</a:t>
                      </a:r>
                      <a:endParaRPr sz="1200" dirty="0"/>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380748">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t>9º ANO</a:t>
                      </a:r>
                      <a:endParaRPr sz="1200" b="1"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u="none" strike="noStrike" cap="none" dirty="0"/>
                        <a:t> </a:t>
                      </a:r>
                      <a:r>
                        <a:rPr lang="pt-BR" sz="1200" u="none" strike="noStrike" cap="none" dirty="0" smtClean="0"/>
                        <a:t>280</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8</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dirty="0"/>
                        <a:t>8</a:t>
                      </a:r>
                      <a:endParaRPr sz="12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0" i="0" u="none" strike="noStrike" cap="none" dirty="0">
                          <a:solidFill>
                            <a:srgbClr val="000000"/>
                          </a:solidFill>
                          <a:latin typeface="Arial" panose="020B0604020202020204"/>
                          <a:ea typeface="Arial" panose="020B0604020202020204"/>
                          <a:cs typeface="Arial" panose="020B0604020202020204"/>
                          <a:sym typeface="Arial" panose="020B0604020202020204"/>
                        </a:rPr>
                        <a:t>3</a:t>
                      </a:r>
                      <a:r>
                        <a:rPr lang="pt-BR" sz="1200" dirty="0"/>
                        <a:t>5</a:t>
                      </a:r>
                      <a:endParaRPr dirty="0"/>
                    </a:p>
                  </a:txBody>
                  <a:tcPr marL="82950" marR="82950" marT="62225" marB="622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380748">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i="0" u="none" strike="noStrike" cap="none" dirty="0">
                          <a:solidFill>
                            <a:schemeClr val="lt1"/>
                          </a:solidFill>
                          <a:latin typeface="Arial" panose="020B0604020202020204"/>
                          <a:ea typeface="Arial" panose="020B0604020202020204"/>
                          <a:cs typeface="Arial" panose="020B0604020202020204"/>
                          <a:sym typeface="Arial" panose="020B0604020202020204"/>
                        </a:rPr>
                        <a:t>TOTAL</a:t>
                      </a:r>
                      <a:endParaRPr dirty="0">
                        <a:solidFill>
                          <a:schemeClr val="lt1"/>
                        </a:solidFill>
                      </a:endParaRPr>
                    </a:p>
                  </a:txBody>
                  <a:tcPr marL="82950" marR="82950" marT="62225" marB="622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i="0" u="none" strike="noStrike" cap="none" dirty="0" smtClean="0">
                          <a:solidFill>
                            <a:schemeClr val="lt1"/>
                          </a:solidFill>
                          <a:latin typeface="+mn-lt"/>
                          <a:ea typeface="+mn-ea"/>
                          <a:cs typeface="+mn-cs"/>
                          <a:sym typeface="Arial" panose="020B0604020202020204"/>
                        </a:rPr>
                        <a:t>837</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dirty="0">
                          <a:solidFill>
                            <a:schemeClr val="lt1"/>
                          </a:solidFill>
                        </a:rPr>
                        <a:t>34</a:t>
                      </a:r>
                      <a:r>
                        <a:rPr lang="pt-BR" sz="1200" b="1" i="0" u="none" strike="noStrike" cap="none" dirty="0">
                          <a:solidFill>
                            <a:schemeClr val="lt1"/>
                          </a:solidFill>
                          <a:latin typeface="Arial" panose="020B0604020202020204"/>
                          <a:ea typeface="Arial" panose="020B0604020202020204"/>
                          <a:cs typeface="Arial" panose="020B0604020202020204"/>
                          <a:sym typeface="Arial" panose="020B0604020202020204"/>
                        </a:rPr>
                        <a:t>  </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dirty="0" smtClean="0">
                          <a:solidFill>
                            <a:schemeClr val="lt1"/>
                          </a:solidFill>
                        </a:rPr>
                        <a:t>24</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183A5A"/>
                    </a:solidFill>
                  </a:tcP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pt-BR" sz="1200" b="1" u="none" strike="noStrike" cap="none" dirty="0">
                          <a:solidFill>
                            <a:schemeClr val="lt1"/>
                          </a:solidFill>
                        </a:rPr>
                        <a:t>-</a:t>
                      </a:r>
                      <a:endParaRPr sz="1200" b="1" i="0" u="none" strike="noStrike" cap="none" dirty="0">
                        <a:solidFill>
                          <a:schemeClr val="lt1"/>
                        </a:solidFill>
                        <a:latin typeface="Arial" panose="020B0604020202020204"/>
                        <a:ea typeface="Arial" panose="020B0604020202020204"/>
                        <a:cs typeface="Arial" panose="020B0604020202020204"/>
                        <a:sym typeface="Arial" panose="020B0604020202020204"/>
                      </a:endParaRPr>
                    </a:p>
                  </a:txBody>
                  <a:tcPr marL="82950" marR="82950" marT="62225" marB="62225"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83A5A"/>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5425" y="168186"/>
            <a:ext cx="4372515" cy="1754326"/>
          </a:xfrm>
          <a:prstGeom prst="rect">
            <a:avLst/>
          </a:prstGeom>
        </p:spPr>
        <p:txBody>
          <a:bodyPr wrap="square">
            <a:spAutoFit/>
          </a:bodyPr>
          <a:lstStyle/>
          <a:p>
            <a:pPr lvl="0" algn="just"/>
            <a:r>
              <a:rPr lang="pt-BR" b="1" dirty="0" smtClean="0">
                <a:solidFill>
                  <a:srgbClr val="000000"/>
                </a:solidFill>
                <a:latin typeface="Arial" panose="020B0604020202020204" pitchFamily="34" charset="0"/>
              </a:rPr>
              <a:t>FUNDAÇÃO HELENA ANTIPOFF- </a:t>
            </a:r>
            <a:r>
              <a:rPr lang="pt-BR" b="1" dirty="0" smtClean="0">
                <a:solidFill>
                  <a:srgbClr val="000000"/>
                </a:solidFill>
                <a:latin typeface="Arial" panose="020B0604020202020204" pitchFamily="34" charset="0"/>
              </a:rPr>
              <a:t>FHA</a:t>
            </a:r>
            <a:br>
              <a:rPr lang="pt-BR" b="1" dirty="0" smtClean="0">
                <a:solidFill>
                  <a:srgbClr val="000000"/>
                </a:solidFill>
                <a:latin typeface="Arial" panose="020B0604020202020204" pitchFamily="34" charset="0"/>
              </a:rPr>
            </a:br>
            <a:br>
              <a:rPr lang="pt-BR" b="1" dirty="0" smtClean="0">
                <a:solidFill>
                  <a:srgbClr val="000000"/>
                </a:solidFill>
                <a:latin typeface="Arial" panose="020B0604020202020204" pitchFamily="34" charset="0"/>
              </a:rPr>
            </a:br>
            <a:r>
              <a:rPr lang="pt-BR" b="1" dirty="0">
                <a:solidFill>
                  <a:srgbClr val="000000"/>
                </a:solidFill>
                <a:ea typeface="Arial" panose="020B0604020202020204"/>
                <a:cs typeface="Arial" panose="020B0604020202020204"/>
                <a:sym typeface="Arial" panose="020B0604020202020204"/>
              </a:rPr>
              <a:t>AÇÃO</a:t>
            </a:r>
            <a:r>
              <a:rPr lang="pt-BR" b="1" dirty="0"/>
              <a:t>: </a:t>
            </a:r>
            <a:r>
              <a:rPr lang="pt-BR" b="1" dirty="0">
                <a:solidFill>
                  <a:srgbClr val="000000"/>
                </a:solidFill>
                <a:ea typeface="Arial" panose="020B0604020202020204"/>
                <a:cs typeface="Arial" panose="020B0604020202020204"/>
                <a:sym typeface="Arial" panose="020B0604020202020204"/>
              </a:rPr>
              <a:t>4076 </a:t>
            </a:r>
            <a:endParaRPr lang="pt-BR" b="1" dirty="0"/>
          </a:p>
          <a:p>
            <a:pPr algn="just"/>
            <a:r>
              <a:rPr lang="pt-BR" b="1" dirty="0">
                <a:solidFill>
                  <a:srgbClr val="C00000"/>
                </a:solidFill>
              </a:rPr>
              <a:t>Passaporte Mineiro do Conhecimento</a:t>
            </a:r>
            <a:endParaRPr lang="pt-BR" b="1" dirty="0">
              <a:solidFill>
                <a:srgbClr val="C00000"/>
              </a:solidFill>
            </a:endParaRPr>
          </a:p>
          <a:p>
            <a:br>
              <a:rPr lang="pt-BR" b="1" dirty="0" smtClean="0">
                <a:solidFill>
                  <a:srgbClr val="000000"/>
                </a:solidFill>
                <a:latin typeface="Arial" panose="020B0604020202020204" pitchFamily="34" charset="0"/>
              </a:rPr>
            </a:br>
            <a:endParaRPr lang="pt-BR" b="1" dirty="0" smtClean="0">
              <a:solidFill>
                <a:srgbClr val="000000"/>
              </a:solidFill>
              <a:latin typeface="Arial" panose="020B0604020202020204" pitchFamily="34" charset="0"/>
            </a:endParaRPr>
          </a:p>
        </p:txBody>
      </p:sp>
      <p:pic>
        <p:nvPicPr>
          <p:cNvPr id="3" name="Google Shape;128;g38d92e37da1_0_95" title="LOGO PMC .png"/>
          <p:cNvPicPr preferRelativeResize="0"/>
          <p:nvPr/>
        </p:nvPicPr>
        <p:blipFill>
          <a:blip r:embed="rId2"/>
          <a:stretch>
            <a:fillRect/>
          </a:stretch>
        </p:blipFill>
        <p:spPr>
          <a:xfrm>
            <a:off x="225425" y="1828166"/>
            <a:ext cx="4093656" cy="1874830"/>
          </a:xfrm>
          <a:prstGeom prst="rect">
            <a:avLst/>
          </a:prstGeom>
          <a:noFill/>
          <a:ln>
            <a:noFill/>
          </a:ln>
        </p:spPr>
      </p:pic>
      <p:pic>
        <p:nvPicPr>
          <p:cNvPr id="4" name="Google Shape;129;g38d92e37da1_0_95" title="Captura de tela 2025-10-16 144043.png"/>
          <p:cNvPicPr preferRelativeResize="0"/>
          <p:nvPr/>
        </p:nvPicPr>
        <p:blipFill rotWithShape="1">
          <a:blip r:embed="rId3"/>
          <a:srcRect l="13630" t="3832" r="23641" b="3823"/>
          <a:stretch>
            <a:fillRect/>
          </a:stretch>
        </p:blipFill>
        <p:spPr>
          <a:xfrm>
            <a:off x="4338868" y="814517"/>
            <a:ext cx="1776905" cy="1474673"/>
          </a:xfrm>
          <a:prstGeom prst="hexagon">
            <a:avLst>
              <a:gd name="adj" fmla="val 25000"/>
              <a:gd name="vf" fmla="val 115470"/>
            </a:avLst>
          </a:prstGeom>
          <a:noFill/>
          <a:ln>
            <a:noFill/>
          </a:ln>
        </p:spPr>
      </p:pic>
      <p:pic>
        <p:nvPicPr>
          <p:cNvPr id="5" name="Google Shape;130;g38d92e37da1_0_95" title="Captura de tela 2025-10-16 144316.png"/>
          <p:cNvPicPr preferRelativeResize="0"/>
          <p:nvPr/>
        </p:nvPicPr>
        <p:blipFill>
          <a:blip r:embed="rId4"/>
          <a:stretch>
            <a:fillRect/>
          </a:stretch>
        </p:blipFill>
        <p:spPr>
          <a:xfrm>
            <a:off x="5774189" y="1576801"/>
            <a:ext cx="1776905" cy="1502235"/>
          </a:xfrm>
          <a:prstGeom prst="hexagon">
            <a:avLst>
              <a:gd name="adj" fmla="val 25000"/>
              <a:gd name="vf" fmla="val 115470"/>
            </a:avLst>
          </a:prstGeom>
          <a:noFill/>
          <a:ln>
            <a:noFill/>
          </a:ln>
        </p:spPr>
      </p:pic>
      <p:pic>
        <p:nvPicPr>
          <p:cNvPr id="6" name="Google Shape;131;g38d92e37da1_0_95"/>
          <p:cNvPicPr preferRelativeResize="0"/>
          <p:nvPr/>
        </p:nvPicPr>
        <p:blipFill rotWithShape="1">
          <a:blip r:embed="rId5"/>
          <a:srcRect/>
          <a:stretch>
            <a:fillRect/>
          </a:stretch>
        </p:blipFill>
        <p:spPr>
          <a:xfrm>
            <a:off x="4319081" y="2313690"/>
            <a:ext cx="1810870" cy="1604839"/>
          </a:xfrm>
          <a:prstGeom prst="hexagon">
            <a:avLst>
              <a:gd name="adj" fmla="val 25000"/>
              <a:gd name="vf" fmla="val 115470"/>
            </a:avLst>
          </a:prstGeom>
          <a:noFill/>
          <a:ln>
            <a:noFill/>
          </a:ln>
        </p:spPr>
      </p:pic>
      <p:pic>
        <p:nvPicPr>
          <p:cNvPr id="7" name="Google Shape;132;g38d92e37da1_0_95" title="img_9793.jpg"/>
          <p:cNvPicPr preferRelativeResize="0"/>
          <p:nvPr/>
        </p:nvPicPr>
        <p:blipFill>
          <a:blip r:embed="rId6"/>
          <a:stretch>
            <a:fillRect/>
          </a:stretch>
        </p:blipFill>
        <p:spPr>
          <a:xfrm>
            <a:off x="4338868" y="3957258"/>
            <a:ext cx="1810870" cy="1635875"/>
          </a:xfrm>
          <a:prstGeom prst="hexagon">
            <a:avLst>
              <a:gd name="adj" fmla="val 25000"/>
              <a:gd name="vf" fmla="val 115470"/>
            </a:avLst>
          </a:prstGeom>
          <a:noFill/>
          <a:ln>
            <a:noFill/>
          </a:ln>
        </p:spPr>
      </p:pic>
      <p:pic>
        <p:nvPicPr>
          <p:cNvPr id="8" name="Google Shape;133;g38d92e37da1_0_95" title="capa-site-1.png"/>
          <p:cNvPicPr preferRelativeResize="0"/>
          <p:nvPr/>
        </p:nvPicPr>
        <p:blipFill>
          <a:blip r:embed="rId7"/>
          <a:stretch>
            <a:fillRect/>
          </a:stretch>
        </p:blipFill>
        <p:spPr>
          <a:xfrm>
            <a:off x="7192528" y="2313690"/>
            <a:ext cx="1810870" cy="1604839"/>
          </a:xfrm>
          <a:prstGeom prst="hexagon">
            <a:avLst>
              <a:gd name="adj" fmla="val 25000"/>
              <a:gd name="vf" fmla="val 115470"/>
            </a:avLst>
          </a:prstGeom>
          <a:noFill/>
          <a:ln>
            <a:noFill/>
          </a:ln>
        </p:spPr>
      </p:pic>
      <p:pic>
        <p:nvPicPr>
          <p:cNvPr id="9" name="Google Shape;134;g38d92e37da1_0_95" title="ox2xsw9rkurd5ut3jaedx25td4802i.jpeg"/>
          <p:cNvPicPr preferRelativeResize="0"/>
          <p:nvPr/>
        </p:nvPicPr>
        <p:blipFill>
          <a:blip r:embed="rId8"/>
          <a:stretch>
            <a:fillRect/>
          </a:stretch>
        </p:blipFill>
        <p:spPr>
          <a:xfrm>
            <a:off x="5757207" y="3119583"/>
            <a:ext cx="1810870" cy="1597891"/>
          </a:xfrm>
          <a:prstGeom prst="hexagon">
            <a:avLst>
              <a:gd name="adj" fmla="val 25000"/>
              <a:gd name="vf" fmla="val 115470"/>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08D58FADB61F04EBBB4F355C06EFBED" ma:contentTypeVersion="19" ma:contentTypeDescription="Crie um novo documento." ma:contentTypeScope="" ma:versionID="7797dc5feb179b4da55a9ebddd321181">
  <xsd:schema xmlns:xsd="http://www.w3.org/2001/XMLSchema" xmlns:xs="http://www.w3.org/2001/XMLSchema" xmlns:p="http://schemas.microsoft.com/office/2006/metadata/properties" xmlns:ns2="6f4338ef-addb-4c87-aefe-1895241b335f" xmlns:ns3="b91e7f20-fe0a-487d-91a9-605ac1c64acf" targetNamespace="http://schemas.microsoft.com/office/2006/metadata/properties" ma:root="true" ma:fieldsID="90078f443198b6d5c0fd169535a443b9" ns2:_="" ns3:_="">
    <xsd:import namespace="6f4338ef-addb-4c87-aefe-1895241b335f"/>
    <xsd:import namespace="b91e7f20-fe0a-487d-91a9-605ac1c64a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338ef-addb-4c87-aefe-1895241b33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917d32f3-4fa4-4f5b-a8d0-62dbd3d265b9"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1e7f20-fe0a-487d-91a9-605ac1c64acf"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98708050-f001-4dcd-9fe1-c60e835c33fc}" ma:internalName="TaxCatchAll" ma:showField="CatchAllData" ma:web="b91e7f20-fe0a-487d-91a9-605ac1c64a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1e7f20-fe0a-487d-91a9-605ac1c64acf" xsi:nil="true"/>
    <lcf76f155ced4ddcb4097134ff3c332f xmlns="6f4338ef-addb-4c87-aefe-1895241b335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4105D8-E0B5-442C-85B7-57D40AD784A6}">
  <ds:schemaRefs/>
</ds:datastoreItem>
</file>

<file path=customXml/itemProps2.xml><?xml version="1.0" encoding="utf-8"?>
<ds:datastoreItem xmlns:ds="http://schemas.openxmlformats.org/officeDocument/2006/customXml" ds:itemID="{D50C8C07-0FDC-4C4D-9A15-8A283EE1570C}">
  <ds:schemaRefs/>
</ds:datastoreItem>
</file>

<file path=customXml/itemProps3.xml><?xml version="1.0" encoding="utf-8"?>
<ds:datastoreItem xmlns:ds="http://schemas.openxmlformats.org/officeDocument/2006/customXml" ds:itemID="{3E219C2A-0DE6-4F77-8EF2-DF1DC305673B}">
  <ds:schemaRefs/>
</ds:datastoreItem>
</file>

<file path=docProps/app.xml><?xml version="1.0" encoding="utf-8"?>
<Properties xmlns="http://schemas.openxmlformats.org/officeDocument/2006/extended-properties" xmlns:vt="http://schemas.openxmlformats.org/officeDocument/2006/docPropsVTypes">
  <TotalTime>0</TotalTime>
  <Words>9593</Words>
  <Application>WPS Presentation</Application>
  <PresentationFormat>Personalizar</PresentationFormat>
  <Paragraphs>604</Paragraphs>
  <Slides>29</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29</vt:i4>
      </vt:variant>
    </vt:vector>
  </HeadingPairs>
  <TitlesOfParts>
    <vt:vector size="41" baseType="lpstr">
      <vt:lpstr>Arial</vt:lpstr>
      <vt:lpstr>SimSun</vt:lpstr>
      <vt:lpstr>Wingdings</vt:lpstr>
      <vt:lpstr>Arial</vt:lpstr>
      <vt:lpstr>Symbol</vt:lpstr>
      <vt:lpstr>Times New Roman</vt:lpstr>
      <vt:lpstr>Microsoft YaHei</vt:lpstr>
      <vt:lpstr>Arial Unicode MS</vt:lpstr>
      <vt:lpstr>Calibri</vt:lpstr>
      <vt:lpstr>Roboto</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BRENDO AMORIM GONÇALVES</dc:creator>
  <cp:lastModifiedBy>Andresa Ribeiro</cp:lastModifiedBy>
  <cp:revision>68</cp:revision>
  <dcterms:created xsi:type="dcterms:W3CDTF">2025-10-07T17:51:00Z</dcterms:created>
  <dcterms:modified xsi:type="dcterms:W3CDTF">2025-10-18T01:21:18Z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0x010100B08D58FADB61F04EBBB4F355C06EFBED</vt:lpwstr>
  </property>
  <property fmtid="{D5CDD505-2E9C-101B-9397-08002B2CF9AE}" pid="3" name="_MarkAsFinal">
    <vt:bool>true</vt:bool>
  </property>
  <property fmtid="{D5CDD505-2E9C-101B-9397-08002B2CF9AE}" pid="4" name="ICV">
    <vt:lpwstr>8E4C84E7873B4208AF10A2097B8A5CE3_13</vt:lpwstr>
  </property>
  <property fmtid="{D5CDD505-2E9C-101B-9397-08002B2CF9AE}" pid="5" name="KSOProductBuildVer">
    <vt:lpwstr>1046-12.2.0.22549</vt:lpwstr>
  </property>
</Properties>
</file>