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0080625" cy="5670550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hP4YDyIfI0FNGscOlKFMFh/Rwy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802D8D-E80E-4DE6-8A9E-6138D5350B18}">
  <a:tblStyle styleId="{3F802D8D-E80E-4DE6-8A9E-6138D5350B1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78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8d3ca3706c_0_6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38d3ca3706c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8d3ca3706c_0_8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38d3ca3706c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8d3ca3706c_0_11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38d3ca3706c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8d3ca3706c_0_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g38d3ca370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8d3ca3706c_0_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38d3ca3706c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8d3ca3706c_0_1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38d3ca3706c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8d3ca3706c_0_5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38d3ca3706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8d3ca3706c_0_2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38d3ca3706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8d3ca3706c_0_2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38d3ca3706c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8d3ca3706c_0_3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38d3ca3706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8d3ca3706c_0_4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38d3ca3706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428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2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428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3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4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428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2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3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4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body" idx="5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6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428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428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428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428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428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504000" y="226080"/>
            <a:ext cx="9070920" cy="4385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428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body" idx="3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428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3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428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3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428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strike="noStrik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0920" cy="945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ftr" idx="11"/>
          </p:nvPr>
        </p:nvSpPr>
        <p:spPr>
          <a:xfrm>
            <a:off x="3447360" y="5165280"/>
            <a:ext cx="319428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sldNum" idx="12"/>
          </p:nvPr>
        </p:nvSpPr>
        <p:spPr>
          <a:xfrm>
            <a:off x="722736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SzPts val="1400"/>
              <a:buFont typeface="Times New Roman"/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dt" idx="10"/>
          </p:nvPr>
        </p:nvSpPr>
        <p:spPr>
          <a:xfrm>
            <a:off x="504000" y="5165280"/>
            <a:ext cx="2347560" cy="38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2.jp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8d3ca3706c_0_61"/>
          <p:cNvSpPr txBox="1"/>
          <p:nvPr/>
        </p:nvSpPr>
        <p:spPr>
          <a:xfrm>
            <a:off x="152525" y="1181409"/>
            <a:ext cx="7590600" cy="4211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B71C1C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Ação 4244 - Formação de Pessoas no Nível de Pós-Graduação (Lato Sensu)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121 alunos atendidos em 03 cursos de especialização: 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</a:pP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Pós-Graduação em Inovação, Estratégia e Gestão Pública Avançada (CIGA);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</a:pP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Curso de Especialização em Administração Pública, Planejamento e Gestão Governamental (CEAPPGG);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○"/>
            </a:pP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Curso de Especialização em Gestão Pública para Analistas do Executivo do Estado do Espírito Santo (CEGPAE/ES) – 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Parceria renovada com o Estado do ES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Implementação do novo Portfólio de Cursos de Especialização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811618D-9AA8-D55F-70D8-631C47376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18" y="69770"/>
            <a:ext cx="1362211" cy="13622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109F040-012C-328B-3226-54AC8F3FB889}"/>
              </a:ext>
            </a:extLst>
          </p:cNvPr>
          <p:cNvSpPr txBox="1"/>
          <p:nvPr/>
        </p:nvSpPr>
        <p:spPr>
          <a:xfrm>
            <a:off x="1603929" y="381191"/>
            <a:ext cx="56508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Programa 91</a:t>
            </a: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:</a:t>
            </a:r>
            <a:endParaRPr lang="pt-BR" sz="1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lvl="0">
              <a:defRPr/>
            </a:pPr>
            <a:r>
              <a:rPr lang="pt-BR" spc="-1" dirty="0">
                <a:latin typeface="Calibri"/>
              </a:rPr>
              <a:t>APRIMORAMENTO DA GESTÃO PÚBLICA POR MEIO DE ENSINO DE EXCELÊNCIA</a:t>
            </a:r>
            <a:endParaRPr kumimoji="0" lang="pt-BR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8d3ca3706c_0_80"/>
          <p:cNvSpPr txBox="1"/>
          <p:nvPr/>
        </p:nvSpPr>
        <p:spPr>
          <a:xfrm>
            <a:off x="152525" y="1110342"/>
            <a:ext cx="5239800" cy="4282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B71C1C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Ação 4240 - Formação Continuada e Executiva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Atendimento mensal de até 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3.994 alunos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Oferta de 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1000 vagas gratuitas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servidores públicos estaduais em cursos elaborados pela 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Google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em parceria com a 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Enap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2ª edição do Programa de Lideranças Negras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em parceria com a Fundação Lemann;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Curso de formação para Conselheiros de Direitos e Conselheiros Tutelares - SEDESE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Curso de 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Formação e Atualização de Examinadores de Trânsito 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(Coordenadoria Estadual de Trânsito);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Programas de Desenvolvimento de Lideranças (PDL) do Transforma Minas: Subsecretários, Superintendentes, 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Recursos Humanos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Regionais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PDL do Instituto Estadual de Florestas (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IEF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);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 de Desenvolvimento de Gestores da FJP;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 de Liderança e Gestão na 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FAPEMIG e no Hemominas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Cursos de capacitação para servidores do </a:t>
            </a:r>
            <a:r>
              <a:rPr lang="pt-BR" sz="13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Ipsemg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da 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UEMG 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Curso aberto para </a:t>
            </a:r>
            <a:r>
              <a:rPr lang="pt-BR" sz="13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Formação de Pregoeiros</a:t>
            </a:r>
            <a:r>
              <a:rPr lang="pt-BR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g38d3ca3706c_0_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4504" y="3331263"/>
            <a:ext cx="1571941" cy="9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8d3ca3706c_0_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4418" y="1574602"/>
            <a:ext cx="1992325" cy="45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38d3ca3706c_0_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5488" y="2187900"/>
            <a:ext cx="1091475" cy="10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38d3ca3706c_0_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08290" y="2187900"/>
            <a:ext cx="991775" cy="99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38d3ca3706c_0_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92325" y="2977400"/>
            <a:ext cx="838950" cy="9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8d3ca3706c_0_8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77474" y="927913"/>
            <a:ext cx="1805375" cy="64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38d3ca3706c_0_8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77470" y="4321175"/>
            <a:ext cx="927603" cy="9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38d3ca3706c_0_8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57253" y="5083425"/>
            <a:ext cx="1471975" cy="442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38d3ca3706c_0_80" descr="Interface gráfica do usuário, Texto&#10;&#10;Descrição gerada automaticament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76623" y="753681"/>
            <a:ext cx="1723225" cy="7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8d3ca3706c_0_80" descr="Tela de celular com texto preto sobre fundo branco&#10;&#10;Descrição gerada automaticamente com confiança baixa"/>
          <p:cNvPicPr preferRelativeResize="0"/>
          <p:nvPr/>
        </p:nvPicPr>
        <p:blipFill rotWithShape="1">
          <a:blip r:embed="rId13">
            <a:alphaModFix/>
          </a:blip>
          <a:srcRect l="33888" r="34251"/>
          <a:stretch/>
        </p:blipFill>
        <p:spPr>
          <a:xfrm>
            <a:off x="8069663" y="3478571"/>
            <a:ext cx="1281238" cy="64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38d3ca3706c_0_8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115650" y="1768587"/>
            <a:ext cx="1723224" cy="10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8d3ca3706c_0_8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647498" y="4377076"/>
            <a:ext cx="1091475" cy="37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B5E24D9-D7CF-3B21-7E2E-820795AF65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1718" y="69770"/>
            <a:ext cx="1362211" cy="13622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6137BC0-FF6F-3A13-D7D7-711772925868}"/>
              </a:ext>
            </a:extLst>
          </p:cNvPr>
          <p:cNvSpPr txBox="1"/>
          <p:nvPr/>
        </p:nvSpPr>
        <p:spPr>
          <a:xfrm>
            <a:off x="1603929" y="381191"/>
            <a:ext cx="56508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Programa 91</a:t>
            </a: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:</a:t>
            </a:r>
            <a:endParaRPr lang="pt-BR" sz="1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lvl="0">
              <a:defRPr/>
            </a:pPr>
            <a:r>
              <a:rPr lang="pt-BR" spc="-1" dirty="0">
                <a:latin typeface="Calibri"/>
              </a:rPr>
              <a:t>APRIMORAMENTO DA GESTÃO PÚBLICA POR MEIO DE ENSINO DE EXCELÊNCIA</a:t>
            </a:r>
            <a:endParaRPr kumimoji="0" lang="pt-BR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8d3ca3706c_0_116"/>
          <p:cNvSpPr txBox="1"/>
          <p:nvPr/>
        </p:nvSpPr>
        <p:spPr>
          <a:xfrm>
            <a:off x="152525" y="1270574"/>
            <a:ext cx="5239800" cy="412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B71C1C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Alterações PPAG 2026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Criação da Ação 4027 - Ações transversais estratégicas da Escola de Governo, 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abrange a implantação do Plano de Permanência Estudantil, incremento das ações de acessibilidade e melhorias no sistema acadêmico da Escola de Governo;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</a:pP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Exclusão da ação 4247 - Promoção da Inovação no Setor Público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A ação, que era desenvolvida em parceria com a SEPLAG, está sendo executada integralmente pela Secretaria.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g38d3ca3706c_0_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9382" y="2242125"/>
            <a:ext cx="1578500" cy="146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D06BA98-6456-1350-A029-EDED4B48B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18" y="69770"/>
            <a:ext cx="1362211" cy="13622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DFA497A-C742-92F0-6068-5C9F7477E1F9}"/>
              </a:ext>
            </a:extLst>
          </p:cNvPr>
          <p:cNvSpPr txBox="1"/>
          <p:nvPr/>
        </p:nvSpPr>
        <p:spPr>
          <a:xfrm>
            <a:off x="1603929" y="381191"/>
            <a:ext cx="56508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Programa 91</a:t>
            </a: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:</a:t>
            </a:r>
            <a:endParaRPr lang="pt-BR" sz="1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lvl="0">
              <a:defRPr/>
            </a:pPr>
            <a:r>
              <a:rPr lang="pt-BR" spc="-1" dirty="0">
                <a:latin typeface="Calibri"/>
              </a:rPr>
              <a:t>APRIMORAMENTO DA GESTÃO PÚBLICA POR MEIO DE ENSINO DE EXCELÊNCIA</a:t>
            </a:r>
            <a:endParaRPr kumimoji="0" lang="pt-BR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8d3ca3706c_0_0"/>
          <p:cNvSpPr txBox="1"/>
          <p:nvPr/>
        </p:nvSpPr>
        <p:spPr>
          <a:xfrm>
            <a:off x="152525" y="1181409"/>
            <a:ext cx="7806000" cy="423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B71C1C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Ação 4243 - Formação de Pessoas no Nível de Graduação - CSAP (Curso de Graduação em Administração Pública)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157 alunos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atendidos em 2025;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1.841 inscrições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realizadas no Concurso Público 2026 para Especialista em Políticas Públicas e Gestão Governamental, representando um incremento de 25% em relação ao ano anterior;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Prêmio de Artigo Inovador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 Divisão de Administração Pública da Associação Nacional de Pós-Graduação e Pesquisa em Administração (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EnANPAD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e 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Prêmio Augusto Tavares de Melhor TCC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durante o Encontro Nacional de Ensino e Pesquisa do Campo de Públicas (ENEPCP) recebidos por uma egressa do CSAP;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Aquisição de 161 títulos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atualização da bibliografia dos Projetos Pedagógicos da Graduação e do Mestrado.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175EE57-7E14-7673-BF3A-E17F49D7B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18" y="69770"/>
            <a:ext cx="1362211" cy="136221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2663BD1-6532-B4CB-F253-3E12844950F1}"/>
              </a:ext>
            </a:extLst>
          </p:cNvPr>
          <p:cNvSpPr txBox="1"/>
          <p:nvPr/>
        </p:nvSpPr>
        <p:spPr>
          <a:xfrm>
            <a:off x="1603929" y="381191"/>
            <a:ext cx="56508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Programa 91</a:t>
            </a: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:</a:t>
            </a:r>
            <a:endParaRPr lang="pt-BR" sz="1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lvl="0">
              <a:defRPr/>
            </a:pPr>
            <a:r>
              <a:rPr lang="pt-BR" spc="-1" dirty="0">
                <a:latin typeface="Calibri"/>
              </a:rPr>
              <a:t>APRIMORAMENTO DA GESTÃO PÚBLICA POR MEIO DE ENSINO DE EXCELÊNCIA</a:t>
            </a:r>
            <a:endParaRPr kumimoji="0" lang="pt-BR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8d3ca3706c_0_8"/>
          <p:cNvSpPr txBox="1"/>
          <p:nvPr/>
        </p:nvSpPr>
        <p:spPr>
          <a:xfrm>
            <a:off x="152525" y="1273629"/>
            <a:ext cx="6558900" cy="412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B71C1C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r>
              <a:rPr lang="pt-BR" sz="1600" b="1" dirty="0">
                <a:solidFill>
                  <a:srgbClr val="B71C1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Ação 4245 - Formação de Pessoas no Nível de Pós-Graduação (Stricto Sensu) - Mestrado em Administração Pública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84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alunos atendidos em 2025;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Prêmio Augusto Tavares de Melhor Dissertação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durante o VI Encontro Nacional de Ensino, Pesquisa e Extensão do Campo de Públicas (Enepcp) recebido por uma egressa do Curso de Mestrado em Administração Pública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Revista Campo de Públicas: conexões e experiências - 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avanço na 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indexação da revista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com a utilização do software OJS (Open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Journal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Systems), que permite a indexação em bases como Google Scholar, Miguilim, Diadorim e Deposita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38d3ca3706c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1771" y="1112484"/>
            <a:ext cx="2170375" cy="3073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29C59E4-B437-81D4-B403-8BE041B8BE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18" y="69770"/>
            <a:ext cx="1362211" cy="13622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BF50226-AB68-5885-7EBB-507E723F42D2}"/>
              </a:ext>
            </a:extLst>
          </p:cNvPr>
          <p:cNvSpPr txBox="1"/>
          <p:nvPr/>
        </p:nvSpPr>
        <p:spPr>
          <a:xfrm>
            <a:off x="1603929" y="381191"/>
            <a:ext cx="56508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Programa 91</a:t>
            </a: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:</a:t>
            </a:r>
            <a:endParaRPr lang="pt-BR" sz="1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lvl="0">
              <a:defRPr/>
            </a:pPr>
            <a:r>
              <a:rPr lang="pt-BR" spc="-1" dirty="0">
                <a:latin typeface="Calibri"/>
              </a:rPr>
              <a:t>APRIMORAMENTO DA GESTÃO PÚBLICA POR MEIO DE ENSINO DE EXCELÊNCIA</a:t>
            </a:r>
            <a:endParaRPr kumimoji="0" lang="pt-BR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8d3ca3706c_0_13"/>
          <p:cNvSpPr txBox="1"/>
          <p:nvPr/>
        </p:nvSpPr>
        <p:spPr>
          <a:xfrm>
            <a:off x="152525" y="1322613"/>
            <a:ext cx="7590600" cy="4105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B71C1C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Ação 4242 - Estudos e Pesquisas na Área de Gestão Pública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grupos de pesquisa estruturados 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Política de pesquisa e ações para a consolidação e internacionalização dos grupos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Prêmio Mulheres e Ciência 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recebido pela Coordenadora do Grupo de Pesquisa  Estado, Gênero e Diversidade (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Egedi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Marina Alves Amorim. Idealizado pelo Conselho Nacional de Desenvolvimento Científico e Tecnológico (CNPq), em parceria com o Ministério das Mulheres, o British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Council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 o Banco de Desenvolvimento da América Latina e Caribe, com o objetivo de valorizar e reconhecer a contribuição das mulheres para o avanço da ciência no Brasil.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B1F4AA5-ED0E-232E-EF65-AC8434CF1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18" y="69770"/>
            <a:ext cx="1362211" cy="13622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364FCB3-DB42-737F-52C1-05DCC51C0FC5}"/>
              </a:ext>
            </a:extLst>
          </p:cNvPr>
          <p:cNvSpPr txBox="1"/>
          <p:nvPr/>
        </p:nvSpPr>
        <p:spPr>
          <a:xfrm>
            <a:off x="1603929" y="381191"/>
            <a:ext cx="56508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Programa 91</a:t>
            </a: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:</a:t>
            </a:r>
            <a:endParaRPr lang="pt-BR" sz="1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lvl="0">
              <a:defRPr/>
            </a:pPr>
            <a:r>
              <a:rPr lang="pt-BR" spc="-1" dirty="0">
                <a:latin typeface="Calibri"/>
              </a:rPr>
              <a:t>APRIMORAMENTO DA GESTÃO PÚBLICA POR MEIO DE ENSINO DE EXCELÊNCIA</a:t>
            </a:r>
            <a:endParaRPr kumimoji="0" lang="pt-BR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8d3ca3706c_0_53"/>
          <p:cNvSpPr txBox="1"/>
          <p:nvPr/>
        </p:nvSpPr>
        <p:spPr>
          <a:xfrm>
            <a:off x="152525" y="1102179"/>
            <a:ext cx="7590600" cy="4290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B71C1C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Ação 4246 - Participação em Extensão Acadêmica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110 alunos 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participantes em 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projetos de extensão e imersão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Reconhecimento, 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pelo Ministério da Defesa, de que a EG/FJP é a instituição que mais participou do 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Projeto Rondon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desde 2005, somando 45 operações;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1º lugar nacional 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processo seletivo do 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Projeto Rondon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o primeiro semestre de 2026.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29" name="Google Shape;129;g38d3ca3706c_0_53"/>
          <p:cNvGraphicFramePr/>
          <p:nvPr/>
        </p:nvGraphicFramePr>
        <p:xfrm>
          <a:off x="381613" y="2856575"/>
          <a:ext cx="4961100" cy="2621130"/>
        </p:xfrm>
        <a:graphic>
          <a:graphicData uri="http://schemas.openxmlformats.org/drawingml/2006/table">
            <a:tbl>
              <a:tblPr>
                <a:noFill/>
                <a:tableStyleId>{3F802D8D-E80E-4DE6-8A9E-6138D5350B18}</a:tableStyleId>
              </a:tblPr>
              <a:tblGrid>
                <a:gridCol w="295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PROJETOS DE IMERSÃO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ALUNOS PARTICIPANTES EM 2025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Imersão Próximos Passos – Comunidades Tradicionais e a Administração Pública Municipal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3</a:t>
                      </a: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Prinagem 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7</a:t>
                      </a: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Rondon OP.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8</a:t>
                      </a:r>
                      <a:endParaRPr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0" name="Google Shape;130;g38d3ca3706c_0_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5825" y="2856575"/>
            <a:ext cx="2322914" cy="262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5F51A93-7757-22DC-91A5-DAF68D89E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18" y="69770"/>
            <a:ext cx="1362211" cy="13622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80B7877-55C2-7F68-1BDD-9AFC9D4D83D2}"/>
              </a:ext>
            </a:extLst>
          </p:cNvPr>
          <p:cNvSpPr txBox="1"/>
          <p:nvPr/>
        </p:nvSpPr>
        <p:spPr>
          <a:xfrm>
            <a:off x="1603929" y="381191"/>
            <a:ext cx="56508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Programa 91</a:t>
            </a: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:</a:t>
            </a:r>
            <a:endParaRPr lang="pt-BR" sz="1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lvl="0">
              <a:defRPr/>
            </a:pPr>
            <a:r>
              <a:rPr lang="pt-BR" spc="-1" dirty="0">
                <a:latin typeface="Calibri"/>
              </a:rPr>
              <a:t>APRIMORAMENTO DA GESTÃO PÚBLICA POR MEIO DE ENSINO DE EXCELÊNCIA</a:t>
            </a:r>
            <a:endParaRPr kumimoji="0" lang="pt-BR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8d3ca3706c_0_20"/>
          <p:cNvSpPr txBox="1"/>
          <p:nvPr/>
        </p:nvSpPr>
        <p:spPr>
          <a:xfrm>
            <a:off x="152525" y="1181409"/>
            <a:ext cx="7590600" cy="4211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B71C1C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Ação 4246 - Participação em Extensão Acadêmica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7" name="Google Shape;137;g38d3ca3706c_0_20"/>
          <p:cNvGraphicFramePr/>
          <p:nvPr>
            <p:extLst>
              <p:ext uri="{D42A27DB-BD31-4B8C-83A1-F6EECF244321}">
                <p14:modId xmlns:p14="http://schemas.microsoft.com/office/powerpoint/2010/main" val="4209584955"/>
              </p:ext>
            </p:extLst>
          </p:nvPr>
        </p:nvGraphicFramePr>
        <p:xfrm>
          <a:off x="318988" y="1648588"/>
          <a:ext cx="4948100" cy="3777932"/>
        </p:xfrm>
        <a:graphic>
          <a:graphicData uri="http://schemas.openxmlformats.org/drawingml/2006/table">
            <a:tbl>
              <a:tblPr>
                <a:noFill/>
                <a:tableStyleId>{3F802D8D-E80E-4DE6-8A9E-6138D5350B18}</a:tableStyleId>
              </a:tblPr>
              <a:tblGrid>
                <a:gridCol w="291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38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PROJETOS DE EXTENSÃO SOCIAIS</a:t>
                      </a:r>
                      <a:endParaRPr sz="10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ALUNOS PARTICIPANTES EM 2025</a:t>
                      </a:r>
                      <a:endParaRPr sz="10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9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Aprende com a gente da socioeducação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53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Cursinho Educar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9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Educação Financeira para o Ensino Médio (EduFin)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9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Fica Ativo Cidadania - Educação de Jovens e Adultos – EJA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53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Fortalecer a diversidade em Neves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53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Justiça Reprodutiva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53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</a:t>
                      </a:r>
                      <a:endParaRPr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38" name="Google Shape;138;g38d3ca3706c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3550" y="965225"/>
            <a:ext cx="2392952" cy="113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8d3ca3706c_0_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6925" y="2316425"/>
            <a:ext cx="2682000" cy="201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8153866-2FF6-42A8-C212-2D2BC8BD3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18" y="69770"/>
            <a:ext cx="1362211" cy="13622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8946547-9F63-706D-45FB-3E1D78FBF1AC}"/>
              </a:ext>
            </a:extLst>
          </p:cNvPr>
          <p:cNvSpPr txBox="1"/>
          <p:nvPr/>
        </p:nvSpPr>
        <p:spPr>
          <a:xfrm>
            <a:off x="1603929" y="381191"/>
            <a:ext cx="56508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Programa 91</a:t>
            </a: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:</a:t>
            </a:r>
            <a:endParaRPr lang="pt-BR" sz="1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lvl="0">
              <a:defRPr/>
            </a:pPr>
            <a:r>
              <a:rPr lang="pt-BR" spc="-1" dirty="0">
                <a:latin typeface="Calibri"/>
              </a:rPr>
              <a:t>APRIMORAMENTO DA GESTÃO PÚBLICA POR MEIO DE ENSINO DE EXCELÊNCIA</a:t>
            </a:r>
            <a:endParaRPr kumimoji="0" lang="pt-BR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8d3ca3706c_0_29"/>
          <p:cNvSpPr txBox="1"/>
          <p:nvPr/>
        </p:nvSpPr>
        <p:spPr>
          <a:xfrm>
            <a:off x="152525" y="1118507"/>
            <a:ext cx="7590600" cy="427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B71C1C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Ação 4246 - Participação em Extensão Acadêmica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6" name="Google Shape;146;g38d3ca3706c_0_29"/>
          <p:cNvGraphicFramePr/>
          <p:nvPr>
            <p:extLst>
              <p:ext uri="{D42A27DB-BD31-4B8C-83A1-F6EECF244321}">
                <p14:modId xmlns:p14="http://schemas.microsoft.com/office/powerpoint/2010/main" val="354700304"/>
              </p:ext>
            </p:extLst>
          </p:nvPr>
        </p:nvGraphicFramePr>
        <p:xfrm>
          <a:off x="152525" y="1492831"/>
          <a:ext cx="6302350" cy="3990522"/>
        </p:xfrm>
        <a:graphic>
          <a:graphicData uri="http://schemas.openxmlformats.org/drawingml/2006/table">
            <a:tbl>
              <a:tblPr>
                <a:noFill/>
                <a:tableStyleId>{3F802D8D-E80E-4DE6-8A9E-6138D5350B18}</a:tableStyleId>
              </a:tblPr>
              <a:tblGrid>
                <a:gridCol w="4231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0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70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PROJETOS DE EXTENSÃO ACADÊMICOS</a:t>
                      </a:r>
                      <a:endParaRPr sz="105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5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ALUNOS PARTICIPANTES EM 2025</a:t>
                      </a:r>
                      <a:endParaRPr sz="105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8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/>
                        <a:t>Agroecologia e Troca de Saberes – Horta FJP</a:t>
                      </a:r>
                      <a:endParaRPr sz="105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/>
                        <a:t>8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8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/>
                        <a:t>Conexão Moçambique</a:t>
                      </a:r>
                      <a:endParaRPr sz="105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/>
                        <a:t>5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94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/>
                        <a:t>Cultivando outras economias e saberes em territórios acadêmicos</a:t>
                      </a:r>
                      <a:endParaRPr sz="105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/>
                        <a:t>2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94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/>
                        <a:t>Desastres Socioambientais: estudo e construção do relatório das secas e ondas de calor</a:t>
                      </a:r>
                      <a:endParaRPr sz="105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/>
                        <a:t>3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89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/>
                        <a:t>Estação Cidadania</a:t>
                      </a:r>
                      <a:endParaRPr sz="105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/>
                        <a:t>16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794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/>
                        <a:t>Memorial 70 anos Maternidade Odete Valadares – MOV</a:t>
                      </a:r>
                      <a:endParaRPr sz="12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/>
                        <a:t>4</a:t>
                      </a:r>
                      <a:endParaRPr sz="13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/>
                        <a:t>Memorial Comunidade São Francisco de Assis</a:t>
                      </a:r>
                      <a:endParaRPr sz="12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/>
                        <a:t>5</a:t>
                      </a:r>
                      <a:endParaRPr sz="13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794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200" dirty="0"/>
                        <a:t>Migração e refúgio - Parceria com a PBH para o povo Warao</a:t>
                      </a:r>
                      <a:endParaRPr sz="12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300" dirty="0"/>
                        <a:t>6</a:t>
                      </a:r>
                      <a:endParaRPr sz="13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47" name="Google Shape;147;g38d3ca3706c_0_29"/>
          <p:cNvSpPr txBox="1"/>
          <p:nvPr/>
        </p:nvSpPr>
        <p:spPr>
          <a:xfrm>
            <a:off x="6612675" y="5302825"/>
            <a:ext cx="2539200" cy="2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Continua…</a:t>
            </a:r>
            <a:endParaRPr sz="1200"/>
          </a:p>
        </p:txBody>
      </p:sp>
      <p:pic>
        <p:nvPicPr>
          <p:cNvPr id="148" name="Google Shape;148;g38d3ca3706c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1550" y="876300"/>
            <a:ext cx="2032698" cy="271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8d3ca3706c_0_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0800" y="3233950"/>
            <a:ext cx="3041651" cy="171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BBCACB2-ECA2-E014-BF88-800C247459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18" y="69770"/>
            <a:ext cx="1362211" cy="13622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5DD76BB-A657-8A8A-E57D-813BE9B3A7BA}"/>
              </a:ext>
            </a:extLst>
          </p:cNvPr>
          <p:cNvSpPr txBox="1"/>
          <p:nvPr/>
        </p:nvSpPr>
        <p:spPr>
          <a:xfrm>
            <a:off x="1603929" y="381191"/>
            <a:ext cx="56508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Programa 91</a:t>
            </a: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:</a:t>
            </a:r>
            <a:endParaRPr lang="pt-BR" sz="1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lvl="0">
              <a:defRPr/>
            </a:pPr>
            <a:r>
              <a:rPr lang="pt-BR" spc="-1" dirty="0">
                <a:latin typeface="Calibri"/>
              </a:rPr>
              <a:t>APRIMORAMENTO DA GESTÃO PÚBLICA POR MEIO DE ENSINO DE EXCELÊNCIA</a:t>
            </a:r>
            <a:endParaRPr kumimoji="0" lang="pt-BR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8d3ca3706c_0_38"/>
          <p:cNvSpPr txBox="1"/>
          <p:nvPr/>
        </p:nvSpPr>
        <p:spPr>
          <a:xfrm>
            <a:off x="152525" y="1181409"/>
            <a:ext cx="7590600" cy="415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B71C1C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Ação 4246 - Participação em Extensão Acadêmica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Prêmio Simone Albuquerque para o Observatório das Desigualdades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promovido pelo Ministério do Desenvolvimento e Assistência Social, Família e Combate à Fome (MDS).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56" name="Google Shape;156;g38d3ca3706c_0_38"/>
          <p:cNvGraphicFramePr/>
          <p:nvPr/>
        </p:nvGraphicFramePr>
        <p:xfrm>
          <a:off x="189838" y="2102900"/>
          <a:ext cx="7634875" cy="3383040"/>
        </p:xfrm>
        <a:graphic>
          <a:graphicData uri="http://schemas.openxmlformats.org/drawingml/2006/table">
            <a:tbl>
              <a:tblPr>
                <a:noFill/>
                <a:tableStyleId>{3F802D8D-E80E-4DE6-8A9E-6138D5350B18}</a:tableStyleId>
              </a:tblPr>
              <a:tblGrid>
                <a:gridCol w="476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PROJETOS DE EXTENSÃO ACADÊMICOS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ALUNOS PARTICIPANTES EM 2025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Moradia Primeiro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4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Observatório da Liberdade Econômica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5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Observatório das Desigualdades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3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Observatório de Movimentos Sociais e Políticas Públicas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3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Proximos Passos – Comunidades Tradicionais e a Administração Pública Municipal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4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Repositório Digital Administração Pública - Moçambique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2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C7592B45-3761-7BF2-F03B-3F47B202E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18" y="69770"/>
            <a:ext cx="1362211" cy="13622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E290D76-5EFA-D931-BFF9-BC94AC0CE98F}"/>
              </a:ext>
            </a:extLst>
          </p:cNvPr>
          <p:cNvSpPr txBox="1"/>
          <p:nvPr/>
        </p:nvSpPr>
        <p:spPr>
          <a:xfrm>
            <a:off x="1603929" y="381191"/>
            <a:ext cx="56508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Programa 91</a:t>
            </a: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:</a:t>
            </a:r>
            <a:endParaRPr lang="pt-BR" sz="1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lvl="0">
              <a:defRPr/>
            </a:pPr>
            <a:r>
              <a:rPr lang="pt-BR" spc="-1" dirty="0">
                <a:latin typeface="Calibri"/>
              </a:rPr>
              <a:t>APRIMORAMENTO DA GESTÃO PÚBLICA POR MEIO DE ENSINO DE EXCELÊNCIA</a:t>
            </a:r>
            <a:endParaRPr kumimoji="0" lang="pt-BR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38d3ca3706c_0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5425" y="3706200"/>
            <a:ext cx="2605964" cy="14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38d3ca3706c_0_45"/>
          <p:cNvSpPr txBox="1"/>
          <p:nvPr/>
        </p:nvSpPr>
        <p:spPr>
          <a:xfrm>
            <a:off x="152525" y="1322084"/>
            <a:ext cx="7239000" cy="3849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B71C1C"/>
                </a:solidFill>
                <a:latin typeface="Calibri"/>
                <a:ea typeface="Calibri"/>
                <a:cs typeface="Calibri"/>
                <a:sym typeface="Calibri"/>
              </a:rPr>
              <a:t>» </a:t>
            </a:r>
            <a:r>
              <a:rPr lang="pt-BR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Ação 4246 - Participação em Extensão Acadêmica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4" name="Google Shape;164;g38d3ca3706c_0_45"/>
          <p:cNvGraphicFramePr/>
          <p:nvPr>
            <p:extLst>
              <p:ext uri="{D42A27DB-BD31-4B8C-83A1-F6EECF244321}">
                <p14:modId xmlns:p14="http://schemas.microsoft.com/office/powerpoint/2010/main" val="3198636499"/>
              </p:ext>
            </p:extLst>
          </p:nvPr>
        </p:nvGraphicFramePr>
        <p:xfrm>
          <a:off x="241718" y="1918639"/>
          <a:ext cx="5212625" cy="3413550"/>
        </p:xfrm>
        <a:graphic>
          <a:graphicData uri="http://schemas.openxmlformats.org/drawingml/2006/table">
            <a:tbl>
              <a:tblPr>
                <a:noFill/>
                <a:tableStyleId>{3F802D8D-E80E-4DE6-8A9E-6138D5350B18}</a:tableStyleId>
              </a:tblPr>
              <a:tblGrid>
                <a:gridCol w="3168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4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PROJETOS DE EXTENSÃO PROFISSIONAIS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ALUNOS PARTICIPANTES EM 2025</a:t>
                      </a:r>
                      <a:endParaRPr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Campo de Públicas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/>
                        <a:t>6</a:t>
                      </a:r>
                      <a:endParaRPr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João Pinheiro Junior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/>
                        <a:t>29</a:t>
                      </a:r>
                      <a:endParaRPr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Linguagem Simples na Prática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/>
                        <a:t>6</a:t>
                      </a:r>
                      <a:endParaRPr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Mapeamento de Processos GLA/FJP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/>
                        <a:t>4</a:t>
                      </a:r>
                      <a:endParaRPr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/>
                        <a:t>Plano Municipal de Políticas para a População LGBTQIAPN+ de Belo Horizonte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dirty="0"/>
                        <a:t>6</a:t>
                      </a:r>
                      <a:endParaRPr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</a:t>
                      </a:r>
                      <a:endParaRPr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65" name="Google Shape;165;g38d3ca3706c_0_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7081" y="989600"/>
            <a:ext cx="3866296" cy="257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3D405F7-342C-17BB-1654-44A84A87F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18" y="69770"/>
            <a:ext cx="1362211" cy="13622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89D5E2A-C0B6-3F73-2F18-45A387DF1759}"/>
              </a:ext>
            </a:extLst>
          </p:cNvPr>
          <p:cNvSpPr txBox="1"/>
          <p:nvPr/>
        </p:nvSpPr>
        <p:spPr>
          <a:xfrm>
            <a:off x="1603929" y="381191"/>
            <a:ext cx="565083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Programa 91</a:t>
            </a: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:</a:t>
            </a:r>
            <a:endParaRPr lang="pt-BR" sz="1800" spc="-1" dirty="0">
              <a:solidFill>
                <a:srgbClr val="000000"/>
              </a:solidFill>
              <a:latin typeface="Calibri"/>
              <a:ea typeface="DejaVu Sans"/>
            </a:endParaRPr>
          </a:p>
          <a:p>
            <a:pPr lvl="0">
              <a:defRPr/>
            </a:pPr>
            <a:r>
              <a:rPr lang="pt-BR" spc="-1" dirty="0">
                <a:latin typeface="Calibri"/>
              </a:rPr>
              <a:t>APRIMORAMENTO DA GESTÃO PÚBLICA POR MEIO DE ENSINO DE EXCELÊNCIA</a:t>
            </a:r>
            <a:endParaRPr kumimoji="0" lang="pt-BR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1144</Words>
  <Application>Microsoft Office PowerPoint</Application>
  <PresentationFormat>Personalizar</PresentationFormat>
  <Paragraphs>164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Alexandre Gurgel</cp:lastModifiedBy>
  <cp:revision>3</cp:revision>
  <dcterms:created xsi:type="dcterms:W3CDTF">2025-10-07T17:51:04Z</dcterms:created>
  <dcterms:modified xsi:type="dcterms:W3CDTF">2025-10-17T19:43:22Z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0x010100B08D58FADB61F04EBBB4F355C06EFBED</vt:lpwstr>
  </property>
</Properties>
</file>