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sldIdLst>
    <p:sldId id="256" r:id="rId6"/>
    <p:sldId id="259" r:id="rId7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B1245C-2BE3-7951-551B-1D50C76DE2BA}" v="500" dt="2025-10-17T20:05:55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7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3640" y="899640"/>
            <a:ext cx="7270560" cy="316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3640" y="899640"/>
            <a:ext cx="7270560" cy="316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68;p15"/>
          <p:cNvSpPr/>
          <p:nvPr/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/>
          </a:p>
        </p:txBody>
      </p:sp>
      <p:sp>
        <p:nvSpPr>
          <p:cNvPr id="77" name="Google Shape;69;p 1"/>
          <p:cNvSpPr/>
          <p:nvPr/>
        </p:nvSpPr>
        <p:spPr>
          <a:xfrm>
            <a:off x="503640" y="1727640"/>
            <a:ext cx="8278200" cy="288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/>
          </a:p>
        </p:txBody>
      </p:sp>
      <p:sp>
        <p:nvSpPr>
          <p:cNvPr id="78" name="PlaceHolder 1"/>
          <p:cNvSpPr>
            <a:spLocks noGrp="1"/>
          </p:cNvSpPr>
          <p:nvPr>
            <p:ph type="subTitle"/>
          </p:nvPr>
        </p:nvSpPr>
        <p:spPr>
          <a:xfrm>
            <a:off x="432000" y="360000"/>
            <a:ext cx="7019280" cy="485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ctr">
              <a:lnSpc>
                <a:spcPct val="100000"/>
              </a:lnSpc>
              <a:spcAft>
                <a:spcPts val="1417"/>
              </a:spcAft>
              <a:buNone/>
            </a:pPr>
            <a:r>
              <a:rPr lang="pt-BR" sz="2200" b="1" strike="noStrike" spc="-1" dirty="0">
                <a:latin typeface="Calibri"/>
              </a:rPr>
              <a:t>Tema Saúde Pública – Secretaria de Estado de Infraestrutura</a:t>
            </a:r>
            <a:r>
              <a:rPr lang="pt-BR" sz="2200" b="1" spc="-1" dirty="0">
                <a:latin typeface="Calibri"/>
              </a:rPr>
              <a:t>, Mobilidade e Parcerias </a:t>
            </a:r>
          </a:p>
          <a:p>
            <a:pPr algn="just">
              <a:lnSpc>
                <a:spcPct val="100000"/>
              </a:lnSpc>
              <a:spcAft>
                <a:spcPts val="1417"/>
              </a:spcAft>
            </a:pPr>
            <a:r>
              <a:rPr lang="pt-BR" sz="2000" b="1" strike="noStrike" spc="-1" dirty="0">
                <a:solidFill>
                  <a:srgbClr val="C9211E"/>
                </a:solidFill>
                <a:latin typeface="Calibri"/>
              </a:rPr>
              <a:t>Programa 85 - PROMOÇÃO DE CONCESSÕES E PARCERIAS</a:t>
            </a:r>
            <a:endParaRPr lang="pt-BR" sz="1500" b="0" strike="noStrike" spc="-1" dirty="0">
              <a:latin typeface="Arial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5C28FE5-BEDC-B26E-CBD8-F6C4DEACDD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789563"/>
              </p:ext>
            </p:extLst>
          </p:nvPr>
        </p:nvGraphicFramePr>
        <p:xfrm>
          <a:off x="1056159" y="1913528"/>
          <a:ext cx="5770962" cy="22860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577650">
                  <a:extLst>
                    <a:ext uri="{9D8B030D-6E8A-4147-A177-3AD203B41FA5}">
                      <a16:colId xmlns:a16="http://schemas.microsoft.com/office/drawing/2014/main" val="3930113539"/>
                    </a:ext>
                  </a:extLst>
                </a:gridCol>
                <a:gridCol w="1303020">
                  <a:extLst>
                    <a:ext uri="{9D8B030D-6E8A-4147-A177-3AD203B41FA5}">
                      <a16:colId xmlns:a16="http://schemas.microsoft.com/office/drawing/2014/main" val="1112473406"/>
                    </a:ext>
                  </a:extLst>
                </a:gridCol>
                <a:gridCol w="1672794">
                  <a:extLst>
                    <a:ext uri="{9D8B030D-6E8A-4147-A177-3AD203B41FA5}">
                      <a16:colId xmlns:a16="http://schemas.microsoft.com/office/drawing/2014/main" val="1773118166"/>
                    </a:ext>
                  </a:extLst>
                </a:gridCol>
                <a:gridCol w="1161846">
                  <a:extLst>
                    <a:ext uri="{9D8B030D-6E8A-4147-A177-3AD203B41FA5}">
                      <a16:colId xmlns:a16="http://schemas.microsoft.com/office/drawing/2014/main" val="821170419"/>
                    </a:ext>
                  </a:extLst>
                </a:gridCol>
                <a:gridCol w="1055652">
                  <a:extLst>
                    <a:ext uri="{9D8B030D-6E8A-4147-A177-3AD203B41FA5}">
                      <a16:colId xmlns:a16="http://schemas.microsoft.com/office/drawing/2014/main" val="3987599321"/>
                    </a:ext>
                  </a:extLst>
                </a:gridCol>
              </a:tblGrid>
              <a:tr h="41938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Ação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Nome da ação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Unidade orçamentária responsável pela ação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Valor planejado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Valor planejado 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510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100" dirty="0"/>
                        <a:t>4226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Complexo de Saúde (FHEMIG)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Fundo De Pagamento De Parcerias Público - Privadas De Minas Gerais - FPP -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R$1.000,00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/>
                        <a:t>R$1.000,00</a:t>
                      </a:r>
                    </a:p>
                    <a:p>
                      <a:pPr algn="ctr"/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411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100" dirty="0"/>
                        <a:t>4227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Complexo de Saúde (FUNED)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Fundo De Pagamento De Parcerias Público - Privadas De Minas Gerais - FPP -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/>
                        <a:t>R$1.000,00</a:t>
                      </a:r>
                    </a:p>
                    <a:p>
                      <a:pPr algn="ctr"/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dirty="0"/>
                        <a:t>Ação excluída na revisão do PPAG</a:t>
                      </a:r>
                    </a:p>
                    <a:p>
                      <a:pPr algn="ctr"/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947214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92DC4A2C-6EFC-8B60-F44C-21A22C9C9956}"/>
              </a:ext>
            </a:extLst>
          </p:cNvPr>
          <p:cNvSpPr txBox="1"/>
          <p:nvPr/>
        </p:nvSpPr>
        <p:spPr>
          <a:xfrm>
            <a:off x="399444" y="4344608"/>
            <a:ext cx="7093500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sz="1200" dirty="0"/>
              <a:t>SEINFRA tem atuado em parceria com FHEMIG e FUNED no projeto de construção e operação de um novo Complexo de Saúde, que irá concentrar os atendimentos de média e alta complexidade, e do Laboratório Central de Saúde Pública. O Projeto teve seu edital publicado em Junho de 2025, e Leilão bem sucedido realizado em Setembro. A expectativa é que o contrato de concessão seja assinado ainda em </a:t>
            </a:r>
            <a:r>
              <a:rPr lang="pt-BR" sz="1200" dirty="0" smtClean="0"/>
              <a:t>Dezembro deste ano, </a:t>
            </a:r>
            <a:r>
              <a:rPr lang="pt-BR" sz="1200" dirty="0"/>
              <a:t>tendo sua eficácia prevista para meados de 2026.</a:t>
            </a:r>
          </a:p>
        </p:txBody>
      </p:sp>
    </p:spTree>
    <p:extLst>
      <p:ext uri="{BB962C8B-B14F-4D97-AF65-F5344CB8AC3E}">
        <p14:creationId xmlns:p14="http://schemas.microsoft.com/office/powerpoint/2010/main" val="1508491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4338ef-addb-4c87-aefe-1895241b335f">
      <Terms xmlns="http://schemas.microsoft.com/office/infopath/2007/PartnerControls"/>
    </lcf76f155ced4ddcb4097134ff3c332f>
    <TaxCatchAll xmlns="b91e7f20-fe0a-487d-91a9-605ac1c64ac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08D58FADB61F04EBBB4F355C06EFBED" ma:contentTypeVersion="19" ma:contentTypeDescription="Crie um novo documento." ma:contentTypeScope="" ma:versionID="7797dc5feb179b4da55a9ebddd321181">
  <xsd:schema xmlns:xsd="http://www.w3.org/2001/XMLSchema" xmlns:xs="http://www.w3.org/2001/XMLSchema" xmlns:p="http://schemas.microsoft.com/office/2006/metadata/properties" xmlns:ns2="6f4338ef-addb-4c87-aefe-1895241b335f" xmlns:ns3="b91e7f20-fe0a-487d-91a9-605ac1c64acf" targetNamespace="http://schemas.microsoft.com/office/2006/metadata/properties" ma:root="true" ma:fieldsID="90078f443198b6d5c0fd169535a443b9" ns2:_="" ns3:_="">
    <xsd:import namespace="6f4338ef-addb-4c87-aefe-1895241b335f"/>
    <xsd:import namespace="b91e7f20-fe0a-487d-91a9-605ac1c64a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338ef-addb-4c87-aefe-1895241b33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917d32f3-4fa4-4f5b-a8d0-62dbd3d265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1e7f20-fe0a-487d-91a9-605ac1c64ac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8708050-f001-4dcd-9fe1-c60e835c33fc}" ma:internalName="TaxCatchAll" ma:showField="CatchAllData" ma:web="b91e7f20-fe0a-487d-91a9-605ac1c64a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0A8E6D-B1EE-4259-A3B7-F2511BFD8930}">
  <ds:schemaRefs>
    <ds:schemaRef ds:uri="http://schemas.microsoft.com/office/2006/metadata/properties"/>
    <ds:schemaRef ds:uri="http://schemas.microsoft.com/office/infopath/2007/PartnerControls"/>
    <ds:schemaRef ds:uri="525e23b6-0c50-47f2-9d69-251c5385d573"/>
    <ds:schemaRef ds:uri="b3fd0ceb-f02a-4f25-86b7-aab1317ac962"/>
  </ds:schemaRefs>
</ds:datastoreItem>
</file>

<file path=customXml/itemProps2.xml><?xml version="1.0" encoding="utf-8"?>
<ds:datastoreItem xmlns:ds="http://schemas.openxmlformats.org/officeDocument/2006/customXml" ds:itemID="{11D0FC0A-C52A-4925-8964-EFC918C9C18E}"/>
</file>

<file path=customXml/itemProps3.xml><?xml version="1.0" encoding="utf-8"?>
<ds:datastoreItem xmlns:ds="http://schemas.openxmlformats.org/officeDocument/2006/customXml" ds:itemID="{58633412-8B73-41F0-8B60-CF951928A0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</TotalTime>
  <Words>174</Words>
  <Application>Microsoft Office PowerPoint</Application>
  <PresentationFormat>Personalizar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Wingdings</vt:lpstr>
      <vt:lpstr>Office Theme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Sarah Mourão</dc:creator>
  <dc:description/>
  <cp:lastModifiedBy>Ana Luiza Santos Terra (SEINFRA)</cp:lastModifiedBy>
  <cp:revision>60</cp:revision>
  <dcterms:modified xsi:type="dcterms:W3CDTF">2025-10-20T13:27:27Z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0x010100B08D58FADB61F04EBBB4F355C06EFBED</vt:lpwstr>
  </property>
  <property fmtid="{D5CDD505-2E9C-101B-9397-08002B2CF9AE}" pid="3" name="MediaServiceImageTags">
    <vt:lpwstr/>
  </property>
</Properties>
</file>