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70" r:id="rId9"/>
    <p:sldId id="271" r:id="rId10"/>
    <p:sldId id="272" r:id="rId11"/>
    <p:sldId id="273" r:id="rId12"/>
    <p:sldId id="276" r:id="rId13"/>
    <p:sldId id="277" r:id="rId14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944" y="-85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816741-8679-43C4-A994-E2221E94B0E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9CDAE6-537D-4E79-AADD-00D94BFDB57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70F4E2-5E9F-43E8-A951-88D712B117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F658F9-5D11-4D2C-B620-D62AE6B24AB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B147DF-28FD-4587-B6BD-49E0D6378A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8D79E9-9766-429F-B590-26AAF6C2F59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8C68A4-0992-433D-B0D0-D3A70ADD18A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6DABD0-0D9A-453C-A691-5D14B63C821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23105-3240-4CE2-BCB0-4C267739213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C66BDF-1ED5-468E-8E50-9BC4447BA98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EBCD4E-EDFF-4D5A-9852-60498AFEEA2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E556B6-E85C-41CF-B9B0-639E05681D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496AF1-F4D3-42CA-8114-443E43BB9D75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="" xmlns:a16="http://schemas.microsoft.com/office/drawing/2014/main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5522D821-743C-0D93-E390-000F554CAF5B}"/>
              </a:ext>
            </a:extLst>
          </p:cNvPr>
          <p:cNvSpPr txBox="1"/>
          <p:nvPr/>
        </p:nvSpPr>
        <p:spPr>
          <a:xfrm>
            <a:off x="503808" y="1142107"/>
            <a:ext cx="820891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 smtClean="0">
                <a:latin typeface="Calibri"/>
                <a:cs typeface="Calibri"/>
              </a:rPr>
              <a:t>Ação 4460 - PRODUÇÃO DE MEDICAMENTOS SINTÉTICOS</a:t>
            </a:r>
          </a:p>
          <a:p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PROPOSTA 2026</a:t>
            </a:r>
          </a:p>
          <a:p>
            <a:pPr algn="just"/>
            <a:endParaRPr lang="pt-BR" b="1" dirty="0">
              <a:latin typeface="Calibri"/>
              <a:cs typeface="Calibri"/>
            </a:endParaRPr>
          </a:p>
          <a:p>
            <a:pPr algn="just"/>
            <a:r>
              <a:rPr lang="pt-BR" dirty="0" smtClean="0">
                <a:latin typeface="Calibri"/>
                <a:cs typeface="Calibri"/>
              </a:rPr>
              <a:t>Sem alteração do escopo</a:t>
            </a:r>
            <a:r>
              <a:rPr lang="pt-BR" b="1" dirty="0" smtClean="0">
                <a:latin typeface="Calibri"/>
                <a:cs typeface="Calibri"/>
              </a:rPr>
              <a:t>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Meta Física: </a:t>
            </a:r>
            <a:r>
              <a:rPr lang="pt-BR" dirty="0" smtClean="0">
                <a:latin typeface="Calibri"/>
                <a:cs typeface="Calibri"/>
              </a:rPr>
              <a:t>7.900.000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 unidades </a:t>
            </a: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Desempenho Orçamentário:  </a:t>
            </a:r>
            <a:r>
              <a:rPr lang="pt-BR" dirty="0" smtClean="0">
                <a:latin typeface="Calibri"/>
                <a:cs typeface="Calibri"/>
              </a:rPr>
              <a:t>R$74.403.990,00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5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642146" y="396000"/>
            <a:ext cx="7350494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Fundação Ezequiel Dias</a:t>
            </a: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42146" y="1922940"/>
            <a:ext cx="7016828" cy="2335964"/>
            <a:chOff x="1495340" y="2159685"/>
            <a:chExt cx="9142210" cy="2827849"/>
          </a:xfrm>
        </p:grpSpPr>
        <p:pic>
          <p:nvPicPr>
            <p:cNvPr id="5" name="Imagem 5" descr="Uma imagem contendo no interior, mesa, comida, prato&#10;&#10;Descrição gerada automaticamente">
              <a:extLst>
                <a:ext uri="{FF2B5EF4-FFF2-40B4-BE49-F238E27FC236}">
                  <a16:creationId xmlns="" xmlns:a16="http://schemas.microsoft.com/office/drawing/2014/main" id="{70FC504D-68BD-19B4-712C-D95BFBC7D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4144" y="2159685"/>
              <a:ext cx="2202101" cy="219240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6" name="Google Shape;479;g1bf0a0dcef8_8_0">
              <a:extLst>
                <a:ext uri="{FF2B5EF4-FFF2-40B4-BE49-F238E27FC236}">
                  <a16:creationId xmlns="" xmlns:a16="http://schemas.microsoft.com/office/drawing/2014/main" id="{E235E8EA-E23D-0346-7862-09BDCEA06F9F}"/>
                </a:ext>
              </a:extLst>
            </p:cNvPr>
            <p:cNvSpPr txBox="1"/>
            <p:nvPr/>
          </p:nvSpPr>
          <p:spPr>
            <a:xfrm>
              <a:off x="4648207" y="4475321"/>
              <a:ext cx="2611857" cy="512213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algn="ctr">
                <a:lnSpc>
                  <a:spcPct val="106000"/>
                </a:lnSpc>
              </a:pPr>
              <a:r>
                <a:rPr lang="pt-BR" sz="2000" b="1" dirty="0" smtClean="0">
                  <a:solidFill>
                    <a:schemeClr val="bg2">
                      <a:lumMod val="50000"/>
                    </a:schemeClr>
                  </a:solidFill>
                  <a:latin typeface="Calibri"/>
                  <a:cs typeface="Calibri"/>
                </a:rPr>
                <a:t>VIGILÂNCIA</a:t>
              </a:r>
              <a:endParaRPr lang="pt-BR" sz="2000" dirty="0"/>
            </a:p>
            <a:p>
              <a:pPr marL="92075" lvl="1" algn="just">
                <a:lnSpc>
                  <a:spcPct val="106000"/>
                </a:lnSpc>
                <a:spcAft>
                  <a:spcPts val="800"/>
                </a:spcAft>
              </a:pPr>
              <a:endParaRPr lang="pt-BR" sz="25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7" name="Imagem 10" descr="Uma imagem contendo microscópio, objeto, mesa, mulher&#10;&#10;Descrição gerada automaticamente">
              <a:extLst>
                <a:ext uri="{FF2B5EF4-FFF2-40B4-BE49-F238E27FC236}">
                  <a16:creationId xmlns="" xmlns:a16="http://schemas.microsoft.com/office/drawing/2014/main" id="{98D11D26-1595-9E16-D81A-47B6C4363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2302" y="2161335"/>
              <a:ext cx="2200275" cy="219075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8" name="Google Shape;479;g1bf0a0dcef8_8_0">
              <a:extLst>
                <a:ext uri="{FF2B5EF4-FFF2-40B4-BE49-F238E27FC236}">
                  <a16:creationId xmlns="" xmlns:a16="http://schemas.microsoft.com/office/drawing/2014/main" id="{2DEF8243-7547-E3CC-A445-B8A5417B1052}"/>
                </a:ext>
              </a:extLst>
            </p:cNvPr>
            <p:cNvSpPr txBox="1"/>
            <p:nvPr/>
          </p:nvSpPr>
          <p:spPr>
            <a:xfrm>
              <a:off x="1495340" y="4475321"/>
              <a:ext cx="2199600" cy="512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algn="ctr">
                <a:lnSpc>
                  <a:spcPct val="106000"/>
                </a:lnSpc>
              </a:pPr>
              <a:r>
                <a:rPr lang="pt-BR" sz="2000" b="1" dirty="0">
                  <a:solidFill>
                    <a:schemeClr val="bg2">
                      <a:lumMod val="50000"/>
                    </a:schemeClr>
                  </a:solidFill>
                  <a:latin typeface="Calibri"/>
                  <a:cs typeface="Calibri"/>
                </a:rPr>
                <a:t>PESQUISA</a:t>
              </a:r>
              <a:endParaRPr lang="pt-BR" sz="2500" b="1" dirty="0">
                <a:solidFill>
                  <a:schemeClr val="bg2">
                    <a:lumMod val="50000"/>
                  </a:schemeClr>
                </a:solidFill>
                <a:cs typeface="Calibri"/>
              </a:endParaRPr>
            </a:p>
            <a:p>
              <a:pPr marL="92075" lvl="1" algn="just">
                <a:lnSpc>
                  <a:spcPct val="106000"/>
                </a:lnSpc>
                <a:spcAft>
                  <a:spcPts val="800"/>
                </a:spcAft>
              </a:pPr>
              <a:endParaRPr lang="pt-BR" sz="25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9" name="Imagem 12" descr="Uma imagem contendo mesa, comida, homem&#10;&#10;Descrição gerada automaticamente">
              <a:extLst>
                <a:ext uri="{FF2B5EF4-FFF2-40B4-BE49-F238E27FC236}">
                  <a16:creationId xmlns="" xmlns:a16="http://schemas.microsoft.com/office/drawing/2014/main" id="{2F05FDAF-A9ED-6C8B-119A-5DEACE1B8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35449" y="2161335"/>
              <a:ext cx="2202101" cy="2192400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10" name="Google Shape;479;g1bf0a0dcef8_8_0">
              <a:extLst>
                <a:ext uri="{FF2B5EF4-FFF2-40B4-BE49-F238E27FC236}">
                  <a16:creationId xmlns="" xmlns:a16="http://schemas.microsoft.com/office/drawing/2014/main" id="{BA8C51AA-3545-8D94-D53A-369FD21318F5}"/>
                </a:ext>
              </a:extLst>
            </p:cNvPr>
            <p:cNvSpPr txBox="1"/>
            <p:nvPr/>
          </p:nvSpPr>
          <p:spPr>
            <a:xfrm>
              <a:off x="8435449" y="4475320"/>
              <a:ext cx="2199600" cy="512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algn="ctr">
                <a:lnSpc>
                  <a:spcPct val="106000"/>
                </a:lnSpc>
              </a:pPr>
              <a:r>
                <a:rPr lang="pt-BR" sz="2000" b="1" dirty="0">
                  <a:solidFill>
                    <a:schemeClr val="bg2">
                      <a:lumMod val="50000"/>
                    </a:schemeClr>
                  </a:solidFill>
                  <a:latin typeface="Calibri"/>
                  <a:cs typeface="Calibri"/>
                </a:rPr>
                <a:t>INDÚSTRIA</a:t>
              </a:r>
            </a:p>
          </p:txBody>
        </p:sp>
      </p:grpSp>
      <p:sp>
        <p:nvSpPr>
          <p:cNvPr id="11" name="Google Shape;479;g1bf0a0dcef8_8_0">
            <a:extLst>
              <a:ext uri="{FF2B5EF4-FFF2-40B4-BE49-F238E27FC236}">
                <a16:creationId xmlns="" xmlns:a16="http://schemas.microsoft.com/office/drawing/2014/main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r>
              <a:rPr lang="pt-BR" sz="24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Uma Instituição, três frentes de atuação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6" y="4610003"/>
            <a:ext cx="2137420" cy="669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="" xmlns:a16="http://schemas.microsoft.com/office/drawing/2014/main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5522D821-743C-0D93-E390-000F554CAF5B}"/>
              </a:ext>
            </a:extLst>
          </p:cNvPr>
          <p:cNvSpPr txBox="1"/>
          <p:nvPr/>
        </p:nvSpPr>
        <p:spPr>
          <a:xfrm>
            <a:off x="503809" y="1107083"/>
            <a:ext cx="748883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 dirty="0">
                <a:latin typeface="Calibri"/>
                <a:cs typeface="Calibri"/>
              </a:rPr>
              <a:t>Ação 4456 </a:t>
            </a:r>
            <a:r>
              <a:rPr lang="pt-BR" b="1" dirty="0" smtClean="0">
                <a:latin typeface="Calibri"/>
                <a:cs typeface="Calibri"/>
              </a:rPr>
              <a:t>- </a:t>
            </a:r>
            <a:r>
              <a:rPr lang="pt-BR" b="1" dirty="0">
                <a:latin typeface="Calibri"/>
                <a:cs typeface="Calibri"/>
              </a:rPr>
              <a:t>PESQUISA E DESENVOLVIMENTO</a:t>
            </a:r>
          </a:p>
          <a:p>
            <a:pPr algn="just"/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RESULTADO 2025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>
                <a:solidFill>
                  <a:schemeClr val="tx1"/>
                </a:solidFill>
                <a:latin typeface="Calibri"/>
                <a:cs typeface="Calibri"/>
              </a:rPr>
              <a:t>Desempenho 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Físico*: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94%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63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produtos científicos gerados</a:t>
            </a:r>
          </a:p>
          <a:p>
            <a:pPr algn="just"/>
            <a:r>
              <a:rPr lang="pt-BR" b="1" kern="1200" dirty="0">
                <a:solidFill>
                  <a:schemeClr val="tx1"/>
                </a:solidFill>
                <a:latin typeface="Calibri"/>
                <a:cs typeface="Calibri"/>
              </a:rPr>
              <a:t>Desempenho 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Orçamentário*: </a:t>
            </a:r>
            <a:r>
              <a:rPr lang="pt-BR" kern="1200" dirty="0" smtClean="0">
                <a:latin typeface="Calibri"/>
                <a:cs typeface="Calibri"/>
              </a:rPr>
              <a:t>16%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- R$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4.914.599,52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despesa realizada</a:t>
            </a: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 algn="just">
              <a:buFont typeface="Calibri"/>
              <a:buChar char="-"/>
            </a:pPr>
            <a:r>
              <a:rPr lang="pt-BR" kern="1200" dirty="0" smtClean="0">
                <a:latin typeface="Calibri"/>
                <a:cs typeface="Calibri"/>
              </a:rPr>
              <a:t>47 artigos </a:t>
            </a:r>
            <a:r>
              <a:rPr lang="pt-BR" kern="1200" dirty="0">
                <a:latin typeface="Calibri"/>
                <a:cs typeface="Calibri"/>
              </a:rPr>
              <a:t>científicos publicados em revistas indexadas</a:t>
            </a:r>
          </a:p>
          <a:p>
            <a:pPr marL="342900" indent="-342900" algn="just">
              <a:buFont typeface="Calibri"/>
              <a:buChar char="-"/>
            </a:pPr>
            <a:r>
              <a:rPr lang="pt-BR" kern="1200" dirty="0" smtClean="0">
                <a:latin typeface="Calibri"/>
                <a:cs typeface="Calibri"/>
              </a:rPr>
              <a:t>6 defesas </a:t>
            </a:r>
            <a:r>
              <a:rPr lang="pt-BR" kern="1200" dirty="0">
                <a:latin typeface="Calibri"/>
                <a:cs typeface="Calibri"/>
              </a:rPr>
              <a:t>de dissertação do Mestrado profissional em Biotecnologia</a:t>
            </a:r>
          </a:p>
          <a:p>
            <a:pPr marL="342900" indent="-342900" algn="just">
              <a:buFont typeface="Calibri"/>
              <a:buChar char="-"/>
            </a:pPr>
            <a:r>
              <a:rPr lang="pt-BR" kern="1200" dirty="0" smtClean="0">
                <a:latin typeface="Calibri"/>
                <a:cs typeface="Calibri"/>
              </a:rPr>
              <a:t>4 novas patentes depositas (Totalizando 60 patentes depositadas, 38 patentes </a:t>
            </a:r>
            <a:r>
              <a:rPr lang="pt-BR" kern="1200" dirty="0">
                <a:latin typeface="Calibri"/>
                <a:cs typeface="Calibri"/>
              </a:rPr>
              <a:t>vigentes e </a:t>
            </a:r>
            <a:r>
              <a:rPr lang="pt-BR" kern="1200" dirty="0" smtClean="0">
                <a:latin typeface="Calibri"/>
                <a:cs typeface="Calibri"/>
              </a:rPr>
              <a:t>10 carta patentes)</a:t>
            </a:r>
            <a:endParaRPr lang="pt-BR" kern="1200" dirty="0">
              <a:latin typeface="Calibri"/>
              <a:cs typeface="Calibri"/>
            </a:endParaRPr>
          </a:p>
          <a:p>
            <a:pPr marL="342900" indent="-342900" algn="just">
              <a:buFont typeface="Calibri"/>
              <a:buChar char="-"/>
            </a:pPr>
            <a:r>
              <a:rPr lang="pt-BR" kern="1200" dirty="0">
                <a:latin typeface="Calibri"/>
                <a:cs typeface="Calibri"/>
              </a:rPr>
              <a:t>Manutenção, em média, de 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orientação de 60 bolsistas de iniciação científica (PBIC e BIC JR</a:t>
            </a:r>
            <a:r>
              <a:rPr lang="pt-BR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342900" indent="-342900" algn="just">
              <a:buFont typeface="Calibri"/>
              <a:buChar char="-"/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*Dados atualizados até 01/10/2025</a:t>
            </a:r>
            <a:endParaRPr lang="pt-BR" sz="1400" kern="120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7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="" xmlns:a16="http://schemas.microsoft.com/office/drawing/2014/main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5522D821-743C-0D93-E390-000F554CAF5B}"/>
              </a:ext>
            </a:extLst>
          </p:cNvPr>
          <p:cNvSpPr txBox="1"/>
          <p:nvPr/>
        </p:nvSpPr>
        <p:spPr>
          <a:xfrm>
            <a:off x="503808" y="1142108"/>
            <a:ext cx="748883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b="1" dirty="0">
                <a:latin typeface="Calibri"/>
                <a:cs typeface="Calibri"/>
              </a:rPr>
              <a:t>Ação 4456 </a:t>
            </a:r>
            <a:r>
              <a:rPr lang="pt-BR" b="1" dirty="0" smtClean="0">
                <a:latin typeface="Calibri"/>
                <a:cs typeface="Calibri"/>
              </a:rPr>
              <a:t>- </a:t>
            </a:r>
            <a:r>
              <a:rPr lang="pt-BR" b="1" dirty="0">
                <a:latin typeface="Calibri"/>
                <a:cs typeface="Calibri"/>
              </a:rPr>
              <a:t>PESQUISA E DESENVOLVIMENTO</a:t>
            </a:r>
          </a:p>
          <a:p>
            <a:pPr algn="just"/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PROPOSTA 2026</a:t>
            </a:r>
          </a:p>
          <a:p>
            <a:pPr algn="just"/>
            <a:endParaRPr lang="pt-BR" b="1" dirty="0">
              <a:latin typeface="Calibri"/>
              <a:cs typeface="Calibri"/>
            </a:endParaRPr>
          </a:p>
          <a:p>
            <a:pPr algn="just"/>
            <a:r>
              <a:rPr lang="pt-BR" dirty="0" smtClean="0">
                <a:latin typeface="Calibri"/>
                <a:cs typeface="Calibri"/>
              </a:rPr>
              <a:t>Sem alteração do escopo</a:t>
            </a:r>
            <a:r>
              <a:rPr lang="pt-BR" b="1" dirty="0" smtClean="0">
                <a:latin typeface="Calibri"/>
                <a:cs typeface="Calibri"/>
              </a:rPr>
              <a:t>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Meta Física: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Gerar 67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produtos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científicos</a:t>
            </a:r>
            <a:endParaRPr lang="pt-BR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>
                <a:solidFill>
                  <a:schemeClr val="tx1"/>
                </a:solidFill>
                <a:latin typeface="Calibri"/>
                <a:cs typeface="Calibri"/>
              </a:rPr>
              <a:t>Desempenho 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Orçamentário:  </a:t>
            </a:r>
            <a:r>
              <a:rPr lang="pt-BR" dirty="0" smtClean="0">
                <a:latin typeface="Calibri"/>
                <a:cs typeface="Calibri"/>
              </a:rPr>
              <a:t>R$35.802.490,00</a:t>
            </a:r>
            <a:endParaRPr lang="pt-BR" dirty="0">
              <a:latin typeface="Calibri"/>
              <a:cs typeface="Calibri"/>
            </a:endParaRPr>
          </a:p>
          <a:p>
            <a:pPr marL="342900" indent="-342900" algn="just">
              <a:buFont typeface="Calibri"/>
              <a:buChar char="-"/>
            </a:pP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="" xmlns:a16="http://schemas.microsoft.com/office/drawing/2014/main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522D821-743C-0D93-E390-000F554CAF5B}"/>
              </a:ext>
            </a:extLst>
          </p:cNvPr>
          <p:cNvSpPr txBox="1"/>
          <p:nvPr/>
        </p:nvSpPr>
        <p:spPr>
          <a:xfrm>
            <a:off x="503808" y="1107083"/>
            <a:ext cx="842493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 smtClean="0">
                <a:latin typeface="Calibri"/>
                <a:cs typeface="Calibri"/>
              </a:rPr>
              <a:t>Ação 4457 - ATENDIMENTO DE ANÁLISES LABORATORIAIS DE INTERESSE DA</a:t>
            </a:r>
          </a:p>
          <a:p>
            <a:r>
              <a:rPr lang="pt-BR" b="1" dirty="0" smtClean="0">
                <a:latin typeface="Calibri"/>
                <a:cs typeface="Calibri"/>
              </a:rPr>
              <a:t>SAÚDE PÚBLICA</a:t>
            </a:r>
          </a:p>
          <a:p>
            <a:pPr algn="just"/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RESULTADO 2025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>
                <a:solidFill>
                  <a:schemeClr val="tx1"/>
                </a:solidFill>
                <a:latin typeface="Calibri"/>
                <a:cs typeface="Calibri"/>
              </a:rPr>
              <a:t>Desempenho 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Físico*: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média 94% de laudos liberados no prazo</a:t>
            </a: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Desempenho Orçamentário*: </a:t>
            </a:r>
            <a:r>
              <a:rPr lang="pt-BR" kern="1200" dirty="0" smtClean="0">
                <a:latin typeface="Calibri"/>
                <a:cs typeface="Calibri"/>
              </a:rPr>
              <a:t>30%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R$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13.550.468,49 despesa realizada</a:t>
            </a:r>
            <a:endParaRPr lang="pt-BR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8580E11-3A36-CD77-A267-07B0BD0906EE}"/>
              </a:ext>
            </a:extLst>
          </p:cNvPr>
          <p:cNvSpPr txBox="1"/>
          <p:nvPr/>
        </p:nvSpPr>
        <p:spPr>
          <a:xfrm>
            <a:off x="503809" y="3267323"/>
            <a:ext cx="748883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Emergência em Saúde Pública - Síndrome Respiratória Aguda Grave;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Mais de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343.000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laudos de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liberados;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Mais de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1.000.000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análises/ensaios laboratoriais realizados: </a:t>
            </a:r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793.595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análises de vigilância epidemiológicas </a:t>
            </a:r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247.493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ensaios de vigilância sanitária e ambiental</a:t>
            </a:r>
          </a:p>
          <a:p>
            <a:pPr algn="just"/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*Dados atualizados até 01/10/2025	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2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="" xmlns:a16="http://schemas.microsoft.com/office/drawing/2014/main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5522D821-743C-0D93-E390-000F554CAF5B}"/>
              </a:ext>
            </a:extLst>
          </p:cNvPr>
          <p:cNvSpPr txBox="1"/>
          <p:nvPr/>
        </p:nvSpPr>
        <p:spPr>
          <a:xfrm>
            <a:off x="503808" y="1142107"/>
            <a:ext cx="748883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 smtClean="0">
                <a:latin typeface="Calibri"/>
                <a:cs typeface="Calibri"/>
              </a:rPr>
              <a:t>Ação 4457 - </a:t>
            </a:r>
            <a:r>
              <a:rPr lang="pt-BR" b="1" dirty="0">
                <a:latin typeface="Calibri"/>
                <a:cs typeface="Calibri"/>
              </a:rPr>
              <a:t>ATENDIMENTO DE ANÁLISES LABORATORIAIS DE INTERESSE DA</a:t>
            </a:r>
          </a:p>
          <a:p>
            <a:r>
              <a:rPr lang="pt-BR" b="1" dirty="0">
                <a:latin typeface="Calibri"/>
                <a:cs typeface="Calibri"/>
              </a:rPr>
              <a:t>SAÚDE PÚBLICA</a:t>
            </a:r>
          </a:p>
          <a:p>
            <a:pPr algn="just"/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PROPOSTA 2026</a:t>
            </a:r>
          </a:p>
          <a:p>
            <a:pPr algn="just"/>
            <a:endParaRPr lang="pt-BR" b="1" dirty="0">
              <a:latin typeface="Calibri"/>
              <a:cs typeface="Calibri"/>
            </a:endParaRPr>
          </a:p>
          <a:p>
            <a:pPr algn="just"/>
            <a:r>
              <a:rPr lang="pt-BR" dirty="0" smtClean="0">
                <a:latin typeface="Calibri"/>
                <a:cs typeface="Calibri"/>
              </a:rPr>
              <a:t>Sem alteração do escopo</a:t>
            </a:r>
            <a:r>
              <a:rPr lang="pt-BR" b="1" dirty="0" smtClean="0">
                <a:latin typeface="Calibri"/>
                <a:cs typeface="Calibri"/>
              </a:rPr>
              <a:t>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Meta Física: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Liberar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pt-BR" dirty="0" smtClean="0">
                <a:latin typeface="Calibri"/>
                <a:cs typeface="Calibri"/>
              </a:rPr>
              <a:t>90% dos laudos no prazo</a:t>
            </a: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Desempenho Orçamentário:  </a:t>
            </a:r>
            <a:r>
              <a:rPr lang="pt-BR" dirty="0" smtClean="0">
                <a:latin typeface="Calibri"/>
                <a:cs typeface="Calibri"/>
              </a:rPr>
              <a:t>R$44.186.869,00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="" xmlns:a16="http://schemas.microsoft.com/office/drawing/2014/main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522D821-743C-0D93-E390-000F554CAF5B}"/>
              </a:ext>
            </a:extLst>
          </p:cNvPr>
          <p:cNvSpPr txBox="1"/>
          <p:nvPr/>
        </p:nvSpPr>
        <p:spPr>
          <a:xfrm>
            <a:off x="503809" y="1107083"/>
            <a:ext cx="748883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 smtClean="0">
                <a:latin typeface="Calibri"/>
                <a:cs typeface="Calibri"/>
              </a:rPr>
              <a:t>Ação 4459 - PRODUÇÃO DE VACINA, SOROS E OUTROS PRODUTOS BIOLÓGICOS</a:t>
            </a:r>
          </a:p>
          <a:p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RESULTADO 2025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>
                <a:solidFill>
                  <a:schemeClr val="tx1"/>
                </a:solidFill>
                <a:latin typeface="Calibri"/>
                <a:cs typeface="Calibri"/>
              </a:rPr>
              <a:t>Desempenho 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Físico*: </a:t>
            </a:r>
            <a:r>
              <a:rPr lang="pt-BR" dirty="0" smtClean="0">
                <a:latin typeface="Calibri"/>
                <a:cs typeface="Calibri"/>
              </a:rPr>
              <a:t>54% </a:t>
            </a:r>
            <a:r>
              <a:rPr lang="pt-BR" dirty="0">
                <a:latin typeface="Calibri"/>
                <a:cs typeface="Calibri"/>
              </a:rPr>
              <a:t>- </a:t>
            </a:r>
            <a:r>
              <a:rPr lang="pt-BR" dirty="0" smtClean="0">
                <a:latin typeface="Calibri"/>
                <a:cs typeface="Calibri"/>
              </a:rPr>
              <a:t>5.402.355 unidade de produtos entregues ao MS</a:t>
            </a: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Desempenho Orçamentário*: </a:t>
            </a:r>
            <a:r>
              <a:rPr lang="pt-BR" kern="1200" dirty="0" smtClean="0">
                <a:latin typeface="Calibri"/>
                <a:cs typeface="Calibri"/>
              </a:rPr>
              <a:t>44%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R$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142.743.705,36 despesa realizada</a:t>
            </a:r>
            <a:endParaRPr lang="pt-BR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3808" y="3339331"/>
            <a:ext cx="748883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Vacina Meningocócica C: 4.118.390 doses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Vacina Meningocócica ACWY:  1.076.580 doses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Insulina NPH e Regular:  207.385 unidades </a:t>
            </a:r>
          </a:p>
          <a:p>
            <a:pPr algn="r"/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		*Dados atualizados até 01/10/2025	</a:t>
            </a:r>
            <a:endParaRPr lang="pt-BR" sz="1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="" xmlns:a16="http://schemas.microsoft.com/office/drawing/2014/main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5522D821-743C-0D93-E390-000F554CAF5B}"/>
              </a:ext>
            </a:extLst>
          </p:cNvPr>
          <p:cNvSpPr txBox="1"/>
          <p:nvPr/>
        </p:nvSpPr>
        <p:spPr>
          <a:xfrm>
            <a:off x="503808" y="1142107"/>
            <a:ext cx="820891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 smtClean="0">
                <a:latin typeface="Calibri"/>
                <a:cs typeface="Calibri"/>
              </a:rPr>
              <a:t>Ação 4459 - </a:t>
            </a:r>
            <a:r>
              <a:rPr lang="pt-BR" b="1" dirty="0">
                <a:latin typeface="Calibri"/>
                <a:cs typeface="Calibri"/>
              </a:rPr>
              <a:t>PRODUÇÃO DE VACINA, SOROS E OUTROS PRODUTOS BIOLÓGICOS</a:t>
            </a:r>
          </a:p>
          <a:p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PROPOSTA 2026</a:t>
            </a:r>
          </a:p>
          <a:p>
            <a:pPr algn="just"/>
            <a:endParaRPr lang="pt-BR" b="1" dirty="0">
              <a:latin typeface="Calibri"/>
              <a:cs typeface="Calibri"/>
            </a:endParaRPr>
          </a:p>
          <a:p>
            <a:pPr algn="just"/>
            <a:r>
              <a:rPr lang="pt-BR" dirty="0" smtClean="0">
                <a:latin typeface="Calibri"/>
                <a:cs typeface="Calibri"/>
              </a:rPr>
              <a:t>Sem alteração do escopo</a:t>
            </a:r>
            <a:r>
              <a:rPr lang="pt-BR" b="1" dirty="0" smtClean="0">
                <a:latin typeface="Calibri"/>
                <a:cs typeface="Calibri"/>
              </a:rPr>
              <a:t>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Meta Física: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12.150.000 unidades</a:t>
            </a: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Desempenho Orçamentário:  </a:t>
            </a:r>
            <a:r>
              <a:rPr lang="pt-BR" dirty="0" smtClean="0">
                <a:latin typeface="Calibri"/>
                <a:cs typeface="Calibri"/>
              </a:rPr>
              <a:t>R$274.416.637,00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705528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endParaRPr lang="pt-BR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</p:txBody>
      </p:sp>
      <p:sp>
        <p:nvSpPr>
          <p:cNvPr id="11" name="Google Shape;479;g1bf0a0dcef8_8_0">
            <a:extLst>
              <a:ext uri="{FF2B5EF4-FFF2-40B4-BE49-F238E27FC236}">
                <a16:creationId xmlns="" xmlns:a16="http://schemas.microsoft.com/office/drawing/2014/main" id="{292DC2BA-E691-E474-5F62-EEB6810CC453}"/>
              </a:ext>
            </a:extLst>
          </p:cNvPr>
          <p:cNvSpPr txBox="1"/>
          <p:nvPr/>
        </p:nvSpPr>
        <p:spPr>
          <a:xfrm>
            <a:off x="324000" y="963067"/>
            <a:ext cx="7668640" cy="51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algn="ctr">
              <a:lnSpc>
                <a:spcPct val="106000"/>
              </a:lnSpc>
            </a:pPr>
            <a:endParaRPr lang="pt-BR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9" y="252618"/>
            <a:ext cx="2137420" cy="6697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5522D821-743C-0D93-E390-000F554CAF5B}"/>
              </a:ext>
            </a:extLst>
          </p:cNvPr>
          <p:cNvSpPr txBox="1"/>
          <p:nvPr/>
        </p:nvSpPr>
        <p:spPr>
          <a:xfrm>
            <a:off x="503808" y="1107083"/>
            <a:ext cx="799288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 smtClean="0">
                <a:latin typeface="Calibri"/>
                <a:cs typeface="Calibri"/>
              </a:rPr>
              <a:t>Ação 4460 - PRODUÇÃO DE MEDICAMENTOS SINTÉTICOS</a:t>
            </a:r>
          </a:p>
          <a:p>
            <a:endParaRPr lang="pt-BR" b="1" dirty="0" smtClean="0">
              <a:latin typeface="Calibri"/>
              <a:cs typeface="Calibri"/>
            </a:endParaRPr>
          </a:p>
          <a:p>
            <a:pPr algn="just"/>
            <a:r>
              <a:rPr lang="pt-BR" b="1" dirty="0" smtClean="0">
                <a:latin typeface="Calibri"/>
                <a:cs typeface="Calibri"/>
              </a:rPr>
              <a:t>RESULTADO 2025 </a:t>
            </a:r>
            <a:endParaRPr lang="pt-BR" b="1" kern="1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endParaRPr lang="pt-BR" b="1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just"/>
            <a:r>
              <a:rPr lang="pt-BR" b="1" kern="1200" dirty="0">
                <a:solidFill>
                  <a:schemeClr val="tx1"/>
                </a:solidFill>
                <a:latin typeface="Calibri"/>
                <a:cs typeface="Calibri"/>
              </a:rPr>
              <a:t>Desempenho </a:t>
            </a:r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Físico*: </a:t>
            </a:r>
            <a:r>
              <a:rPr lang="pt-BR" dirty="0" smtClean="0">
                <a:latin typeface="Calibri"/>
                <a:cs typeface="Calibri"/>
              </a:rPr>
              <a:t>50,9% </a:t>
            </a:r>
            <a:r>
              <a:rPr lang="pt-BR" dirty="0">
                <a:latin typeface="Calibri"/>
                <a:cs typeface="Calibri"/>
              </a:rPr>
              <a:t>- </a:t>
            </a:r>
            <a:r>
              <a:rPr lang="pt-BR" dirty="0" smtClean="0">
                <a:latin typeface="Calibri"/>
                <a:cs typeface="Calibri"/>
              </a:rPr>
              <a:t>5.536.410 unidade de produtos entregues ao MS</a:t>
            </a:r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b="1" kern="1200" dirty="0" smtClean="0">
                <a:solidFill>
                  <a:schemeClr val="tx1"/>
                </a:solidFill>
                <a:latin typeface="Calibri"/>
                <a:cs typeface="Calibri"/>
              </a:rPr>
              <a:t>Desempenho Orçamentário*: </a:t>
            </a:r>
            <a:r>
              <a:rPr lang="pt-BR" kern="1200" dirty="0" smtClean="0">
                <a:latin typeface="Calibri"/>
                <a:cs typeface="Calibri"/>
              </a:rPr>
              <a:t>20%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- </a:t>
            </a:r>
            <a:r>
              <a:rPr lang="pt-BR" kern="1200" dirty="0">
                <a:solidFill>
                  <a:schemeClr val="tx1"/>
                </a:solidFill>
                <a:latin typeface="Calibri"/>
                <a:cs typeface="Calibri"/>
              </a:rPr>
              <a:t>R$ </a:t>
            </a:r>
            <a:r>
              <a:rPr lang="pt-BR" kern="1200" dirty="0" smtClean="0">
                <a:solidFill>
                  <a:schemeClr val="tx1"/>
                </a:solidFill>
                <a:latin typeface="Calibri"/>
                <a:cs typeface="Calibri"/>
              </a:rPr>
              <a:t>12.545.180,20 despesa realizada</a:t>
            </a:r>
            <a:endParaRPr lang="pt-BR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3808" y="3339331"/>
            <a:ext cx="74888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Talidomida: 4.201.650 unidades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Entecavir</a:t>
            </a:r>
            <a:r>
              <a:rPr lang="pt-B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1.324.050 unidades</a:t>
            </a:r>
          </a:p>
          <a:p>
            <a:pPr algn="r"/>
            <a:r>
              <a:rPr lang="pt-BR" sz="1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			*Dados atualizados até 01/10/2025	</a:t>
            </a:r>
            <a:endParaRPr lang="pt-BR" sz="1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pt-BR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8D58FADB61F04EBBB4F355C06EFBED" ma:contentTypeVersion="19" ma:contentTypeDescription="Crie um novo documento." ma:contentTypeScope="" ma:versionID="7797dc5feb179b4da55a9ebddd321181">
  <xsd:schema xmlns:xsd="http://www.w3.org/2001/XMLSchema" xmlns:xs="http://www.w3.org/2001/XMLSchema" xmlns:p="http://schemas.microsoft.com/office/2006/metadata/properties" xmlns:ns2="6f4338ef-addb-4c87-aefe-1895241b335f" xmlns:ns3="b91e7f20-fe0a-487d-91a9-605ac1c64acf" targetNamespace="http://schemas.microsoft.com/office/2006/metadata/properties" ma:root="true" ma:fieldsID="90078f443198b6d5c0fd169535a443b9" ns2:_="" ns3:_="">
    <xsd:import namespace="6f4338ef-addb-4c87-aefe-1895241b335f"/>
    <xsd:import namespace="b91e7f20-fe0a-487d-91a9-605ac1c6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338ef-addb-4c87-aefe-1895241b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7f20-fe0a-487d-91a9-605ac1c6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8708050-f001-4dcd-9fe1-c60e835c33fc}" ma:internalName="TaxCatchAll" ma:showField="CatchAllData" ma:web="b91e7f20-fe0a-487d-91a9-605ac1c6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1e7f20-fe0a-487d-91a9-605ac1c64acf" xsi:nil="true"/>
    <lcf76f155ced4ddcb4097134ff3c332f xmlns="6f4338ef-addb-4c87-aefe-1895241b33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4105D8-E0B5-442C-85B7-57D40AD78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338ef-addb-4c87-aefe-1895241b335f"/>
    <ds:schemaRef ds:uri="b91e7f20-fe0a-487d-91a9-605ac1c64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219C2A-0DE6-4F77-8EF2-DF1DC30567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0C8C07-0FDC-4C4D-9A15-8A283EE1570C}">
  <ds:schemaRefs>
    <ds:schemaRef ds:uri="http://purl.org/dc/dcmitype/"/>
    <ds:schemaRef ds:uri="http://purl.org/dc/terms/"/>
    <ds:schemaRef ds:uri="http://schemas.openxmlformats.org/package/2006/metadata/core-properties"/>
    <ds:schemaRef ds:uri="b91e7f20-fe0a-487d-91a9-605ac1c64acf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6f4338ef-addb-4c87-aefe-1895241b335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</TotalTime>
  <Words>101</Words>
  <Application>Microsoft Office PowerPoint</Application>
  <PresentationFormat>Personalizar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Luiza Santiago e Silva</dc:creator>
  <cp:lastModifiedBy>Ana Luiza Santiago e Silva</cp:lastModifiedBy>
  <cp:revision>32</cp:revision>
  <dcterms:created xsi:type="dcterms:W3CDTF">2025-10-07T17:51:04Z</dcterms:created>
  <dcterms:modified xsi:type="dcterms:W3CDTF">2025-10-17T17:03:28Z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0x010100B08D58FADB61F04EBBB4F355C06EFBED</vt:lpwstr>
  </property>
</Properties>
</file>