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15"/>
  </p:notesMasterIdLst>
  <p:sldIdLst>
    <p:sldId id="282" r:id="rId5"/>
    <p:sldId id="257" r:id="rId6"/>
    <p:sldId id="272" r:id="rId7"/>
    <p:sldId id="264" r:id="rId8"/>
    <p:sldId id="273" r:id="rId9"/>
    <p:sldId id="274" r:id="rId10"/>
    <p:sldId id="275" r:id="rId11"/>
    <p:sldId id="276" r:id="rId12"/>
    <p:sldId id="277" r:id="rId13"/>
    <p:sldId id="278" r:id="rId14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06336-F038-07CB-B5D0-3AB939723F05}" v="2" dt="2025-10-20T12:17:35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EB9FB-2363-49CE-B106-9D509482BB2A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4220-C59D-47E7-A3CA-4BCC992DF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4220-C59D-47E7-A3CA-4BCC992DF63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4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4220-C59D-47E7-A3CA-4BCC992DF63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55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EAF74B8E-DF4E-0E9D-1E9D-951122C662E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39D4AC89-CDEE-31E8-CF0C-3F0AD6A172F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C2FBAD40-67C1-36B9-687B-D4E12B00DE9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3D58135D-62FB-98D1-87DA-09A47750B54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CCE5F586-D1CC-39E9-ED9B-73E2090244E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A5998557-9BC2-B4D4-64A1-3A3DAF63437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3284AFC9-7CCF-AE2A-6B3E-E2DECDBFA29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17F3565E-A2C2-00AC-1A4B-6B4E26BFF23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F2515D55-33C5-FC19-F603-62770059C35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3640" y="899640"/>
            <a:ext cx="7271280" cy="31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0AB2B240-E64C-AD81-1C7B-B5BDBE73FA7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7BCA8725-5327-0815-D19B-6A85C3A0BAC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467" y="0"/>
            <a:ext cx="2799157" cy="5670549"/>
          </a:xfrm>
          <a:prstGeom prst="rect">
            <a:avLst/>
          </a:prstGeom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177C3CC-C8FE-F023-3DF5-C6DD58B47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6" y="0"/>
            <a:ext cx="10080624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2026</a:t>
            </a:r>
            <a:r>
              <a:rPr lang="pt-BR" sz="1800"/>
              <a:t>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15516" y="824346"/>
            <a:ext cx="8355831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4036 - Atenção Integral No Complexo Hospitalar De Urgência E Emergência</a:t>
            </a:r>
            <a:endParaRPr lang="pt-BR" sz="1600" b="1">
              <a:cs typeface="Arial"/>
            </a:endParaRPr>
          </a:p>
          <a:p>
            <a:r>
              <a:rPr lang="pt-BR" sz="1400">
                <a:cs typeface="Arial"/>
              </a:rPr>
              <a:t>(Hospital Infantil João Paulo II, Hospital João XXIII, Hospital Maria Amélia Lins)</a:t>
            </a:r>
            <a:endParaRPr lang="pt-BR" sz="1400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82352" y="1859984"/>
            <a:ext cx="4040188" cy="3618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/>
              <a:t>Quantidade de pacientes internados em 1 dia em </a:t>
            </a:r>
            <a:r>
              <a:rPr lang="pt-BR" sz="1400">
                <a:cs typeface="Arial"/>
              </a:rPr>
              <a:t>2025 (janeiro a agosto)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>
                <a:ea typeface="+mn-lt"/>
                <a:cs typeface="+mn-lt"/>
              </a:rPr>
              <a:t>Soma dos pacientes internados por dia, ao ano</a:t>
            </a:r>
            <a:r>
              <a:rPr lang="pt-BR" sz="1400">
                <a:cs typeface="Arial"/>
              </a:rPr>
              <a:t>:</a:t>
            </a:r>
            <a:r>
              <a:rPr lang="pt-BR" sz="1400"/>
              <a:t> </a:t>
            </a:r>
            <a:r>
              <a:rPr lang="pt-BR" sz="1400">
                <a:cs typeface="Arial"/>
              </a:rPr>
              <a:t>153.263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</a:t>
            </a:r>
            <a:endParaRPr lang="pt-BR" sz="1400">
              <a:cs typeface="Arial"/>
            </a:endParaRPr>
          </a:p>
          <a:p>
            <a:r>
              <a:rPr lang="pt-BR" sz="1400"/>
              <a:t>R$ </a:t>
            </a:r>
            <a:r>
              <a:rPr lang="pt-BR" sz="1400">
                <a:ea typeface="+mn-lt"/>
                <a:cs typeface="+mn-lt"/>
              </a:rPr>
              <a:t>203.935.708,00</a:t>
            </a:r>
            <a:endParaRPr lang="pt-BR" sz="1400"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01321"/>
              </p:ext>
            </p:extLst>
          </p:nvPr>
        </p:nvGraphicFramePr>
        <p:xfrm>
          <a:off x="282352" y="2690135"/>
          <a:ext cx="4040188" cy="6096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5408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155192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884396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3886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161.251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99.883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61,94%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3461"/>
              </p:ext>
            </p:extLst>
          </p:nvPr>
        </p:nvGraphicFramePr>
        <p:xfrm>
          <a:off x="290744" y="4631055"/>
          <a:ext cx="4031792" cy="611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7336">
                  <a:extLst>
                    <a:ext uri="{9D8B030D-6E8A-4147-A177-3AD203B41FA5}">
                      <a16:colId xmlns:a16="http://schemas.microsoft.com/office/drawing/2014/main" val="2477442645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908776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Financeira</a:t>
                      </a:r>
                      <a:endParaRPr lang="pt-BR" sz="11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188.929.968,00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123.095.140,64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65,15%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2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C410DBD2-D7C2-0999-E6B4-613C1D012EF5}"/>
              </a:ext>
            </a:extLst>
          </p:cNvPr>
          <p:cNvSpPr txBox="1">
            <a:spLocks/>
          </p:cNvSpPr>
          <p:nvPr/>
        </p:nvSpPr>
        <p:spPr>
          <a:xfrm>
            <a:off x="402326" y="355261"/>
            <a:ext cx="8784976" cy="48073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/>
              <a:t>Apresentação Institucional</a:t>
            </a:r>
            <a:endParaRPr lang="pt-BR" sz="24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42F021-3BE8-B51E-E54D-CD7E49637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64" t="22107" r="22321" b="56693"/>
          <a:stretch/>
        </p:blipFill>
        <p:spPr>
          <a:xfrm>
            <a:off x="4498446" y="3328875"/>
            <a:ext cx="3135085" cy="1453195"/>
          </a:xfrm>
          <a:prstGeom prst="rect">
            <a:avLst/>
          </a:prstGeom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CA88D636-6455-DCE6-9F69-9FA84DA31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867" y="611235"/>
            <a:ext cx="3442585" cy="271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1B59A2C-73E3-7E19-66FC-843C3983A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89" y="1754921"/>
            <a:ext cx="3727125" cy="287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4DE5E69-B64B-64C4-D06D-B7A6F5E97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82820"/>
              </p:ext>
            </p:extLst>
          </p:nvPr>
        </p:nvGraphicFramePr>
        <p:xfrm>
          <a:off x="499223" y="523382"/>
          <a:ext cx="6775919" cy="465595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86303">
                  <a:extLst>
                    <a:ext uri="{9D8B030D-6E8A-4147-A177-3AD203B41FA5}">
                      <a16:colId xmlns:a16="http://schemas.microsoft.com/office/drawing/2014/main" val="257041285"/>
                    </a:ext>
                  </a:extLst>
                </a:gridCol>
                <a:gridCol w="2532231">
                  <a:extLst>
                    <a:ext uri="{9D8B030D-6E8A-4147-A177-3AD203B41FA5}">
                      <a16:colId xmlns:a16="http://schemas.microsoft.com/office/drawing/2014/main" val="548814177"/>
                    </a:ext>
                  </a:extLst>
                </a:gridCol>
                <a:gridCol w="2757385">
                  <a:extLst>
                    <a:ext uri="{9D8B030D-6E8A-4147-A177-3AD203B41FA5}">
                      <a16:colId xmlns:a16="http://schemas.microsoft.com/office/drawing/2014/main" val="3032756809"/>
                    </a:ext>
                  </a:extLst>
                </a:gridCol>
              </a:tblGrid>
              <a:tr h="3333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>
                          <a:effectLst/>
                        </a:rPr>
                        <a:t>2024-2027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4" marR="9524" marT="9524" anchor="b"/>
                </a:tc>
                <a:extLst>
                  <a:ext uri="{0D108BD9-81ED-4DB2-BD59-A6C34878D82A}">
                    <a16:rowId xmlns:a16="http://schemas.microsoft.com/office/drawing/2014/main" val="3463814075"/>
                  </a:ext>
                </a:extLst>
              </a:tr>
              <a:tr h="2230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>
                          <a:effectLst/>
                        </a:rPr>
                        <a:t>PROGRAMAS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>
                          <a:effectLst/>
                        </a:rPr>
                        <a:t>AÇÕES - 2025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AÇÕES - 2026</a:t>
                      </a:r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89474182"/>
                  </a:ext>
                </a:extLst>
              </a:tr>
              <a:tr h="39052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100">
                          <a:effectLst/>
                        </a:rPr>
                        <a:t>Programa: 0019 - Atenção Hospitalar Especializada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4029 - Atenção Integral Ao Sistema Estadual De Transplantes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4029 - Atenção Integral Ao Sistema Estadual De Transplantes</a:t>
                      </a:r>
                      <a:endParaRPr lang="pt-BR"/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6352778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4030 - Atenção Integral Nas Unidades Assistenciais De Reabilitação E Cuidados Integrados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4030 - Atenção Integral Nas Unidades Assistenciais De Reabilitação E Cuidados Integrados</a:t>
                      </a:r>
                      <a:endParaRPr lang="pt-BR"/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6025763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4031 - Atenção Integral Nas Unidades Assistenciais De Referência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4031 - Atenção Integral Nas Unidades Assistenciais De Referência</a:t>
                      </a:r>
                      <a:endParaRPr lang="pt-BR"/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1782375"/>
                  </a:ext>
                </a:extLst>
              </a:tr>
              <a:tr h="3115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4032 - Atenção Integral Nas Unidades Assistenciais De Saúde Mental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4032 - Atenção Integral Nas Unidades Assistenciais De Saúde Mental</a:t>
                      </a:r>
                      <a:endParaRPr lang="pt-BR"/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5934974"/>
                  </a:ext>
                </a:extLst>
              </a:tr>
              <a:tr h="314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4034 - Atenção Integral No Complexo Hospitalar De Barbacena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4034 - Atenção Integral No Complexo Hospitalar De Barbacena</a:t>
                      </a:r>
                      <a:endParaRPr lang="pt-BR"/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3049450"/>
                  </a:ext>
                </a:extLst>
              </a:tr>
              <a:tr h="3403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4035 - Atenção Integral No Complexo Hospitalar De Especialidades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4035 - Atenção Integral No Complexo Hospitalar De Especialidades</a:t>
                      </a:r>
                      <a:endParaRPr lang="pt-BR"/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5467689"/>
                  </a:ext>
                </a:extLst>
              </a:tr>
              <a:tr h="3600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100">
                          <a:effectLst/>
                        </a:rPr>
                        <a:t>4036 - Atenção Integral No Complexo Hospitalar De Urgência E Emergência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4036 - Atenção Integral No Complexo Hospitalar De Urgência E Emergência</a:t>
                      </a:r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6894622"/>
                  </a:ext>
                </a:extLst>
              </a:tr>
              <a:tr h="201404"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Programa 705: Apoio às Políticas Públicas</a:t>
                      </a:r>
                      <a:endParaRPr lang="pt-BR" b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2417 - Remuneração de Pessoal Ativo e Encargos Sociais</a:t>
                      </a:r>
                      <a:endParaRPr lang="pt-BR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4" marR="9524" marT="952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2417 - Remuneração de Pessoal Ativo e Encargos Sociais</a:t>
                      </a:r>
                      <a:endParaRPr lang="pt-BR" sz="11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18399329"/>
                  </a:ext>
                </a:extLst>
              </a:tr>
              <a:tr h="201404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b="0">
                        <a:solidFill>
                          <a:srgbClr val="FF0000"/>
                        </a:solidFill>
                      </a:endParaRPr>
                    </a:p>
                  </a:txBody>
                  <a:tcPr marL="9524" marR="9524" marT="95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2500 – Assessoramento e Gerenciamento de Políticas Públicas</a:t>
                      </a:r>
                      <a:endParaRPr lang="pt-BR"/>
                    </a:p>
                  </a:txBody>
                  <a:tcPr marL="9524" marR="9524" marT="9524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</a:rPr>
                        <a:t>2500 – Assessoramento e Gerenciamento de Políticas Públicas</a:t>
                      </a:r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3075740"/>
                  </a:ext>
                </a:extLst>
              </a:tr>
              <a:tr h="2014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4" marR="9524" marT="95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7004 – Precatórios e Sentenças Judiciárias</a:t>
                      </a:r>
                      <a:endParaRPr lang="pt-BR" sz="11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</a:rPr>
                        <a:t>7004 – Precatórios e Sentenças Judiciárias</a:t>
                      </a:r>
                      <a:endParaRPr lang="pt-BR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9656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4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2026</a:t>
            </a:r>
            <a:r>
              <a:rPr lang="pt-BR" sz="1800"/>
              <a:t>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15516" y="824346"/>
            <a:ext cx="8355831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4029 - Atenção Integral Ao Sistema Estadual De Transplantes</a:t>
            </a:r>
            <a:endParaRPr lang="pt-BR" sz="1600" b="1">
              <a:cs typeface="Arial"/>
            </a:endParaRPr>
          </a:p>
          <a:p>
            <a:r>
              <a:rPr lang="pt-BR" sz="1400"/>
              <a:t>(</a:t>
            </a:r>
            <a:r>
              <a:rPr lang="pt-BR" sz="1400">
                <a:cs typeface="Arial"/>
              </a:rPr>
              <a:t>MG Transplantes</a:t>
            </a:r>
            <a:r>
              <a:rPr lang="pt-BR" sz="1400"/>
              <a:t>)</a:t>
            </a:r>
            <a:endParaRPr lang="pt-BR" sz="1600" b="1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94239" y="1859984"/>
            <a:ext cx="4028301" cy="355935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u="sng"/>
              <a:t>Meta física: Órgão ou tecido captado</a:t>
            </a:r>
          </a:p>
          <a:p>
            <a:pPr algn="just"/>
            <a:r>
              <a:rPr lang="pt-BR" sz="1400"/>
              <a:t>Quantidade de órgãos e tecidos captados em 2025 (janeiro a agosto)</a:t>
            </a:r>
          </a:p>
          <a:p>
            <a:pPr marL="0" indent="0">
              <a:buFontTx/>
              <a:buNone/>
            </a:pPr>
            <a:endParaRPr lang="pt-BR" sz="1400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>
              <a:buFont typeface="Arial" panose="020B0604020202020204" pitchFamily="34" charset="0"/>
            </a:pPr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u="sng"/>
              <a:t>Meta física: Órgão ou tecido captado</a:t>
            </a:r>
            <a:endParaRPr lang="pt-BR"/>
          </a:p>
          <a:p>
            <a:r>
              <a:rPr lang="pt-BR" sz="1400">
                <a:ea typeface="+mn-lt"/>
                <a:cs typeface="+mn-lt"/>
              </a:rPr>
              <a:t>Soma dos órgãos e tecidos captados, ao ano</a:t>
            </a:r>
            <a:r>
              <a:rPr lang="pt-BR" sz="1400"/>
              <a:t>: 2.295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 R$ </a:t>
            </a:r>
            <a:r>
              <a:rPr lang="pt-BR" sz="1400">
                <a:ea typeface="+mn-lt"/>
                <a:cs typeface="+mn-lt"/>
              </a:rPr>
              <a:t>7.359.090,00</a:t>
            </a:r>
            <a:endParaRPr lang="pt-BR" sz="1400"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11818"/>
              </p:ext>
            </p:extLst>
          </p:nvPr>
        </p:nvGraphicFramePr>
        <p:xfrm>
          <a:off x="282352" y="2690135"/>
          <a:ext cx="4040187" cy="611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0593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130808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130808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857978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2.250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2.163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96,13%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98770"/>
              </p:ext>
            </p:extLst>
          </p:nvPr>
        </p:nvGraphicFramePr>
        <p:xfrm>
          <a:off x="290745" y="4617604"/>
          <a:ext cx="4031792" cy="6189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7975">
                  <a:extLst>
                    <a:ext uri="{9D8B030D-6E8A-4147-A177-3AD203B41FA5}">
                      <a16:colId xmlns:a16="http://schemas.microsoft.com/office/drawing/2014/main" val="2803199987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857977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97989"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pt-BR" sz="1100" b="1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Financeira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4.029.453,00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3.127.864,30</a:t>
                      </a:r>
                      <a:endParaRPr lang="pt-BR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77,63%</a:t>
                      </a:r>
                      <a:endParaRPr lang="pt-BR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0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2026</a:t>
            </a:r>
            <a:r>
              <a:rPr lang="pt-BR" sz="1800"/>
              <a:t>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15516" y="665171"/>
            <a:ext cx="8355831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4030 - Atenção Integral nas Unidades Assistenciais de Reabilitação e Cuidados Integrados </a:t>
            </a:r>
            <a:r>
              <a:rPr lang="pt-BR" sz="1400"/>
              <a:t>(</a:t>
            </a:r>
            <a:r>
              <a:rPr lang="pt-BR" sz="1400">
                <a:cs typeface="Arial"/>
              </a:rPr>
              <a:t>Casa </a:t>
            </a:r>
            <a:r>
              <a:rPr lang="pt-BR" sz="1400">
                <a:ea typeface="+mn-lt"/>
                <a:cs typeface="+mn-lt"/>
              </a:rPr>
              <a:t>e Saúde Santa Izabel, Casa de Saúde São Francisco de Assis, Hospital Cristiano Machado</a:t>
            </a:r>
            <a:r>
              <a:rPr lang="pt-BR" sz="1400"/>
              <a:t>)</a:t>
            </a:r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82352" y="1859984"/>
            <a:ext cx="4040188" cy="3618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/>
              <a:t>Quantidade de pacientes internados em 1 dia em 2025</a:t>
            </a:r>
            <a:r>
              <a:rPr lang="pt-BR" sz="1400">
                <a:cs typeface="Arial"/>
              </a:rPr>
              <a:t> (janeiro a agosto)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>
                <a:ea typeface="+mn-lt"/>
                <a:cs typeface="+mn-lt"/>
              </a:rPr>
              <a:t>Soma dos pacientes internados por dia, ao ano</a:t>
            </a:r>
            <a:r>
              <a:rPr lang="pt-BR" sz="1400"/>
              <a:t>: </a:t>
            </a:r>
            <a:r>
              <a:rPr lang="pt-BR" sz="1400">
                <a:cs typeface="Arial"/>
              </a:rPr>
              <a:t>46.326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 </a:t>
            </a:r>
            <a:endParaRPr lang="pt-BR" sz="1400">
              <a:cs typeface="Arial"/>
            </a:endParaRPr>
          </a:p>
          <a:p>
            <a:r>
              <a:rPr lang="pt-BR" sz="1400"/>
              <a:t>R$ </a:t>
            </a:r>
            <a:r>
              <a:rPr lang="pt-BR" sz="1400">
                <a:ea typeface="+mn-lt"/>
                <a:cs typeface="+mn-lt"/>
              </a:rPr>
              <a:t>64.751.712,00</a:t>
            </a:r>
          </a:p>
          <a:p>
            <a:endParaRPr lang="pt-BR" sz="1400">
              <a:solidFill>
                <a:srgbClr val="FF0000"/>
              </a:solidFill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30608"/>
              </p:ext>
            </p:extLst>
          </p:nvPr>
        </p:nvGraphicFramePr>
        <p:xfrm>
          <a:off x="282352" y="2690135"/>
          <a:ext cx="4040181" cy="611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7168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857973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Física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66.985</a:t>
                      </a:r>
                      <a:endParaRPr lang="pt-BR" dirty="0"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29.058</a:t>
                      </a:r>
                      <a:endParaRPr lang="pt-BR" sz="1100" b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43,38%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85760"/>
              </p:ext>
            </p:extLst>
          </p:nvPr>
        </p:nvGraphicFramePr>
        <p:xfrm>
          <a:off x="290744" y="4617604"/>
          <a:ext cx="4031794" cy="6104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7110">
                  <a:extLst>
                    <a:ext uri="{9D8B030D-6E8A-4147-A177-3AD203B41FA5}">
                      <a16:colId xmlns:a16="http://schemas.microsoft.com/office/drawing/2014/main" val="2554034501"/>
                    </a:ext>
                  </a:extLst>
                </a:gridCol>
                <a:gridCol w="1093433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093433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847818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894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  <a:endParaRPr lang="pt-BR"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Financeira</a:t>
                      </a:r>
                      <a:endParaRPr lang="pt-BR" sz="11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71.014.491,00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40.349.896,02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56,82%</a:t>
                      </a:r>
                      <a:endParaRPr lang="pt-BR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0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2026</a:t>
            </a:r>
            <a:r>
              <a:rPr lang="pt-BR" sz="1800"/>
              <a:t>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81395" y="692614"/>
            <a:ext cx="835583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4031 - Atenção Integral Nas Unidades Assistenciais De Referência</a:t>
            </a:r>
            <a:endParaRPr lang="pt-BR" sz="1600" b="1">
              <a:cs typeface="Arial"/>
            </a:endParaRPr>
          </a:p>
          <a:p>
            <a:r>
              <a:rPr lang="pt-BR" sz="1400">
                <a:cs typeface="Arial"/>
              </a:rPr>
              <a:t>(Hospital Regional Antônio Dias, Hospital Regional João Penido, Maternidade Odete Valadares, Hospital Eduardo de Menezes)</a:t>
            </a:r>
            <a:endParaRPr lang="pt-BR" sz="1600" b="1">
              <a:cs typeface="Arial"/>
            </a:endParaRPr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82352" y="1859984"/>
            <a:ext cx="4040188" cy="3618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pPr algn="just"/>
            <a:r>
              <a:rPr lang="pt-BR" sz="1400"/>
              <a:t>Quantidade de pacientes internados em 1 dia em </a:t>
            </a:r>
            <a:r>
              <a:rPr lang="pt-BR" sz="1400">
                <a:cs typeface="Arial"/>
              </a:rPr>
              <a:t>2025 (janeiro a agosto)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>
                <a:ea typeface="+mn-lt"/>
                <a:cs typeface="+mn-lt"/>
              </a:rPr>
              <a:t>Soma dos pacientes internados por dia, ao ano</a:t>
            </a:r>
            <a:r>
              <a:rPr lang="pt-BR" sz="1400"/>
              <a:t>: 154.651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</a:t>
            </a:r>
            <a:endParaRPr lang="pt-BR" sz="1400">
              <a:cs typeface="Arial"/>
            </a:endParaRPr>
          </a:p>
          <a:p>
            <a:r>
              <a:rPr lang="pt-BR" sz="1400"/>
              <a:t>R$ </a:t>
            </a:r>
            <a:r>
              <a:rPr lang="pt-BR" sz="1400">
                <a:ea typeface="+mn-lt"/>
                <a:cs typeface="+mn-lt"/>
              </a:rPr>
              <a:t>403.048.770,00</a:t>
            </a:r>
            <a:endParaRPr lang="pt-BR" sz="1400"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83108"/>
              </p:ext>
            </p:extLst>
          </p:nvPr>
        </p:nvGraphicFramePr>
        <p:xfrm>
          <a:off x="290846" y="2691721"/>
          <a:ext cx="4031693" cy="609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9278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138601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138601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865213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172.802  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pt-BR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101.100</a:t>
                      </a:r>
                      <a:endParaRPr lang="pt-BR" sz="1100" b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58,51%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22923"/>
              </p:ext>
            </p:extLst>
          </p:nvPr>
        </p:nvGraphicFramePr>
        <p:xfrm>
          <a:off x="290744" y="4617604"/>
          <a:ext cx="4031696" cy="611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08136">
                  <a:extLst>
                    <a:ext uri="{9D8B030D-6E8A-4147-A177-3AD203B41FA5}">
                      <a16:colId xmlns:a16="http://schemas.microsoft.com/office/drawing/2014/main" val="171421416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888360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Financeira</a:t>
                      </a:r>
                      <a:endParaRPr lang="pt-BR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381.209.007,00</a:t>
                      </a:r>
                      <a:endParaRPr lang="pt-BR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136.380.731,04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35,78%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26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2026</a:t>
            </a:r>
            <a:r>
              <a:rPr lang="pt-BR" sz="1800"/>
              <a:t>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15516" y="824346"/>
            <a:ext cx="8355831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4032 - Atenção Integral Nas Unidades Assistenciais De Saúde Mental</a:t>
            </a:r>
            <a:endParaRPr lang="pt-BR"/>
          </a:p>
          <a:p>
            <a:r>
              <a:rPr lang="pt-BR" sz="1400"/>
              <a:t>(</a:t>
            </a:r>
            <a:r>
              <a:rPr lang="pt-BR" sz="1400">
                <a:cs typeface="Arial"/>
              </a:rPr>
              <a:t>Instituto</a:t>
            </a:r>
            <a:r>
              <a:rPr lang="pt-BR" sz="1400">
                <a:ea typeface="+mn-lt"/>
                <a:cs typeface="+mn-lt"/>
              </a:rPr>
              <a:t> Raul Soares</a:t>
            </a:r>
            <a:r>
              <a:rPr lang="pt-BR" sz="1400"/>
              <a:t>)</a:t>
            </a:r>
            <a:endParaRPr lang="pt-BR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82352" y="1859984"/>
            <a:ext cx="4040188" cy="3618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atendimentos</a:t>
            </a:r>
          </a:p>
          <a:p>
            <a:r>
              <a:rPr lang="pt-BR" sz="1400"/>
              <a:t>Quantidade de atendimentos a pacientes </a:t>
            </a:r>
            <a:r>
              <a:rPr lang="pt-BR" sz="1400">
                <a:cs typeface="Arial"/>
              </a:rPr>
              <a:t>de 2025 (janeiro a agosto)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b="1"/>
          </a:p>
          <a:p>
            <a:pPr>
              <a:buFont typeface="Arial" panose="020B0604020202020204" pitchFamily="34" charset="0"/>
            </a:pPr>
            <a:endParaRPr lang="pt-BR" sz="1400" b="1"/>
          </a:p>
          <a:p>
            <a:pPr>
              <a:buFont typeface="Arial" panose="020B0604020202020204" pitchFamily="34" charset="0"/>
            </a:pPr>
            <a:endParaRPr lang="pt-BR" sz="1400" b="1"/>
          </a:p>
          <a:p>
            <a:pPr>
              <a:buFont typeface="Arial" panose="020B0604020202020204" pitchFamily="34" charset="0"/>
            </a:pPr>
            <a:endParaRPr lang="pt-BR" sz="1400" b="1"/>
          </a:p>
          <a:p>
            <a:pPr>
              <a:buFont typeface="Arial" panose="020B0604020202020204" pitchFamily="34" charset="0"/>
            </a:pPr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atendimentos</a:t>
            </a:r>
          </a:p>
          <a:p>
            <a:r>
              <a:rPr lang="pt-BR" sz="1400">
                <a:ea typeface="+mn-lt"/>
                <a:cs typeface="+mn-lt"/>
              </a:rPr>
              <a:t>Soma do total de atendimentos, ao ano</a:t>
            </a:r>
            <a:r>
              <a:rPr lang="pt-BR" sz="1400">
                <a:cs typeface="Arial"/>
              </a:rPr>
              <a:t>:</a:t>
            </a:r>
            <a:r>
              <a:rPr lang="pt-BR" sz="1400"/>
              <a:t> </a:t>
            </a:r>
            <a:endParaRPr lang="pt-BR" sz="1400">
              <a:cs typeface="Arial"/>
            </a:endParaRPr>
          </a:p>
          <a:p>
            <a:r>
              <a:rPr lang="pt-BR" sz="1400">
                <a:cs typeface="Arial"/>
              </a:rPr>
              <a:t>22.822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 </a:t>
            </a:r>
            <a:endParaRPr lang="pt-BR" sz="1400">
              <a:cs typeface="Arial"/>
            </a:endParaRPr>
          </a:p>
          <a:p>
            <a:r>
              <a:rPr lang="pt-BR" sz="1400"/>
              <a:t>R$ </a:t>
            </a:r>
            <a:r>
              <a:rPr lang="pt-BR" sz="1400">
                <a:ea typeface="+mn-lt"/>
                <a:cs typeface="+mn-lt"/>
              </a:rPr>
              <a:t>19.960.600,00</a:t>
            </a:r>
            <a:endParaRPr lang="pt-BR" sz="1400"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75532"/>
              </p:ext>
            </p:extLst>
          </p:nvPr>
        </p:nvGraphicFramePr>
        <p:xfrm>
          <a:off x="282352" y="2690135"/>
          <a:ext cx="4040189" cy="6662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0047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065761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065761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898620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4388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2274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22.757</a:t>
                      </a:r>
                      <a:endParaRPr lang="pt-BR"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15.236</a:t>
                      </a:r>
                      <a:endParaRPr lang="pt-BR"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66,95%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78181"/>
              </p:ext>
            </p:extLst>
          </p:nvPr>
        </p:nvGraphicFramePr>
        <p:xfrm>
          <a:off x="282353" y="4625795"/>
          <a:ext cx="4040188" cy="6104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0047">
                  <a:extLst>
                    <a:ext uri="{9D8B030D-6E8A-4147-A177-3AD203B41FA5}">
                      <a16:colId xmlns:a16="http://schemas.microsoft.com/office/drawing/2014/main" val="2619703509"/>
                    </a:ext>
                  </a:extLst>
                </a:gridCol>
                <a:gridCol w="1030200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030200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969741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894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Financeira</a:t>
                      </a:r>
                      <a:endParaRPr lang="pt-BR" sz="11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21.566.727,00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10.395.932,58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48,20%</a:t>
                      </a:r>
                      <a:endParaRPr lang="pt-BR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3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b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2026</a:t>
            </a:r>
            <a:r>
              <a:rPr lang="pt-BR" sz="1800"/>
              <a:t>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15516" y="824346"/>
            <a:ext cx="8355831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4034 - Atenção Integral No Complexo Hospitalar De Barbacena</a:t>
            </a:r>
            <a:endParaRPr lang="pt-BR" sz="1600" b="1">
              <a:cs typeface="Arial"/>
            </a:endParaRPr>
          </a:p>
          <a:p>
            <a:r>
              <a:rPr lang="pt-BR" sz="1400"/>
              <a:t>(</a:t>
            </a:r>
            <a:r>
              <a:rPr lang="pt-BR" sz="1400">
                <a:cs typeface="Arial"/>
              </a:rPr>
              <a:t>Hospital</a:t>
            </a:r>
            <a:r>
              <a:rPr lang="pt-BR" sz="1400">
                <a:ea typeface="+mn-lt"/>
                <a:cs typeface="+mn-lt"/>
              </a:rPr>
              <a:t> Regional de Barbacena Dr. José Américo, Centro Hospitalar Psiquiátrico de Barbacena</a:t>
            </a:r>
            <a:r>
              <a:rPr lang="pt-BR" sz="1400"/>
              <a:t>)</a:t>
            </a:r>
            <a:endParaRPr lang="pt-BR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82352" y="1859984"/>
            <a:ext cx="4040188" cy="3618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/>
              <a:t>Quantidade de pacientes internados em 1 dia em </a:t>
            </a:r>
            <a:r>
              <a:rPr lang="pt-BR" sz="1400">
                <a:cs typeface="Arial"/>
              </a:rPr>
              <a:t>2025 (janeiro a agosto)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>
                <a:ea typeface="+mn-lt"/>
                <a:cs typeface="+mn-lt"/>
              </a:rPr>
              <a:t>Soma dos pacientes internados por dia, ao ano</a:t>
            </a:r>
            <a:r>
              <a:rPr lang="pt-BR" sz="1400"/>
              <a:t>: 51.798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</a:t>
            </a:r>
            <a:endParaRPr lang="pt-BR" sz="1400">
              <a:cs typeface="Arial"/>
            </a:endParaRPr>
          </a:p>
          <a:p>
            <a:r>
              <a:rPr lang="pt-BR" sz="1400"/>
              <a:t>R$ </a:t>
            </a:r>
            <a:r>
              <a:rPr lang="pt-BR" sz="1400">
                <a:ea typeface="+mn-lt"/>
                <a:cs typeface="+mn-lt"/>
              </a:rPr>
              <a:t>60.721.138,00</a:t>
            </a:r>
            <a:endParaRPr lang="pt-BR" sz="1400"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76969"/>
              </p:ext>
            </p:extLst>
          </p:nvPr>
        </p:nvGraphicFramePr>
        <p:xfrm>
          <a:off x="282352" y="2690135"/>
          <a:ext cx="4040189" cy="611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0047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035281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035281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959580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51.798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35.052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67,67%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78266"/>
              </p:ext>
            </p:extLst>
          </p:nvPr>
        </p:nvGraphicFramePr>
        <p:xfrm>
          <a:off x="290744" y="4617604"/>
          <a:ext cx="4031797" cy="6104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7949">
                  <a:extLst>
                    <a:ext uri="{9D8B030D-6E8A-4147-A177-3AD203B41FA5}">
                      <a16:colId xmlns:a16="http://schemas.microsoft.com/office/drawing/2014/main" val="3940410282"/>
                    </a:ext>
                  </a:extLst>
                </a:gridCol>
                <a:gridCol w="1052454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052454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918940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894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Financeira</a:t>
                      </a:r>
                      <a:endParaRPr lang="pt-BR" sz="11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55.743.047,00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39.590.258,02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71,02%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09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2C4C9485-4058-34C8-D6F1-AE4F24BCF094}"/>
              </a:ext>
            </a:extLst>
          </p:cNvPr>
          <p:cNvSpPr txBox="1">
            <a:spLocks/>
          </p:cNvSpPr>
          <p:nvPr/>
        </p:nvSpPr>
        <p:spPr>
          <a:xfrm>
            <a:off x="282352" y="1499944"/>
            <a:ext cx="4040188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2025</a:t>
            </a:r>
            <a:r>
              <a:rPr lang="pt-BR" sz="1800"/>
              <a:t> - Entregas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DEE0124D-55D1-88E8-BCCF-DA1845606F3E}"/>
              </a:ext>
            </a:extLst>
          </p:cNvPr>
          <p:cNvSpPr txBox="1">
            <a:spLocks/>
          </p:cNvSpPr>
          <p:nvPr/>
        </p:nvSpPr>
        <p:spPr>
          <a:xfrm>
            <a:off x="4819873" y="1499944"/>
            <a:ext cx="4041775" cy="360040"/>
          </a:xfrm>
          <a:prstGeom prst="rect">
            <a:avLst/>
          </a:prstGeom>
          <a:gradFill flip="none" rotWithShape="1">
            <a:gsLst>
              <a:gs pos="0">
                <a:srgbClr val="9F9F9F">
                  <a:tint val="66000"/>
                  <a:satMod val="160000"/>
                </a:srgbClr>
              </a:gs>
              <a:gs pos="50000">
                <a:srgbClr val="9F9F9F">
                  <a:tint val="44500"/>
                  <a:satMod val="160000"/>
                </a:srgbClr>
              </a:gs>
              <a:gs pos="100000">
                <a:srgbClr val="9F9F9F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/>
              <a:t>2026 - Planejamento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17A04C20-A491-D1D7-A7C7-3584FB37BBFF}"/>
              </a:ext>
            </a:extLst>
          </p:cNvPr>
          <p:cNvSpPr txBox="1"/>
          <p:nvPr/>
        </p:nvSpPr>
        <p:spPr>
          <a:xfrm>
            <a:off x="215516" y="255652"/>
            <a:ext cx="87129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Programa: 0019 – Atenção Hospitalar Especializada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3D150052-8F4F-89DC-37CB-03C91FB8EDA8}"/>
              </a:ext>
            </a:extLst>
          </p:cNvPr>
          <p:cNvSpPr txBox="1"/>
          <p:nvPr/>
        </p:nvSpPr>
        <p:spPr>
          <a:xfrm>
            <a:off x="215516" y="824346"/>
            <a:ext cx="8355831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Ação: 4035 - Atenção Integral No Complexo Hospitalar De Especialidades</a:t>
            </a:r>
            <a:endParaRPr lang="pt-BR" sz="1600" b="1">
              <a:cs typeface="Arial"/>
            </a:endParaRPr>
          </a:p>
          <a:p>
            <a:r>
              <a:rPr lang="pt-BR" sz="1400">
                <a:cs typeface="Arial"/>
              </a:rPr>
              <a:t>(Hospital Alberto Cavalcanti, Hospital Júlia Kubitschek)</a:t>
            </a:r>
            <a:endParaRPr lang="pt-BR" sz="1400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7A5D20C5-CBE4-E556-9695-7047C7F65FA4}"/>
              </a:ext>
            </a:extLst>
          </p:cNvPr>
          <p:cNvSpPr txBox="1">
            <a:spLocks/>
          </p:cNvSpPr>
          <p:nvPr/>
        </p:nvSpPr>
        <p:spPr>
          <a:xfrm>
            <a:off x="282352" y="1859984"/>
            <a:ext cx="4040188" cy="3618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/>
              <a:t>Quantidade de pacientes internados em 1 dia em </a:t>
            </a:r>
            <a:r>
              <a:rPr lang="pt-BR" sz="1400">
                <a:cs typeface="Arial"/>
              </a:rPr>
              <a:t>2025 (janeiro a agosto)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 u="sng"/>
          </a:p>
          <a:p>
            <a:pPr marL="0" indent="0">
              <a:buFont typeface="Arial" panose="020B0604020202020204" pitchFamily="34" charset="0"/>
              <a:buNone/>
            </a:pPr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endParaRPr lang="pt-BR" sz="1400" b="1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Custeio/Investimento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Execução de 2025 (janeiro a agosto) exceto despesa de pessoal e auxílios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EA0C450-AB5B-78F6-ED3A-E62284184872}"/>
              </a:ext>
            </a:extLst>
          </p:cNvPr>
          <p:cNvSpPr txBox="1">
            <a:spLocks/>
          </p:cNvSpPr>
          <p:nvPr/>
        </p:nvSpPr>
        <p:spPr>
          <a:xfrm>
            <a:off x="4819872" y="1864582"/>
            <a:ext cx="4040188" cy="36141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400" b="1" u="sng"/>
              <a:t>Meta física: paciente-dia</a:t>
            </a:r>
          </a:p>
          <a:p>
            <a:r>
              <a:rPr lang="pt-BR" sz="1400">
                <a:ea typeface="+mn-lt"/>
                <a:cs typeface="+mn-lt"/>
              </a:rPr>
              <a:t>Soma dos pacientes internados por dia, ao ano</a:t>
            </a:r>
            <a:r>
              <a:rPr lang="pt-BR" sz="1400"/>
              <a:t>: 131.495</a:t>
            </a:r>
            <a:endParaRPr lang="pt-BR" sz="1400">
              <a:ea typeface="+mn-lt"/>
              <a:cs typeface="+mn-lt"/>
            </a:endParaRPr>
          </a:p>
          <a:p>
            <a:endParaRPr lang="pt-BR" sz="1400"/>
          </a:p>
          <a:p>
            <a:r>
              <a:rPr lang="pt-BR" sz="1400" b="1"/>
              <a:t>Recurso da </a:t>
            </a:r>
            <a:r>
              <a:rPr lang="pt-BR" sz="1400" b="1" err="1"/>
              <a:t>Fhemig</a:t>
            </a:r>
            <a:r>
              <a:rPr lang="pt-BR" sz="1400" b="1"/>
              <a:t>: Custeio-Investimento</a:t>
            </a:r>
          </a:p>
          <a:p>
            <a:r>
              <a:rPr lang="pt-BR" sz="1400"/>
              <a:t>Execução de janeiro a dezembro exceto despesa de pessoal e auxílios:</a:t>
            </a:r>
            <a:endParaRPr lang="pt-BR" sz="1400">
              <a:cs typeface="Arial"/>
            </a:endParaRPr>
          </a:p>
          <a:p>
            <a:r>
              <a:rPr lang="pt-BR" sz="1400"/>
              <a:t>R$ </a:t>
            </a:r>
            <a:r>
              <a:rPr lang="pt-BR" sz="1400">
                <a:ea typeface="+mn-lt"/>
                <a:cs typeface="+mn-lt"/>
              </a:rPr>
              <a:t>152.722.749,00</a:t>
            </a:r>
            <a:endParaRPr lang="pt-BR" sz="1400">
              <a:cs typeface="Arial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8900DC5-A5D8-61EB-745B-AD559F21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95937"/>
              </p:ext>
            </p:extLst>
          </p:nvPr>
        </p:nvGraphicFramePr>
        <p:xfrm>
          <a:off x="282352" y="2690135"/>
          <a:ext cx="4040188" cy="611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0047">
                  <a:extLst>
                    <a:ext uri="{9D8B030D-6E8A-4147-A177-3AD203B41FA5}">
                      <a16:colId xmlns:a16="http://schemas.microsoft.com/office/drawing/2014/main" val="815158869"/>
                    </a:ext>
                  </a:extLst>
                </a:gridCol>
                <a:gridCol w="1121617">
                  <a:extLst>
                    <a:ext uri="{9D8B030D-6E8A-4147-A177-3AD203B41FA5}">
                      <a16:colId xmlns:a16="http://schemas.microsoft.com/office/drawing/2014/main" val="2162175445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1124682781"/>
                    </a:ext>
                  </a:extLst>
                </a:gridCol>
                <a:gridCol w="799052">
                  <a:extLst>
                    <a:ext uri="{9D8B030D-6E8A-4147-A177-3AD203B41FA5}">
                      <a16:colId xmlns:a16="http://schemas.microsoft.com/office/drawing/2014/main" val="163011513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4171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Física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129.172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85.837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66,45%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93542648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2557988-5776-DB88-825C-DBE6E63B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72940"/>
              </p:ext>
            </p:extLst>
          </p:nvPr>
        </p:nvGraphicFramePr>
        <p:xfrm>
          <a:off x="290745" y="4617604"/>
          <a:ext cx="4031796" cy="6168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7949">
                  <a:extLst>
                    <a:ext uri="{9D8B030D-6E8A-4147-A177-3AD203B41FA5}">
                      <a16:colId xmlns:a16="http://schemas.microsoft.com/office/drawing/2014/main" val="2905420572"/>
                    </a:ext>
                  </a:extLst>
                </a:gridCol>
                <a:gridCol w="1093093">
                  <a:extLst>
                    <a:ext uri="{9D8B030D-6E8A-4147-A177-3AD203B41FA5}">
                      <a16:colId xmlns:a16="http://schemas.microsoft.com/office/drawing/2014/main" val="1875183931"/>
                    </a:ext>
                  </a:extLst>
                </a:gridCol>
                <a:gridCol w="1093093">
                  <a:extLst>
                    <a:ext uri="{9D8B030D-6E8A-4147-A177-3AD203B41FA5}">
                      <a16:colId xmlns:a16="http://schemas.microsoft.com/office/drawing/2014/main" val="2804668437"/>
                    </a:ext>
                  </a:extLst>
                </a:gridCol>
                <a:gridCol w="837661">
                  <a:extLst>
                    <a:ext uri="{9D8B030D-6E8A-4147-A177-3AD203B41FA5}">
                      <a16:colId xmlns:a16="http://schemas.microsoft.com/office/drawing/2014/main" val="3824463752"/>
                    </a:ext>
                  </a:extLst>
                </a:gridCol>
              </a:tblGrid>
              <a:tr h="3894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Meta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Orçamentário programado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Orçamentário realizado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% de execução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8494691"/>
                  </a:ext>
                </a:extLst>
              </a:tr>
              <a:tr h="2274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Financeira</a:t>
                      </a:r>
                      <a:endParaRPr lang="pt-BR" sz="11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128.632.257,00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97.641.749,28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75,91%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38962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13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16BE9-94BB-4D41-8CE5-46DDBD02E65F}"/>
</file>

<file path=customXml/itemProps2.xml><?xml version="1.0" encoding="utf-8"?>
<ds:datastoreItem xmlns:ds="http://schemas.openxmlformats.org/officeDocument/2006/customXml" ds:itemID="{3E8B1728-FBAD-4FA9-813F-8C01C3F66DA4}">
  <ds:schemaRefs>
    <ds:schemaRef ds:uri="0b0293c2-191e-4088-96c9-a881010ce1ad"/>
    <ds:schemaRef ds:uri="ee1baa49-d775-490f-95a0-0be6b1b305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D8E13B-2776-456B-8382-0FB9C9ACAF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1163</Words>
  <Application>Microsoft Office PowerPoint</Application>
  <PresentationFormat>Personalizar</PresentationFormat>
  <Paragraphs>287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Raissa da Carvalho Paiva</cp:lastModifiedBy>
  <cp:revision>36</cp:revision>
  <dcterms:modified xsi:type="dcterms:W3CDTF">2025-10-20T12:39:25Z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  <property fmtid="{D5CDD505-2E9C-101B-9397-08002B2CF9AE}" pid="3" name="Order">
    <vt:r8>2993600</vt:r8>
  </property>
  <property fmtid="{D5CDD505-2E9C-101B-9397-08002B2CF9AE}" pid="4" name="MediaServiceImageTags">
    <vt:lpwstr/>
  </property>
</Properties>
</file>