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6" r:id="rId4"/>
    <p:sldId id="267" r:id="rId5"/>
    <p:sldId id="268" r:id="rId6"/>
    <p:sldId id="269" r:id="rId7"/>
    <p:sldId id="274" r:id="rId8"/>
    <p:sldId id="272" r:id="rId9"/>
    <p:sldId id="270" r:id="rId10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CED-CEFE-4623-A25B-EA744210F15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92C9-8E44-4A46-BC45-7A8B495A8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58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1209A-D408-45DA-8DA1-49FA06665895}" type="datetimeFigureOut">
              <a:rPr lang="pt-BR" smtClean="0"/>
              <a:t>20/10/2025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1DF3-FA8A-4B34-A6CD-87866FA191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6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5007" y="181611"/>
            <a:ext cx="1232853" cy="466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30264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102000" y="172764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3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30264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102000" y="3235320"/>
            <a:ext cx="266544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899640"/>
            <a:ext cx="7271280" cy="317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745880" y="323532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745880" y="1727640"/>
            <a:ext cx="4039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3235320"/>
            <a:ext cx="8278920" cy="137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899640"/>
            <a:ext cx="7271280" cy="68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37" y="431072"/>
            <a:ext cx="7527223" cy="36837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" y="0"/>
            <a:ext cx="10058400" cy="566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68;p15"/>
          <p:cNvSpPr/>
          <p:nvPr/>
        </p:nvSpPr>
        <p:spPr>
          <a:xfrm>
            <a:off x="503640" y="724077"/>
            <a:ext cx="7271280" cy="6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aixaDeTexto 2"/>
          <p:cNvSpPr txBox="1"/>
          <p:nvPr/>
        </p:nvSpPr>
        <p:spPr>
          <a:xfrm>
            <a:off x="708099" y="1141173"/>
            <a:ext cx="629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Programa:</a:t>
            </a:r>
            <a:r>
              <a:rPr lang="pt-BR" dirty="0"/>
              <a:t> </a:t>
            </a:r>
            <a:r>
              <a:rPr lang="pt-BR" b="1" dirty="0"/>
              <a:t>0053 - Atendimento Pré-hospitalar</a:t>
            </a:r>
            <a:r>
              <a:rPr lang="pt-BR" dirty="0"/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8099" y="1742935"/>
            <a:ext cx="629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4094 - </a:t>
            </a:r>
            <a:r>
              <a:rPr lang="pt-BR" b="1" dirty="0" smtClean="0"/>
              <a:t>Suporte </a:t>
            </a:r>
            <a:r>
              <a:rPr lang="pt-BR" b="1" dirty="0"/>
              <a:t>Básico e Avançado de Vida</a:t>
            </a:r>
            <a:r>
              <a:rPr lang="pt-BR" dirty="0"/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08101" y="2386016"/>
            <a:ext cx="7066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FINALIDADE:</a:t>
            </a:r>
            <a:r>
              <a:rPr lang="pt-BR" dirty="0" smtClean="0"/>
              <a:t> POTENCIALIZAR </a:t>
            </a:r>
            <a:r>
              <a:rPr lang="pt-BR" dirty="0"/>
              <a:t>OS ATENDIMENTOS DE URGÊNCIAS E EMERGÊNCIAS PRÉ-HOSPITALARES, BUSCA E SALVAMENTO, TRANSPORTES INTER-HOSPITALARES, TRANSPORTE DE ÓRGÃOS E TECIDOS PARA TRANSPLANTES E GARANTIR ACESSO UNIVERSAL, IGUALITÁRIO E GRATUITO DA POPULAÇÃO ÀS AÇÕES E SERVIÇOS PÚBLICOS DE SAÚDE.</a:t>
            </a:r>
          </a:p>
        </p:txBody>
      </p:sp>
    </p:spTree>
    <p:extLst>
      <p:ext uri="{BB962C8B-B14F-4D97-AF65-F5344CB8AC3E}">
        <p14:creationId xmlns:p14="http://schemas.microsoft.com/office/powerpoint/2010/main" val="20013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503640" y="361261"/>
            <a:ext cx="597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Resultados em </a:t>
            </a:r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45235"/>
              </p:ext>
            </p:extLst>
          </p:nvPr>
        </p:nvGraphicFramePr>
        <p:xfrm>
          <a:off x="503640" y="1727640"/>
          <a:ext cx="8504598" cy="32122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2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188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PROGRAMA</a:t>
                      </a:r>
                      <a:endParaRPr lang="pt-B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AÇÃO</a:t>
                      </a:r>
                      <a:endParaRPr lang="pt-B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dirty="0" smtClean="0"/>
                        <a:t>ENTREGAS</a:t>
                      </a:r>
                      <a:endParaRPr lang="pt-B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PRODUTO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JANEIRO A</a:t>
                      </a:r>
                    </a:p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 AGOSTO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3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053 – Atendimento Pré-hospitalar</a:t>
                      </a:r>
                    </a:p>
                    <a:p>
                      <a:pPr algn="just"/>
                      <a:endParaRPr lang="pt-B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4094 – Suporte básico e avançado de vida </a:t>
                      </a:r>
                    </a:p>
                    <a:p>
                      <a:pPr algn="just"/>
                      <a:endParaRPr lang="pt-BR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kumimoji="0" lang="pt-BR" sz="1600" kern="1200" dirty="0" smtClean="0">
                          <a:effectLst/>
                        </a:rPr>
                        <a:t>Vítima</a:t>
                      </a:r>
                      <a:r>
                        <a:rPr kumimoji="0" lang="pt-BR" sz="1600" kern="1200" baseline="0" dirty="0" smtClean="0">
                          <a:effectLst/>
                        </a:rPr>
                        <a:t> atendida pelo suporte básico e/ou avançado de vida</a:t>
                      </a:r>
                      <a:endParaRPr kumimoji="0" lang="pt-BR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39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794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11915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5886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9858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23829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78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31772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600" dirty="0" smtClean="0"/>
                        <a:t>66.130</a:t>
                      </a:r>
                    </a:p>
                    <a:p>
                      <a:pPr algn="ctr" fontAlgn="b"/>
                      <a:r>
                        <a:rPr lang="pt-BR" sz="1600" dirty="0" smtClean="0"/>
                        <a:t>(108.474 previstas)</a:t>
                      </a:r>
                    </a:p>
                    <a:p>
                      <a:pPr algn="ctr" fontAlgn="b"/>
                      <a:endParaRPr lang="pt-BR" sz="16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Previsão</a:t>
                      </a:r>
                      <a:r>
                        <a:rPr lang="pt-BR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</a:t>
                      </a:r>
                      <a:r>
                        <a:rPr lang="pt-BR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026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t-BR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98.422)</a:t>
                      </a:r>
                      <a:endParaRPr lang="pt-BR" sz="1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03640" y="1216830"/>
            <a:ext cx="629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</a:t>
            </a:r>
            <a:r>
              <a:rPr lang="pt-BR" b="1" dirty="0" smtClean="0"/>
              <a:t>ÇÃO 4094 - 2025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31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aixaDeTexto 5"/>
          <p:cNvSpPr txBox="1"/>
          <p:nvPr/>
        </p:nvSpPr>
        <p:spPr>
          <a:xfrm>
            <a:off x="503640" y="627601"/>
            <a:ext cx="550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Situação Orçamentária - 2025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6260" y="5128147"/>
            <a:ext cx="7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Somente 13,24% (3.10.1) dos créditos autorizados são ordinários.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796405" y="4694869"/>
            <a:ext cx="137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b="1" dirty="0" err="1" smtClean="0"/>
              <a:t>Siafi</a:t>
            </a:r>
            <a:endParaRPr lang="pt-BR" sz="1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03372"/>
              </p:ext>
            </p:extLst>
          </p:nvPr>
        </p:nvGraphicFramePr>
        <p:xfrm>
          <a:off x="556260" y="1808749"/>
          <a:ext cx="8278812" cy="2843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2843">
                  <a:extLst>
                    <a:ext uri="{9D8B030D-6E8A-4147-A177-3AD203B41FA5}">
                      <a16:colId xmlns:a16="http://schemas.microsoft.com/office/drawing/2014/main" val="3529962251"/>
                    </a:ext>
                  </a:extLst>
                </a:gridCol>
                <a:gridCol w="1559222">
                  <a:extLst>
                    <a:ext uri="{9D8B030D-6E8A-4147-A177-3AD203B41FA5}">
                      <a16:colId xmlns:a16="http://schemas.microsoft.com/office/drawing/2014/main" val="2188711553"/>
                    </a:ext>
                  </a:extLst>
                </a:gridCol>
                <a:gridCol w="1633904">
                  <a:extLst>
                    <a:ext uri="{9D8B030D-6E8A-4147-A177-3AD203B41FA5}">
                      <a16:colId xmlns:a16="http://schemas.microsoft.com/office/drawing/2014/main" val="2254181274"/>
                    </a:ext>
                  </a:extLst>
                </a:gridCol>
                <a:gridCol w="2542843">
                  <a:extLst>
                    <a:ext uri="{9D8B030D-6E8A-4147-A177-3AD203B41FA5}">
                      <a16:colId xmlns:a16="http://schemas.microsoft.com/office/drawing/2014/main" val="3494537195"/>
                    </a:ext>
                  </a:extLst>
                </a:gridCol>
              </a:tblGrid>
              <a:tr h="2422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G.F.P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Crédito Autorizado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Empenhado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effectLst/>
                        </a:rPr>
                        <a:t>Empenhado / </a:t>
                      </a:r>
                      <a:r>
                        <a:rPr lang="pt-BR" sz="1400" b="1" u="none" strike="noStrike" dirty="0" smtClean="0">
                          <a:effectLst/>
                        </a:rPr>
                        <a:t>Crédito Autorizado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2017113384"/>
                  </a:ext>
                </a:extLst>
              </a:tr>
              <a:tr h="2422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1993750329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3.10.1</a:t>
                      </a:r>
                      <a:endParaRPr lang="pt-BR" sz="14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sng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683.000,00</a:t>
                      </a:r>
                      <a:endParaRPr lang="pt-BR" sz="14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521.900,03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76,41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59114544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3.10.8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469.987,10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309.701,50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65,90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3490468850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3.70.1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22.000,00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 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3906350212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4.10.8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3.882.094,00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3.399.147,51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87,56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3952717950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4.70.1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100.000,00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 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2327472069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5.157.081,10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4.230.749,04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82,04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477779293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6260" y="1201675"/>
            <a:ext cx="629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</a:t>
            </a:r>
            <a:r>
              <a:rPr lang="pt-BR" b="1" dirty="0" smtClean="0"/>
              <a:t>ÇÃO 4094 - 2025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637826" y="5081645"/>
            <a:ext cx="1375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b="1" dirty="0" err="1" smtClean="0"/>
              <a:t>Siafi</a:t>
            </a:r>
            <a:endParaRPr lang="pt-BR" sz="14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6669"/>
              </p:ext>
            </p:extLst>
          </p:nvPr>
        </p:nvGraphicFramePr>
        <p:xfrm>
          <a:off x="373380" y="1358243"/>
          <a:ext cx="8409180" cy="3489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037">
                  <a:extLst>
                    <a:ext uri="{9D8B030D-6E8A-4147-A177-3AD203B41FA5}">
                      <a16:colId xmlns:a16="http://schemas.microsoft.com/office/drawing/2014/main" val="2211792631"/>
                    </a:ext>
                  </a:extLst>
                </a:gridCol>
                <a:gridCol w="1178990">
                  <a:extLst>
                    <a:ext uri="{9D8B030D-6E8A-4147-A177-3AD203B41FA5}">
                      <a16:colId xmlns:a16="http://schemas.microsoft.com/office/drawing/2014/main" val="2398209894"/>
                    </a:ext>
                  </a:extLst>
                </a:gridCol>
                <a:gridCol w="4232999">
                  <a:extLst>
                    <a:ext uri="{9D8B030D-6E8A-4147-A177-3AD203B41FA5}">
                      <a16:colId xmlns:a16="http://schemas.microsoft.com/office/drawing/2014/main" val="835684926"/>
                    </a:ext>
                  </a:extLst>
                </a:gridCol>
                <a:gridCol w="1676154">
                  <a:extLst>
                    <a:ext uri="{9D8B030D-6E8A-4147-A177-3AD203B41FA5}">
                      <a16:colId xmlns:a16="http://schemas.microsoft.com/office/drawing/2014/main" val="2988613565"/>
                    </a:ext>
                  </a:extLst>
                </a:gridCol>
              </a:tblGrid>
              <a:tr h="450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Ação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</a:rPr>
                        <a:t>Elem</a:t>
                      </a:r>
                      <a:r>
                        <a:rPr lang="pt-BR" sz="1400" b="1" u="none" strike="noStrike" dirty="0" smtClean="0">
                          <a:effectLst/>
                        </a:rPr>
                        <a:t>-Item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Elemento Item Despesa - Descrição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Despesa Empenhada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581591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4094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3010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MATERIAL </a:t>
                      </a:r>
                      <a:r>
                        <a:rPr lang="pt-BR" sz="1400" b="1" u="none" strike="noStrike" dirty="0" smtClean="0">
                          <a:effectLst/>
                        </a:rPr>
                        <a:t>MÉDICO </a:t>
                      </a:r>
                      <a:r>
                        <a:rPr lang="pt-BR" sz="1400" b="1" u="none" strike="noStrike" dirty="0">
                          <a:effectLst/>
                        </a:rPr>
                        <a:t>E HOSPITALAR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151.625,42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213527"/>
                  </a:ext>
                </a:extLst>
              </a:tr>
              <a:tr h="7889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4094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3025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MATERIAL DE </a:t>
                      </a:r>
                      <a:r>
                        <a:rPr lang="pt-BR" sz="1400" b="1" u="none" strike="noStrike" dirty="0" smtClean="0">
                          <a:effectLst/>
                        </a:rPr>
                        <a:t>SEGURANÇA E </a:t>
                      </a:r>
                      <a:r>
                        <a:rPr lang="pt-BR" sz="1400" b="1" u="none" strike="noStrike" dirty="0">
                          <a:effectLst/>
                        </a:rPr>
                        <a:t>APETRECHOS </a:t>
                      </a:r>
                      <a:r>
                        <a:rPr lang="pt-BR" sz="1400" b="1" u="none" strike="noStrike" dirty="0" smtClean="0">
                          <a:effectLst/>
                        </a:rPr>
                        <a:t>OPERACIONAIS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622.340,11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0583809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4094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5217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VEÍCULOS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2.433.000,00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079214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4094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5226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EQUIPAMENTOS DE </a:t>
                      </a:r>
                      <a:r>
                        <a:rPr lang="pt-BR" sz="1400" b="1" u="none" strike="noStrike" dirty="0" smtClean="0">
                          <a:effectLst/>
                        </a:rPr>
                        <a:t>PROTEÇÃO, SEGURANÇA </a:t>
                      </a:r>
                      <a:r>
                        <a:rPr lang="pt-BR" sz="1400" b="1" u="none" strike="noStrike" dirty="0">
                          <a:effectLst/>
                        </a:rPr>
                        <a:t>E SOCORRO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966.147,51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912622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4094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3013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MATERIAIS DE </a:t>
                      </a:r>
                      <a:r>
                        <a:rPr lang="pt-BR" sz="1400" b="1" u="none" strike="noStrike" dirty="0" smtClean="0">
                          <a:effectLst/>
                        </a:rPr>
                        <a:t>LABORATÓRIO </a:t>
                      </a:r>
                      <a:r>
                        <a:rPr lang="pt-BR" sz="1400" b="1" u="none" strike="noStrike" dirty="0">
                          <a:effectLst/>
                        </a:rPr>
                        <a:t>E PRODUTOS </a:t>
                      </a:r>
                      <a:r>
                        <a:rPr lang="pt-BR" sz="1400" b="1" u="none" strike="noStrike" dirty="0" smtClean="0">
                          <a:effectLst/>
                        </a:rPr>
                        <a:t>QUÍMICOS </a:t>
                      </a:r>
                      <a:r>
                        <a:rPr lang="pt-BR" sz="1400" b="1" u="none" strike="noStrike" dirty="0">
                          <a:effectLst/>
                        </a:rPr>
                        <a:t>EM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57.636,00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9932439"/>
                  </a:ext>
                </a:extLst>
              </a:tr>
              <a:tr h="4500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4.230.749,04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3823990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373380" y="200276"/>
            <a:ext cx="597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Resultados em </a:t>
            </a:r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3380" y="723496"/>
            <a:ext cx="629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DESPESA EMPENHADA - 2025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2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556260" y="200430"/>
            <a:ext cx="597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Resultados em </a:t>
            </a:r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868606"/>
            <a:ext cx="7333673" cy="45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465540" y="324219"/>
            <a:ext cx="597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1028711"/>
              </p:ext>
            </p:extLst>
          </p:nvPr>
        </p:nvGraphicFramePr>
        <p:xfrm>
          <a:off x="465540" y="1376220"/>
          <a:ext cx="8278812" cy="268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2843">
                  <a:extLst>
                    <a:ext uri="{9D8B030D-6E8A-4147-A177-3AD203B41FA5}">
                      <a16:colId xmlns:a16="http://schemas.microsoft.com/office/drawing/2014/main" val="3529962251"/>
                    </a:ext>
                  </a:extLst>
                </a:gridCol>
                <a:gridCol w="1559222">
                  <a:extLst>
                    <a:ext uri="{9D8B030D-6E8A-4147-A177-3AD203B41FA5}">
                      <a16:colId xmlns:a16="http://schemas.microsoft.com/office/drawing/2014/main" val="2188711553"/>
                    </a:ext>
                  </a:extLst>
                </a:gridCol>
                <a:gridCol w="1633904">
                  <a:extLst>
                    <a:ext uri="{9D8B030D-6E8A-4147-A177-3AD203B41FA5}">
                      <a16:colId xmlns:a16="http://schemas.microsoft.com/office/drawing/2014/main" val="2254181274"/>
                    </a:ext>
                  </a:extLst>
                </a:gridCol>
                <a:gridCol w="2542843">
                  <a:extLst>
                    <a:ext uri="{9D8B030D-6E8A-4147-A177-3AD203B41FA5}">
                      <a16:colId xmlns:a16="http://schemas.microsoft.com/office/drawing/2014/main" val="3494537195"/>
                    </a:ext>
                  </a:extLst>
                </a:gridCol>
              </a:tblGrid>
              <a:tr h="545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G.F.P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Crédito Autorizado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Elemento-Item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effectLst/>
                        </a:rPr>
                        <a:t>Descrição</a:t>
                      </a:r>
                      <a:r>
                        <a:rPr lang="pt-BR" sz="1400" b="1" u="none" strike="noStrike" baseline="0" dirty="0" smtClean="0">
                          <a:effectLst/>
                        </a:rPr>
                        <a:t> do</a:t>
                      </a:r>
                    </a:p>
                    <a:p>
                      <a:pPr algn="ctr" rtl="0" fontAlgn="ctr"/>
                      <a:r>
                        <a:rPr lang="pt-BR" sz="1400" b="1" u="none" strike="noStrike" baseline="0" dirty="0" smtClean="0">
                          <a:effectLst/>
                        </a:rPr>
                        <a:t> Elemento-Item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2017113384"/>
                  </a:ext>
                </a:extLst>
              </a:tr>
              <a:tr h="406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3.10.1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315.000,00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30.10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Material médico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 hospitalar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59114544"/>
                  </a:ext>
                </a:extLst>
              </a:tr>
              <a:tr h="406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3.10.1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90.000,00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30.12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Oxigênio Medicinal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3490468850"/>
                  </a:ext>
                </a:extLst>
              </a:tr>
              <a:tr h="406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3.10.1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75.756,00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30.13  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Produtos químicos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3906350212"/>
                  </a:ext>
                </a:extLst>
              </a:tr>
              <a:tr h="487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3.10.1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480.000,00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39.19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Locação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Desfibrilador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3952717950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960.756,00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2" marR="6922" marT="6922" marB="0" anchor="ctr"/>
                </a:tc>
                <a:extLst>
                  <a:ext uri="{0D108BD9-81ED-4DB2-BD59-A6C34878D82A}">
                    <a16:rowId xmlns:a16="http://schemas.microsoft.com/office/drawing/2014/main" val="232747206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2C64625-B92A-7C97-51FD-4C809F9A053D}"/>
              </a:ext>
            </a:extLst>
          </p:cNvPr>
          <p:cNvSpPr txBox="1"/>
          <p:nvPr/>
        </p:nvSpPr>
        <p:spPr>
          <a:xfrm>
            <a:off x="1247427" y="4027309"/>
            <a:ext cx="1933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PPAG/2026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01559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69;p15"/>
          <p:cNvSpPr/>
          <p:nvPr/>
        </p:nvSpPr>
        <p:spPr>
          <a:xfrm>
            <a:off x="503640" y="1727640"/>
            <a:ext cx="8278920" cy="288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aixaDeTexto 1"/>
          <p:cNvSpPr txBox="1"/>
          <p:nvPr/>
        </p:nvSpPr>
        <p:spPr>
          <a:xfrm>
            <a:off x="2527971" y="1727640"/>
            <a:ext cx="420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2789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268</Words>
  <Application>Microsoft Office PowerPoint</Application>
  <PresentationFormat>Personalizar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Débora</dc:creator>
  <dc:description/>
  <cp:lastModifiedBy>Ariomar Souza De Jesus</cp:lastModifiedBy>
  <cp:revision>67</cp:revision>
  <dcterms:modified xsi:type="dcterms:W3CDTF">2025-10-20T20:51:59Z</dcterms:modified>
  <dc:language>pt-BR</dc:language>
</cp:coreProperties>
</file>