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8" r:id="rId6"/>
    <p:sldId id="262" r:id="rId7"/>
    <p:sldId id="263" r:id="rId8"/>
    <p:sldId id="269" r:id="rId9"/>
    <p:sldId id="264" r:id="rId10"/>
    <p:sldId id="265" r:id="rId11"/>
    <p:sldId id="266" r:id="rId12"/>
    <p:sldId id="270" r:id="rId13"/>
    <p:sldId id="267" r:id="rId14"/>
  </p:sldIdLst>
  <p:sldSz cx="10080625" cy="567055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66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1816741-8679-43C4-A994-E2221E94B0E4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9CDAE6-537D-4E79-AADD-00D94BFDB571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370F4E2-5E9F-43E8-A951-88D712B1176F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5F658F9-5D11-4D2C-B620-D62AE6B24AB6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5B147DF-28FD-4587-B6BD-49E0D6378A71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68D79E9-9766-429F-B590-26AAF6C2F59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A8C68A4-0992-433D-B0D0-D3A70ADD18AC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56DABD0-0D9A-453C-A691-5D14B63C821B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920" cy="438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9E23105-3240-4CE2-BCB0-4C267739213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C66BDF-1ED5-468E-8E50-9BC4447BA98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9EBCD4E-EDFF-4D5A-9852-60498AFEEA2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CE556B6-E85C-41CF-B9B0-639E05681D5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7.º nível da estrutura de tópicos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pt-BR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pt-BR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A496AF1-F4D3-42CA-8114-443E43BB9D75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pt-BR" sz="1400" b="0" strike="noStrike" spc="-1">
                <a:latin typeface="Times New Roman"/>
              </a:defRPr>
            </a:lvl1pPr>
          </a:lstStyle>
          <a:p>
            <a:r>
              <a:rPr lang="pt-BR" sz="1400" b="0" strike="noStrike" spc="-1"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5999"/>
            <a:ext cx="7413231" cy="4972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lang="pt-BR" sz="1800" b="0" strike="noStrike" spc="-1" dirty="0" smtClean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lang="pt-BR" spc="-1" dirty="0">
              <a:solidFill>
                <a:srgbClr val="000000"/>
              </a:solidFill>
              <a:latin typeface="Calibri"/>
              <a:ea typeface="DejaVu Sans"/>
            </a:endParaRPr>
          </a:p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44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Obrigado</a:t>
            </a:r>
          </a:p>
          <a:p>
            <a:pPr algn="ctr">
              <a:buNone/>
            </a:pPr>
            <a:endParaRPr lang="pt-BR" sz="2400" strike="noStrike" spc="-1" dirty="0" smtClean="0">
              <a:solidFill>
                <a:srgbClr val="000000"/>
              </a:solidFill>
              <a:latin typeface="Calibri"/>
            </a:endParaRPr>
          </a:p>
          <a:p>
            <a:pPr algn="ctr">
              <a:buNone/>
            </a:pPr>
            <a:r>
              <a:rPr lang="pt-BR" sz="2400" strike="noStrike" spc="-1" dirty="0" smtClean="0">
                <a:solidFill>
                  <a:srgbClr val="000000"/>
                </a:solidFill>
                <a:latin typeface="Calibri"/>
              </a:rPr>
              <a:t>André Almeida Santos </a:t>
            </a:r>
            <a:r>
              <a:rPr lang="pt-BR" sz="2400" strike="noStrike" spc="-1" dirty="0" err="1" smtClean="0">
                <a:solidFill>
                  <a:srgbClr val="000000"/>
                </a:solidFill>
                <a:latin typeface="Calibri"/>
              </a:rPr>
              <a:t>Duch</a:t>
            </a:r>
            <a:endParaRPr lang="pt-BR" sz="2400" strike="noStrike" spc="-1" dirty="0" smtClean="0">
              <a:solidFill>
                <a:srgbClr val="000000"/>
              </a:solidFill>
              <a:latin typeface="Calibri"/>
            </a:endParaRPr>
          </a:p>
          <a:p>
            <a:pPr algn="ctr">
              <a:buNone/>
            </a:pPr>
            <a:r>
              <a:rPr lang="pt-BR" sz="2400" spc="-1" dirty="0" smtClean="0">
                <a:solidFill>
                  <a:srgbClr val="000000"/>
                </a:solidFill>
                <a:latin typeface="Calibri"/>
              </a:rPr>
              <a:t>Diretor Técnico</a:t>
            </a:r>
          </a:p>
          <a:p>
            <a:pPr algn="ctr">
              <a:buNone/>
            </a:pPr>
            <a:r>
              <a:rPr lang="pt-BR" sz="2400" spc="-1" dirty="0" smtClean="0">
                <a:solidFill>
                  <a:srgbClr val="000000"/>
                </a:solidFill>
                <a:latin typeface="Calibri"/>
              </a:rPr>
              <a:t>Instituto Mineiro de Agropecuária </a:t>
            </a:r>
          </a:p>
          <a:p>
            <a:pPr algn="ctr">
              <a:buNone/>
            </a:pPr>
            <a:r>
              <a:rPr lang="pt-BR" sz="2400" spc="-1" dirty="0" smtClean="0">
                <a:solidFill>
                  <a:srgbClr val="000000"/>
                </a:solidFill>
                <a:latin typeface="Calibri"/>
              </a:rPr>
              <a:t>dtec</a:t>
            </a:r>
            <a:r>
              <a:rPr lang="pt-BR" sz="2400" strike="noStrike" spc="-1" dirty="0" smtClean="0">
                <a:solidFill>
                  <a:srgbClr val="000000"/>
                </a:solidFill>
                <a:latin typeface="Calibri"/>
              </a:rPr>
              <a:t>@ima.mg.gov.br</a:t>
            </a:r>
            <a:endParaRPr lang="pt-BR" sz="2400" strike="noStrike" spc="-1" dirty="0">
              <a:latin typeface="Arial"/>
            </a:endParaRPr>
          </a:p>
          <a:p>
            <a:pPr marL="216000" lvl="1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z="1600" spc="-1" dirty="0" smtClean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4748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5999"/>
            <a:ext cx="7030529" cy="4972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Programa 078 – </a:t>
            </a:r>
            <a:r>
              <a:rPr lang="pt-BR" b="1" spc="-1" dirty="0">
                <a:solidFill>
                  <a:srgbClr val="C9211E"/>
                </a:solidFill>
                <a:latin typeface="Calibri"/>
              </a:rPr>
              <a:t>Defesa Sanitária </a:t>
            </a:r>
          </a:p>
          <a:p>
            <a:pPr marL="432000" lvl="1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Ação 4202 - Vigilância Sanitária Animal</a:t>
            </a:r>
          </a:p>
          <a:p>
            <a:pPr marL="719138" lvl="2" indent="-176213" algn="just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55000"/>
              <a:buFont typeface="Courier New" panose="02070309020205020404" pitchFamily="49" charset="0"/>
              <a:buChar char="o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O planejamento e a efetiva realização das atividades são direcionados buscando priorizar as ações de vigilância para todos os programas sanitários e espécies animais.</a:t>
            </a:r>
          </a:p>
          <a:p>
            <a:pPr marL="719138" lvl="2" indent="-176213" algn="just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55000"/>
              <a:buFont typeface="Courier New" panose="02070309020205020404" pitchFamily="49" charset="0"/>
              <a:buChar char="o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Constitui a entrega principal dessa ação o controle das zoonoses e das doenças com alto impacto econômico, através do atendimento das suspeitas ou focos de doenças consideradas nos Programas Sanitários Oficiais. </a:t>
            </a:r>
          </a:p>
          <a:p>
            <a:pPr marL="673200" lvl="2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pc="-1" dirty="0" smtClean="0">
              <a:solidFill>
                <a:srgbClr val="000000"/>
              </a:solidFill>
              <a:latin typeface="Calibri"/>
            </a:endParaRPr>
          </a:p>
          <a:p>
            <a:pPr marL="216000" lvl="1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z="1600" spc="-1" dirty="0" smtClean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228426"/>
              </p:ext>
            </p:extLst>
          </p:nvPr>
        </p:nvGraphicFramePr>
        <p:xfrm>
          <a:off x="864027" y="3869278"/>
          <a:ext cx="6720416" cy="132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083">
                  <a:extLst>
                    <a:ext uri="{9D8B030D-6E8A-4147-A177-3AD203B41FA5}">
                      <a16:colId xmlns:a16="http://schemas.microsoft.com/office/drawing/2014/main" val="1761794527"/>
                    </a:ext>
                  </a:extLst>
                </a:gridCol>
                <a:gridCol w="1769806">
                  <a:extLst>
                    <a:ext uri="{9D8B030D-6E8A-4147-A177-3AD203B41FA5}">
                      <a16:colId xmlns:a16="http://schemas.microsoft.com/office/drawing/2014/main" val="2574397123"/>
                    </a:ext>
                  </a:extLst>
                </a:gridCol>
                <a:gridCol w="1868129">
                  <a:extLst>
                    <a:ext uri="{9D8B030D-6E8A-4147-A177-3AD203B41FA5}">
                      <a16:colId xmlns:a16="http://schemas.microsoft.com/office/drawing/2014/main" val="505400699"/>
                    </a:ext>
                  </a:extLst>
                </a:gridCol>
                <a:gridCol w="1901398">
                  <a:extLst>
                    <a:ext uri="{9D8B030D-6E8A-4147-A177-3AD203B41FA5}">
                      <a16:colId xmlns:a16="http://schemas.microsoft.com/office/drawing/2014/main" val="1054295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Ano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</a:t>
                      </a:r>
                      <a:r>
                        <a:rPr lang="pt-BR" sz="1600" baseline="0" dirty="0" smtClean="0"/>
                        <a:t> físico</a:t>
                      </a:r>
                      <a:endParaRPr lang="pt-BR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 orçamentário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Físico x Orçamentário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31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2024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80,8%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91,94%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0,87</a:t>
                      </a:r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67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2025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79,34%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24,48%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3,24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894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769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5999"/>
            <a:ext cx="7453424" cy="4972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Programa 078 – </a:t>
            </a:r>
            <a:r>
              <a:rPr lang="pt-BR" b="1" spc="-1" dirty="0">
                <a:solidFill>
                  <a:srgbClr val="C9211E"/>
                </a:solidFill>
                <a:latin typeface="Calibri"/>
              </a:rPr>
              <a:t>Defesa Sanitária </a:t>
            </a:r>
          </a:p>
          <a:p>
            <a:pPr marL="432000" lvl="1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Ação 4203 - Vigilância Sanitária </a:t>
            </a: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Vegetal</a:t>
            </a:r>
          </a:p>
          <a:p>
            <a:pPr marL="501750" lvl="1" indent="-28575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Courier New" panose="02070309020205020404" pitchFamily="49" charset="0"/>
              <a:buChar char="o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O </a:t>
            </a:r>
            <a:r>
              <a:rPr lang="pt-BR" spc="-1" dirty="0">
                <a:solidFill>
                  <a:srgbClr val="000000"/>
                </a:solidFill>
                <a:latin typeface="Calibri"/>
              </a:rPr>
              <a:t>planejamento e a efetiva realização das atividades são direcionados buscando priorizar as ações de vigilância para todos os programas sanitários e espécies </a:t>
            </a: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animais;</a:t>
            </a:r>
          </a:p>
          <a:p>
            <a:pPr marL="501750" lvl="1" indent="-28575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Courier New" panose="02070309020205020404" pitchFamily="49" charset="0"/>
              <a:buChar char="o"/>
            </a:pPr>
            <a:r>
              <a:rPr lang="pt-BR" spc="-1" dirty="0">
                <a:solidFill>
                  <a:srgbClr val="000000"/>
                </a:solidFill>
                <a:latin typeface="Calibri"/>
              </a:rPr>
              <a:t>Constitui a entrega principal dessa ação o controle das </a:t>
            </a:r>
            <a:r>
              <a:rPr lang="pt-BR" spc="-1" dirty="0" err="1" smtClean="0">
                <a:solidFill>
                  <a:srgbClr val="000000"/>
                </a:solidFill>
                <a:latin typeface="Calibri"/>
              </a:rPr>
              <a:t>das</a:t>
            </a: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pt-BR" spc="-1" dirty="0">
                <a:solidFill>
                  <a:srgbClr val="000000"/>
                </a:solidFill>
                <a:latin typeface="Calibri"/>
              </a:rPr>
              <a:t>doenças com alto impacto econômico, através do atendimento das suspeitas ou focos de doenças consideradas nos Programas Sanitários Oficiais. </a:t>
            </a:r>
          </a:p>
          <a:p>
            <a:pPr marL="501750" lvl="1" indent="-28575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Courier New" panose="02070309020205020404" pitchFamily="49" charset="0"/>
              <a:buChar char="o"/>
            </a:pPr>
            <a:endParaRPr lang="pt-BR" spc="-1" dirty="0" smtClean="0">
              <a:solidFill>
                <a:srgbClr val="000000"/>
              </a:solidFill>
              <a:latin typeface="Calibri"/>
            </a:endParaRPr>
          </a:p>
          <a:p>
            <a:pPr marL="216000" lvl="1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z="1600" spc="-1" dirty="0" smtClean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091342"/>
              </p:ext>
            </p:extLst>
          </p:nvPr>
        </p:nvGraphicFramePr>
        <p:xfrm>
          <a:off x="864027" y="3869278"/>
          <a:ext cx="6720416" cy="132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083">
                  <a:extLst>
                    <a:ext uri="{9D8B030D-6E8A-4147-A177-3AD203B41FA5}">
                      <a16:colId xmlns:a16="http://schemas.microsoft.com/office/drawing/2014/main" val="1761794527"/>
                    </a:ext>
                  </a:extLst>
                </a:gridCol>
                <a:gridCol w="1769806">
                  <a:extLst>
                    <a:ext uri="{9D8B030D-6E8A-4147-A177-3AD203B41FA5}">
                      <a16:colId xmlns:a16="http://schemas.microsoft.com/office/drawing/2014/main" val="2574397123"/>
                    </a:ext>
                  </a:extLst>
                </a:gridCol>
                <a:gridCol w="1868129">
                  <a:extLst>
                    <a:ext uri="{9D8B030D-6E8A-4147-A177-3AD203B41FA5}">
                      <a16:colId xmlns:a16="http://schemas.microsoft.com/office/drawing/2014/main" val="505400699"/>
                    </a:ext>
                  </a:extLst>
                </a:gridCol>
                <a:gridCol w="1901398">
                  <a:extLst>
                    <a:ext uri="{9D8B030D-6E8A-4147-A177-3AD203B41FA5}">
                      <a16:colId xmlns:a16="http://schemas.microsoft.com/office/drawing/2014/main" val="1054295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Ano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</a:t>
                      </a:r>
                      <a:r>
                        <a:rPr lang="pt-BR" sz="1600" baseline="0" dirty="0" smtClean="0"/>
                        <a:t> físico</a:t>
                      </a:r>
                      <a:endParaRPr lang="pt-BR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 orçamentário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Físico x Orçamentário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31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2024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117,79%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99,96%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1,18</a:t>
                      </a:r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67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2025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109,79%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44,68%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2,46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894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52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5999"/>
            <a:ext cx="7512310" cy="4972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Programa 078 – </a:t>
            </a:r>
            <a:r>
              <a:rPr lang="pt-BR" b="1" spc="-1" dirty="0">
                <a:solidFill>
                  <a:srgbClr val="C9211E"/>
                </a:solidFill>
                <a:latin typeface="Calibri"/>
              </a:rPr>
              <a:t>Defesa Sanitária </a:t>
            </a:r>
          </a:p>
          <a:p>
            <a:pPr marL="432000" lvl="1" indent="-2160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Ação 4206 – Fiscalização do Trânsito de animais, vegetais, insumos e produtos de origem animal</a:t>
            </a:r>
          </a:p>
          <a:p>
            <a:pPr marL="719138" lvl="2" indent="-176213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Courier New" panose="02070309020205020404" pitchFamily="49" charset="0"/>
              <a:buChar char="o"/>
              <a:tabLst>
                <a:tab pos="712788" algn="l"/>
              </a:tabLst>
            </a:pPr>
            <a:r>
              <a:rPr lang="pt-BR" spc="-1" dirty="0" smtClean="0">
                <a:latin typeface="Calibri"/>
              </a:rPr>
              <a:t>Constituem as entregas principais dessa ação: </a:t>
            </a:r>
          </a:p>
          <a:p>
            <a:pPr marL="898525" lvl="3" indent="-276225" algn="just">
              <a:lnSpc>
                <a:spcPct val="115000"/>
              </a:lnSpc>
              <a:buClr>
                <a:srgbClr val="000000"/>
              </a:buClr>
              <a:buSzPct val="55000"/>
              <a:buFont typeface="Wingdings" panose="05000000000000000000" pitchFamily="2" charset="2"/>
              <a:buChar char="Ø"/>
            </a:pPr>
            <a:r>
              <a:rPr lang="pt-BR" spc="-1" dirty="0" smtClean="0">
                <a:latin typeface="Calibri"/>
              </a:rPr>
              <a:t>o controle da disseminação de doenças dos animais e pragas dos vegetais;</a:t>
            </a:r>
          </a:p>
          <a:p>
            <a:pPr marL="898525" lvl="3" indent="-276225" algn="just">
              <a:lnSpc>
                <a:spcPct val="115000"/>
              </a:lnSpc>
              <a:buClr>
                <a:srgbClr val="000000"/>
              </a:buClr>
              <a:buSzPct val="55000"/>
              <a:buFont typeface="Wingdings" panose="05000000000000000000" pitchFamily="2" charset="2"/>
              <a:buChar char="Ø"/>
            </a:pPr>
            <a:r>
              <a:rPr lang="pt-BR" spc="-1" dirty="0" smtClean="0">
                <a:latin typeface="Calibri"/>
              </a:rPr>
              <a:t>a verificação das condições de transporte de diversos produtos visando o consumo seguro;</a:t>
            </a:r>
          </a:p>
          <a:p>
            <a:pPr marL="898525" lvl="3" indent="-276225" algn="just">
              <a:lnSpc>
                <a:spcPct val="115000"/>
              </a:lnSpc>
              <a:buClr>
                <a:srgbClr val="000000"/>
              </a:buClr>
              <a:buSzPct val="55000"/>
              <a:buFont typeface="Wingdings" panose="05000000000000000000" pitchFamily="2" charset="2"/>
              <a:buChar char="Ø"/>
            </a:pPr>
            <a:r>
              <a:rPr lang="pt-BR" spc="-1" dirty="0" smtClean="0">
                <a:latin typeface="Calibri"/>
              </a:rPr>
              <a:t>a coibição de produtos que possam representar risco à saúde pública e ao meio ambiente. </a:t>
            </a:r>
          </a:p>
          <a:p>
            <a:pPr marL="673200" lvl="2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pc="-1" dirty="0" smtClean="0">
              <a:solidFill>
                <a:srgbClr val="000000"/>
              </a:solidFill>
              <a:latin typeface="Calibri"/>
            </a:endParaRPr>
          </a:p>
          <a:p>
            <a:pPr marL="216000" lvl="1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z="1600" spc="-1" dirty="0" smtClean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08055"/>
              </p:ext>
            </p:extLst>
          </p:nvPr>
        </p:nvGraphicFramePr>
        <p:xfrm>
          <a:off x="874075" y="4047612"/>
          <a:ext cx="6720416" cy="132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083">
                  <a:extLst>
                    <a:ext uri="{9D8B030D-6E8A-4147-A177-3AD203B41FA5}">
                      <a16:colId xmlns:a16="http://schemas.microsoft.com/office/drawing/2014/main" val="1761794527"/>
                    </a:ext>
                  </a:extLst>
                </a:gridCol>
                <a:gridCol w="1769806">
                  <a:extLst>
                    <a:ext uri="{9D8B030D-6E8A-4147-A177-3AD203B41FA5}">
                      <a16:colId xmlns:a16="http://schemas.microsoft.com/office/drawing/2014/main" val="2574397123"/>
                    </a:ext>
                  </a:extLst>
                </a:gridCol>
                <a:gridCol w="1868129">
                  <a:extLst>
                    <a:ext uri="{9D8B030D-6E8A-4147-A177-3AD203B41FA5}">
                      <a16:colId xmlns:a16="http://schemas.microsoft.com/office/drawing/2014/main" val="505400699"/>
                    </a:ext>
                  </a:extLst>
                </a:gridCol>
                <a:gridCol w="1901398">
                  <a:extLst>
                    <a:ext uri="{9D8B030D-6E8A-4147-A177-3AD203B41FA5}">
                      <a16:colId xmlns:a16="http://schemas.microsoft.com/office/drawing/2014/main" val="1054295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Ano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</a:t>
                      </a:r>
                      <a:r>
                        <a:rPr lang="pt-BR" sz="1600" baseline="0" dirty="0" smtClean="0"/>
                        <a:t> físico</a:t>
                      </a:r>
                      <a:endParaRPr lang="pt-BR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 orçamentário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Físico x Orçamentário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31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2024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88,07%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92,94%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0,87</a:t>
                      </a:r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67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2025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84,58%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22,53%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3,75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894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11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5999"/>
            <a:ext cx="7030529" cy="4972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Programa 078 – </a:t>
            </a:r>
            <a:r>
              <a:rPr lang="pt-BR" b="1" spc="-1" dirty="0">
                <a:solidFill>
                  <a:srgbClr val="C9211E"/>
                </a:solidFill>
                <a:latin typeface="Calibri"/>
              </a:rPr>
              <a:t>Defesa Sanitária </a:t>
            </a:r>
          </a:p>
          <a:p>
            <a:pPr marL="432000" lvl="1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pc="-1" dirty="0" smtClean="0">
              <a:solidFill>
                <a:srgbClr val="000000"/>
              </a:solidFill>
              <a:latin typeface="Calibri"/>
            </a:endParaRPr>
          </a:p>
          <a:p>
            <a:pPr marL="432000" lvl="1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Planejamento para 2026</a:t>
            </a:r>
          </a:p>
          <a:p>
            <a:pPr marL="216000" lvl="1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z="1600" spc="-1" dirty="0" smtClean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022378"/>
              </p:ext>
            </p:extLst>
          </p:nvPr>
        </p:nvGraphicFramePr>
        <p:xfrm>
          <a:off x="324000" y="2227152"/>
          <a:ext cx="7190071" cy="195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5566">
                  <a:extLst>
                    <a:ext uri="{9D8B030D-6E8A-4147-A177-3AD203B41FA5}">
                      <a16:colId xmlns:a16="http://schemas.microsoft.com/office/drawing/2014/main" val="349312263"/>
                    </a:ext>
                  </a:extLst>
                </a:gridCol>
                <a:gridCol w="1148683">
                  <a:extLst>
                    <a:ext uri="{9D8B030D-6E8A-4147-A177-3AD203B41FA5}">
                      <a16:colId xmlns:a16="http://schemas.microsoft.com/office/drawing/2014/main" val="309894219"/>
                    </a:ext>
                  </a:extLst>
                </a:gridCol>
                <a:gridCol w="1068404">
                  <a:extLst>
                    <a:ext uri="{9D8B030D-6E8A-4147-A177-3AD203B41FA5}">
                      <a16:colId xmlns:a16="http://schemas.microsoft.com/office/drawing/2014/main" val="2574397123"/>
                    </a:ext>
                  </a:extLst>
                </a:gridCol>
                <a:gridCol w="1607418">
                  <a:extLst>
                    <a:ext uri="{9D8B030D-6E8A-4147-A177-3AD203B41FA5}">
                      <a16:colId xmlns:a16="http://schemas.microsoft.com/office/drawing/2014/main" val="5054006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Produto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aseline="0" dirty="0" smtClean="0"/>
                        <a:t>Meta Física</a:t>
                      </a:r>
                      <a:endParaRPr lang="pt-BR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Meta</a:t>
                      </a:r>
                      <a:r>
                        <a:rPr lang="pt-BR" sz="1600" baseline="0" dirty="0" smtClean="0"/>
                        <a:t> Financeira</a:t>
                      </a:r>
                      <a:endParaRPr lang="pt-BR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31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4202 - Vigilância Sanitária Animal</a:t>
                      </a:r>
                      <a:endParaRPr lang="pt-BR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Fiscalização</a:t>
                      </a:r>
                      <a:r>
                        <a:rPr lang="pt-BR" sz="1200" baseline="0" dirty="0" smtClean="0">
                          <a:solidFill>
                            <a:schemeClr val="tx1"/>
                          </a:solidFill>
                        </a:rPr>
                        <a:t> realizada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53.729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R$ 2.385.554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67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4203 - Vigilância Sanitária Vegetal</a:t>
                      </a:r>
                      <a:endParaRPr lang="pt-BR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Fiscalização realizada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32.053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R$ 526.710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989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4206 - Fiscalização do Trânsito</a:t>
                      </a:r>
                      <a:endParaRPr lang="pt-BR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Fiscalização</a:t>
                      </a:r>
                      <a:r>
                        <a:rPr lang="pt-BR" sz="1200" baseline="0" dirty="0" smtClean="0">
                          <a:solidFill>
                            <a:schemeClr val="tx1"/>
                          </a:solidFill>
                        </a:rPr>
                        <a:t> realizada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4.191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R$ 1.217.399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5201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19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5999"/>
            <a:ext cx="7512310" cy="4972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Programa 080 – </a:t>
            </a:r>
            <a:r>
              <a:rPr lang="pt-BR" b="1" spc="-1" dirty="0">
                <a:solidFill>
                  <a:srgbClr val="C9211E"/>
                </a:solidFill>
                <a:latin typeface="Calibri"/>
              </a:rPr>
              <a:t>Segurança de Alimentos </a:t>
            </a:r>
          </a:p>
          <a:p>
            <a:pPr marL="432000" lvl="1" indent="-2160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Ação 4317 – Análise Laboratorial</a:t>
            </a:r>
          </a:p>
          <a:p>
            <a:pPr marL="719138" lvl="2" indent="-176213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Courier New" panose="02070309020205020404" pitchFamily="49" charset="0"/>
              <a:buChar char="o"/>
              <a:tabLst>
                <a:tab pos="712788" algn="l"/>
              </a:tabLst>
            </a:pPr>
            <a:r>
              <a:rPr lang="pt-BR" spc="-1" dirty="0" smtClean="0">
                <a:latin typeface="Calibri"/>
              </a:rPr>
              <a:t>Constituem as entregas principais dessa ação:</a:t>
            </a:r>
          </a:p>
          <a:p>
            <a:pPr marL="828675" lvl="2" indent="-285750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Ø"/>
              <a:tabLst>
                <a:tab pos="712788" algn="l"/>
              </a:tabLst>
            </a:pPr>
            <a:r>
              <a:rPr lang="pt-BR" spc="-1" dirty="0" smtClean="0">
                <a:latin typeface="Calibri"/>
              </a:rPr>
              <a:t>realizar o diagnóstico </a:t>
            </a:r>
            <a:r>
              <a:rPr lang="pt-BR" spc="-1" dirty="0">
                <a:latin typeface="Calibri"/>
              </a:rPr>
              <a:t>da sanidade animal e </a:t>
            </a:r>
            <a:r>
              <a:rPr lang="pt-BR" spc="-1" dirty="0" smtClean="0">
                <a:latin typeface="Calibri"/>
              </a:rPr>
              <a:t>vegetal, </a:t>
            </a:r>
            <a:r>
              <a:rPr lang="pt-BR" spc="-1" dirty="0">
                <a:latin typeface="Calibri"/>
              </a:rPr>
              <a:t>visando acompanhar o status sanitário no estado</a:t>
            </a:r>
            <a:r>
              <a:rPr lang="pt-BR" spc="-1" dirty="0" smtClean="0">
                <a:latin typeface="Calibri"/>
              </a:rPr>
              <a:t>.</a:t>
            </a:r>
            <a:endParaRPr lang="pt-BR" spc="-1" dirty="0">
              <a:latin typeface="Calibri"/>
            </a:endParaRPr>
          </a:p>
          <a:p>
            <a:pPr marL="828675" lvl="2" indent="-285750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Ø"/>
              <a:tabLst>
                <a:tab pos="712788" algn="l"/>
              </a:tabLst>
            </a:pPr>
            <a:r>
              <a:rPr lang="pt-BR" spc="-1" dirty="0" smtClean="0">
                <a:latin typeface="Calibri"/>
              </a:rPr>
              <a:t>analisar amostras fiscais, </a:t>
            </a:r>
            <a:r>
              <a:rPr lang="pt-BR" spc="-1" dirty="0">
                <a:latin typeface="Calibri"/>
              </a:rPr>
              <a:t>atestando a qualidade dos </a:t>
            </a:r>
            <a:r>
              <a:rPr lang="pt-BR" spc="-1" dirty="0" smtClean="0">
                <a:latin typeface="Calibri"/>
              </a:rPr>
              <a:t>alimentos e </a:t>
            </a:r>
            <a:r>
              <a:rPr lang="pt-BR" spc="-1" dirty="0">
                <a:latin typeface="Calibri"/>
              </a:rPr>
              <a:t>garantindo segurança alimentar da população</a:t>
            </a:r>
            <a:r>
              <a:rPr lang="pt-BR" spc="-1" dirty="0" smtClean="0">
                <a:latin typeface="Calibri"/>
              </a:rPr>
              <a:t>.</a:t>
            </a:r>
          </a:p>
          <a:p>
            <a:pPr marL="828675" lvl="2" indent="-285750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Ø"/>
              <a:tabLst>
                <a:tab pos="712788" algn="l"/>
              </a:tabLst>
            </a:pPr>
            <a:r>
              <a:rPr lang="pt-BR" spc="-1" dirty="0" smtClean="0">
                <a:latin typeface="Calibri"/>
              </a:rPr>
              <a:t>oferecer com agilidade, confiabilidade e qualidade os resultados de ensaios solicitados pelos serviços de defesa sanitária, fiscalização e inspeção.</a:t>
            </a:r>
            <a:endParaRPr lang="pt-BR" sz="1600" spc="-1" dirty="0" smtClean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750136"/>
              </p:ext>
            </p:extLst>
          </p:nvPr>
        </p:nvGraphicFramePr>
        <p:xfrm>
          <a:off x="874075" y="4047612"/>
          <a:ext cx="6720416" cy="132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083">
                  <a:extLst>
                    <a:ext uri="{9D8B030D-6E8A-4147-A177-3AD203B41FA5}">
                      <a16:colId xmlns:a16="http://schemas.microsoft.com/office/drawing/2014/main" val="1761794527"/>
                    </a:ext>
                  </a:extLst>
                </a:gridCol>
                <a:gridCol w="1769806">
                  <a:extLst>
                    <a:ext uri="{9D8B030D-6E8A-4147-A177-3AD203B41FA5}">
                      <a16:colId xmlns:a16="http://schemas.microsoft.com/office/drawing/2014/main" val="2574397123"/>
                    </a:ext>
                  </a:extLst>
                </a:gridCol>
                <a:gridCol w="1868129">
                  <a:extLst>
                    <a:ext uri="{9D8B030D-6E8A-4147-A177-3AD203B41FA5}">
                      <a16:colId xmlns:a16="http://schemas.microsoft.com/office/drawing/2014/main" val="505400699"/>
                    </a:ext>
                  </a:extLst>
                </a:gridCol>
                <a:gridCol w="1901398">
                  <a:extLst>
                    <a:ext uri="{9D8B030D-6E8A-4147-A177-3AD203B41FA5}">
                      <a16:colId xmlns:a16="http://schemas.microsoft.com/office/drawing/2014/main" val="1054295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Ano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</a:t>
                      </a:r>
                      <a:r>
                        <a:rPr lang="pt-BR" sz="1600" baseline="0" dirty="0" smtClean="0"/>
                        <a:t> físico</a:t>
                      </a:r>
                      <a:endParaRPr lang="pt-BR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 orçamentário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Físico x Orçamentário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31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2024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116,73%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98,76%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1,18</a:t>
                      </a:r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67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2025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124,18%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19,47%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6,38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894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105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5999"/>
            <a:ext cx="7413231" cy="4972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Programa 080 – </a:t>
            </a:r>
            <a:r>
              <a:rPr lang="pt-BR" b="1" spc="-1" dirty="0">
                <a:solidFill>
                  <a:srgbClr val="C9211E"/>
                </a:solidFill>
                <a:latin typeface="Calibri"/>
              </a:rPr>
              <a:t>Segurança de Alimentos </a:t>
            </a:r>
          </a:p>
          <a:p>
            <a:pPr marL="432000" lvl="1" indent="-2160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Ação 4318 – Inspeção de Produtos de Origem Vegetal</a:t>
            </a:r>
          </a:p>
          <a:p>
            <a:pPr marL="719138" lvl="2" indent="-176213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Courier New" panose="02070309020205020404" pitchFamily="49" charset="0"/>
              <a:buChar char="o"/>
              <a:tabLst>
                <a:tab pos="712788" algn="l"/>
              </a:tabLst>
            </a:pPr>
            <a:r>
              <a:rPr lang="pt-BR" spc="-1" dirty="0" smtClean="0">
                <a:latin typeface="Calibri"/>
              </a:rPr>
              <a:t>Constitui a entrega principal dessa ação a inspeção da produção de bebidas quanto aos aspectos tecnológicos e sanitários, conferindo segurança alimentar à sociedade.</a:t>
            </a:r>
          </a:p>
          <a:p>
            <a:pPr marL="673200" lvl="2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pc="-1" dirty="0" smtClean="0">
              <a:solidFill>
                <a:srgbClr val="000000"/>
              </a:solidFill>
              <a:latin typeface="Calibri"/>
            </a:endParaRPr>
          </a:p>
          <a:p>
            <a:pPr marL="216000" lvl="1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z="1600" spc="-1" dirty="0" smtClean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028118"/>
              </p:ext>
            </p:extLst>
          </p:nvPr>
        </p:nvGraphicFramePr>
        <p:xfrm>
          <a:off x="670407" y="2751375"/>
          <a:ext cx="6720416" cy="132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083">
                  <a:extLst>
                    <a:ext uri="{9D8B030D-6E8A-4147-A177-3AD203B41FA5}">
                      <a16:colId xmlns:a16="http://schemas.microsoft.com/office/drawing/2014/main" val="1761794527"/>
                    </a:ext>
                  </a:extLst>
                </a:gridCol>
                <a:gridCol w="1769806">
                  <a:extLst>
                    <a:ext uri="{9D8B030D-6E8A-4147-A177-3AD203B41FA5}">
                      <a16:colId xmlns:a16="http://schemas.microsoft.com/office/drawing/2014/main" val="2574397123"/>
                    </a:ext>
                  </a:extLst>
                </a:gridCol>
                <a:gridCol w="1868129">
                  <a:extLst>
                    <a:ext uri="{9D8B030D-6E8A-4147-A177-3AD203B41FA5}">
                      <a16:colId xmlns:a16="http://schemas.microsoft.com/office/drawing/2014/main" val="505400699"/>
                    </a:ext>
                  </a:extLst>
                </a:gridCol>
                <a:gridCol w="1901398">
                  <a:extLst>
                    <a:ext uri="{9D8B030D-6E8A-4147-A177-3AD203B41FA5}">
                      <a16:colId xmlns:a16="http://schemas.microsoft.com/office/drawing/2014/main" val="1054295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Ano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</a:t>
                      </a:r>
                      <a:r>
                        <a:rPr lang="pt-BR" sz="1600" baseline="0" dirty="0" smtClean="0"/>
                        <a:t> físico</a:t>
                      </a:r>
                      <a:endParaRPr lang="pt-BR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 orçamentário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Físico x Orçamentário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31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2024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33,5%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0,34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67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2025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5,45%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52,07%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0,10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894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3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5999"/>
            <a:ext cx="7413231" cy="4972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Programa 080 – </a:t>
            </a:r>
            <a:r>
              <a:rPr lang="pt-BR" b="1" spc="-1" dirty="0">
                <a:solidFill>
                  <a:srgbClr val="C9211E"/>
                </a:solidFill>
                <a:latin typeface="Calibri"/>
              </a:rPr>
              <a:t>Segurança de Alimentos </a:t>
            </a:r>
          </a:p>
          <a:p>
            <a:pPr marL="432000" lvl="1" indent="-2160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Ação 4319 – Inspeção e Fiscalização de Produtos de Origem Animal</a:t>
            </a:r>
          </a:p>
          <a:p>
            <a:pPr marL="719138" lvl="2" indent="-176213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Courier New" panose="02070309020205020404" pitchFamily="49" charset="0"/>
              <a:buChar char="o"/>
              <a:tabLst>
                <a:tab pos="712788" algn="l"/>
              </a:tabLst>
            </a:pPr>
            <a:r>
              <a:rPr lang="pt-BR" spc="-1" dirty="0" smtClean="0">
                <a:latin typeface="Calibri"/>
              </a:rPr>
              <a:t>Constituem as entregas principais dessa ação:</a:t>
            </a:r>
          </a:p>
          <a:p>
            <a:pPr marL="1285875" lvl="3" indent="-285750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Ø"/>
              <a:tabLst>
                <a:tab pos="712788" algn="l"/>
              </a:tabLst>
            </a:pPr>
            <a:r>
              <a:rPr lang="pt-BR" spc="-1" dirty="0" smtClean="0">
                <a:latin typeface="Calibri"/>
              </a:rPr>
              <a:t>a proteção da saúde pública, prevenindo a transmissão de doenças ao consumidor e promovendo a oferta de alimentos seguros;</a:t>
            </a:r>
          </a:p>
          <a:p>
            <a:pPr marL="1285875" lvl="3" indent="-285750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Ø"/>
              <a:tabLst>
                <a:tab pos="712788" algn="l"/>
              </a:tabLst>
            </a:pPr>
            <a:r>
              <a:rPr lang="pt-BR" spc="-1" dirty="0" smtClean="0">
                <a:latin typeface="Calibri"/>
              </a:rPr>
              <a:t>a proteção do consumidor quanto à fraude econômica através da verificação da composição dos produtos de origem animal através das práticas de inspeção e fiscalização.</a:t>
            </a:r>
            <a:endParaRPr lang="pt-BR" spc="-1" dirty="0" smtClean="0">
              <a:solidFill>
                <a:srgbClr val="000000"/>
              </a:solidFill>
              <a:latin typeface="Calibri"/>
            </a:endParaRPr>
          </a:p>
          <a:p>
            <a:pPr marL="1285875" lvl="3" indent="-285750" algn="just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SzPct val="55000"/>
              <a:buFont typeface="Wingdings" panose="05000000000000000000" pitchFamily="2" charset="2"/>
              <a:buChar char="Ø"/>
              <a:tabLst>
                <a:tab pos="712788" algn="l"/>
              </a:tabLst>
            </a:pPr>
            <a:endParaRPr lang="pt-BR" spc="-1" dirty="0" smtClean="0">
              <a:latin typeface="Calibri"/>
            </a:endParaRPr>
          </a:p>
          <a:p>
            <a:pPr marL="673200" lvl="2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pc="-1" dirty="0" smtClean="0">
              <a:solidFill>
                <a:srgbClr val="000000"/>
              </a:solidFill>
              <a:latin typeface="Calibri"/>
            </a:endParaRPr>
          </a:p>
          <a:p>
            <a:pPr marL="216000" lvl="1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z="1600" spc="-1" dirty="0" smtClean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736299"/>
              </p:ext>
            </p:extLst>
          </p:nvPr>
        </p:nvGraphicFramePr>
        <p:xfrm>
          <a:off x="670407" y="3806452"/>
          <a:ext cx="6720416" cy="132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083">
                  <a:extLst>
                    <a:ext uri="{9D8B030D-6E8A-4147-A177-3AD203B41FA5}">
                      <a16:colId xmlns:a16="http://schemas.microsoft.com/office/drawing/2014/main" val="1761794527"/>
                    </a:ext>
                  </a:extLst>
                </a:gridCol>
                <a:gridCol w="1769806">
                  <a:extLst>
                    <a:ext uri="{9D8B030D-6E8A-4147-A177-3AD203B41FA5}">
                      <a16:colId xmlns:a16="http://schemas.microsoft.com/office/drawing/2014/main" val="2574397123"/>
                    </a:ext>
                  </a:extLst>
                </a:gridCol>
                <a:gridCol w="1868129">
                  <a:extLst>
                    <a:ext uri="{9D8B030D-6E8A-4147-A177-3AD203B41FA5}">
                      <a16:colId xmlns:a16="http://schemas.microsoft.com/office/drawing/2014/main" val="505400699"/>
                    </a:ext>
                  </a:extLst>
                </a:gridCol>
                <a:gridCol w="1901398">
                  <a:extLst>
                    <a:ext uri="{9D8B030D-6E8A-4147-A177-3AD203B41FA5}">
                      <a16:colId xmlns:a16="http://schemas.microsoft.com/office/drawing/2014/main" val="1054295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Ano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</a:t>
                      </a:r>
                      <a:r>
                        <a:rPr lang="pt-BR" sz="1600" baseline="0" dirty="0" smtClean="0"/>
                        <a:t> físico</a:t>
                      </a:r>
                      <a:endParaRPr lang="pt-BR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Desempenho orçamentário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Físico x Orçamentário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31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2024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126,16%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97,64%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1,29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67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2025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153,91%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44,39%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3,47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8894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5999"/>
            <a:ext cx="7030529" cy="49724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 dirty="0">
                <a:solidFill>
                  <a:srgbClr val="000000"/>
                </a:solidFill>
                <a:latin typeface="Calibri"/>
              </a:rPr>
              <a:t>Programa 080 – </a:t>
            </a:r>
            <a:r>
              <a:rPr lang="pt-BR" b="1" spc="-1" dirty="0" smtClean="0">
                <a:solidFill>
                  <a:srgbClr val="C9211E"/>
                </a:solidFill>
                <a:latin typeface="Calibri"/>
              </a:rPr>
              <a:t>Segurança de Alimentos </a:t>
            </a:r>
            <a:endParaRPr lang="pt-BR" b="1" spc="-1" dirty="0">
              <a:solidFill>
                <a:srgbClr val="C9211E"/>
              </a:solidFill>
              <a:latin typeface="Calibri"/>
            </a:endParaRPr>
          </a:p>
          <a:p>
            <a:pPr marL="432000" lvl="1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pc="-1" dirty="0" smtClean="0">
              <a:solidFill>
                <a:srgbClr val="000000"/>
              </a:solidFill>
              <a:latin typeface="Calibri"/>
            </a:endParaRPr>
          </a:p>
          <a:p>
            <a:pPr marL="432000" lvl="1" indent="-2160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pc="-1" dirty="0" smtClean="0">
                <a:solidFill>
                  <a:srgbClr val="000000"/>
                </a:solidFill>
                <a:latin typeface="Calibri"/>
              </a:rPr>
              <a:t>Planejamento para 2026</a:t>
            </a:r>
          </a:p>
          <a:p>
            <a:pPr marL="216000" lvl="1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</a:pPr>
            <a:endParaRPr lang="pt-BR" sz="1600" spc="-1" dirty="0" smtClean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807363"/>
              </p:ext>
            </p:extLst>
          </p:nvPr>
        </p:nvGraphicFramePr>
        <p:xfrm>
          <a:off x="401002" y="2092399"/>
          <a:ext cx="7270333" cy="2352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5948">
                  <a:extLst>
                    <a:ext uri="{9D8B030D-6E8A-4147-A177-3AD203B41FA5}">
                      <a16:colId xmlns:a16="http://schemas.microsoft.com/office/drawing/2014/main" val="349312263"/>
                    </a:ext>
                  </a:extLst>
                </a:gridCol>
                <a:gridCol w="1763442">
                  <a:extLst>
                    <a:ext uri="{9D8B030D-6E8A-4147-A177-3AD203B41FA5}">
                      <a16:colId xmlns:a16="http://schemas.microsoft.com/office/drawing/2014/main" val="1151161937"/>
                    </a:ext>
                  </a:extLst>
                </a:gridCol>
                <a:gridCol w="1051878">
                  <a:extLst>
                    <a:ext uri="{9D8B030D-6E8A-4147-A177-3AD203B41FA5}">
                      <a16:colId xmlns:a16="http://schemas.microsoft.com/office/drawing/2014/main" val="2574397123"/>
                    </a:ext>
                  </a:extLst>
                </a:gridCol>
                <a:gridCol w="1289065">
                  <a:extLst>
                    <a:ext uri="{9D8B030D-6E8A-4147-A177-3AD203B41FA5}">
                      <a16:colId xmlns:a16="http://schemas.microsoft.com/office/drawing/2014/main" val="5054006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Produto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aseline="0" dirty="0" smtClean="0"/>
                        <a:t>Meta Física</a:t>
                      </a:r>
                      <a:endParaRPr lang="pt-BR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Meta</a:t>
                      </a:r>
                      <a:r>
                        <a:rPr lang="pt-BR" sz="1600" baseline="0" dirty="0" smtClean="0"/>
                        <a:t> Financeira</a:t>
                      </a:r>
                      <a:endParaRPr lang="pt-BR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31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4317 – Análise Laboratorial</a:t>
                      </a:r>
                      <a:endParaRPr lang="pt-BR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Análise realizada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15.200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R$ 921.257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67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4318 – Inspeção de Produtos de Origem Vegetal</a:t>
                      </a:r>
                      <a:endParaRPr lang="pt-BR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Inspeção realizada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450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R$ 202.396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989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Ação 4319 – Inspeção e Fiscalização de Produtos de Origem Animal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Inspeção/fiscalização realizada</a:t>
                      </a:r>
                      <a:endParaRPr lang="pt-B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8.998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R$ 358.177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5201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05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08D58FADB61F04EBBB4F355C06EFBED" ma:contentTypeVersion="19" ma:contentTypeDescription="Crie um novo documento." ma:contentTypeScope="" ma:versionID="7797dc5feb179b4da55a9ebddd321181">
  <xsd:schema xmlns:xsd="http://www.w3.org/2001/XMLSchema" xmlns:xs="http://www.w3.org/2001/XMLSchema" xmlns:p="http://schemas.microsoft.com/office/2006/metadata/properties" xmlns:ns2="6f4338ef-addb-4c87-aefe-1895241b335f" xmlns:ns3="b91e7f20-fe0a-487d-91a9-605ac1c64acf" targetNamespace="http://schemas.microsoft.com/office/2006/metadata/properties" ma:root="true" ma:fieldsID="90078f443198b6d5c0fd169535a443b9" ns2:_="" ns3:_="">
    <xsd:import namespace="6f4338ef-addb-4c87-aefe-1895241b335f"/>
    <xsd:import namespace="b91e7f20-fe0a-487d-91a9-605ac1c64a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338ef-addb-4c87-aefe-1895241b33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917d32f3-4fa4-4f5b-a8d0-62dbd3d265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1e7f20-fe0a-487d-91a9-605ac1c64ac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8708050-f001-4dcd-9fe1-c60e835c33fc}" ma:internalName="TaxCatchAll" ma:showField="CatchAllData" ma:web="b91e7f20-fe0a-487d-91a9-605ac1c64a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1e7f20-fe0a-487d-91a9-605ac1c64acf" xsi:nil="true"/>
    <lcf76f155ced4ddcb4097134ff3c332f xmlns="6f4338ef-addb-4c87-aefe-1895241b335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E219C2A-0DE6-4F77-8EF2-DF1DC30567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4105D8-E0B5-442C-85B7-57D40AD784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4338ef-addb-4c87-aefe-1895241b335f"/>
    <ds:schemaRef ds:uri="b91e7f20-fe0a-487d-91a9-605ac1c64a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0C8C07-0FDC-4C4D-9A15-8A283EE1570C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6f4338ef-addb-4c87-aefe-1895241b335f"/>
    <ds:schemaRef ds:uri="b91e7f20-fe0a-487d-91a9-605ac1c64acf"/>
    <ds:schemaRef ds:uri="http://schemas.microsoft.com/office/2006/documentManagement/type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635</Words>
  <Application>Microsoft Office PowerPoint</Application>
  <PresentationFormat>Personalizar</PresentationFormat>
  <Paragraphs>147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DejaVu Sans</vt:lpstr>
      <vt:lpstr>Symbol</vt:lpstr>
      <vt:lpstr>Times New Roman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Mariana Ines Martins Brancaglion</dc:creator>
  <dc:description/>
  <cp:lastModifiedBy>André Almeida Santos Duch</cp:lastModifiedBy>
  <cp:revision>26</cp:revision>
  <cp:lastPrinted>2025-10-15T12:12:40Z</cp:lastPrinted>
  <dcterms:created xsi:type="dcterms:W3CDTF">2025-10-07T17:51:04Z</dcterms:created>
  <dcterms:modified xsi:type="dcterms:W3CDTF">2025-10-20T12:20:14Z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0x010100B08D58FADB61F04EBBB4F355C06EFBED</vt:lpwstr>
  </property>
  <property fmtid="{D5CDD505-2E9C-101B-9397-08002B2CF9AE}" pid="3" name="MediaServiceImageTags">
    <vt:lpwstr/>
  </property>
</Properties>
</file>