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56" r:id="rId2"/>
    <p:sldId id="258" r:id="rId3"/>
    <p:sldId id="259" r:id="rId4"/>
    <p:sldId id="263" r:id="rId5"/>
    <p:sldId id="264" r:id="rId6"/>
    <p:sldId id="271" r:id="rId7"/>
    <p:sldId id="272" r:id="rId8"/>
    <p:sldId id="275" r:id="rId9"/>
    <p:sldId id="277" r:id="rId10"/>
    <p:sldId id="282" r:id="rId11"/>
    <p:sldId id="284" r:id="rId12"/>
  </p:sldIdLst>
  <p:sldSz cx="10083800" cy="5676900"/>
  <p:notesSz cx="9928225" cy="6797675"/>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04AA6D-5C13-4B6F-84C2-A15AAF50360E}" v="57" dt="2025-10-15T20:24:38.769"/>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3" autoAdjust="0"/>
    <p:restoredTop sz="94660"/>
  </p:normalViewPr>
  <p:slideViewPr>
    <p:cSldViewPr>
      <p:cViewPr varScale="1">
        <p:scale>
          <a:sx n="97" d="100"/>
          <a:sy n="97" d="100"/>
        </p:scale>
        <p:origin x="132" y="50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1" y="2"/>
            <a:ext cx="4302960" cy="340264"/>
          </a:xfrm>
          <a:prstGeom prst="rect">
            <a:avLst/>
          </a:prstGeom>
        </p:spPr>
        <p:txBody>
          <a:bodyPr vert="horz" lIns="97032" tIns="48516" rIns="97032" bIns="48516" rtlCol="0"/>
          <a:lstStyle>
            <a:lvl1pPr algn="l">
              <a:defRPr sz="1300"/>
            </a:lvl1pPr>
          </a:lstStyle>
          <a:p>
            <a:endParaRPr lang="pt-BR"/>
          </a:p>
        </p:txBody>
      </p:sp>
      <p:sp>
        <p:nvSpPr>
          <p:cNvPr id="3" name="Espaço Reservado para Data 2"/>
          <p:cNvSpPr>
            <a:spLocks noGrp="1"/>
          </p:cNvSpPr>
          <p:nvPr>
            <p:ph type="dt" idx="1"/>
          </p:nvPr>
        </p:nvSpPr>
        <p:spPr>
          <a:xfrm>
            <a:off x="5623703" y="2"/>
            <a:ext cx="4302960" cy="340264"/>
          </a:xfrm>
          <a:prstGeom prst="rect">
            <a:avLst/>
          </a:prstGeom>
        </p:spPr>
        <p:txBody>
          <a:bodyPr vert="horz" lIns="97032" tIns="48516" rIns="97032" bIns="48516" rtlCol="0"/>
          <a:lstStyle>
            <a:lvl1pPr algn="r">
              <a:defRPr sz="1300"/>
            </a:lvl1pPr>
          </a:lstStyle>
          <a:p>
            <a:fld id="{C8037ED8-96DE-4DFB-8D01-F89C1AEF2EDD}" type="datetimeFigureOut">
              <a:rPr lang="pt-BR" smtClean="0"/>
              <a:t>20/10/2025</a:t>
            </a:fld>
            <a:endParaRPr lang="pt-BR"/>
          </a:p>
        </p:txBody>
      </p:sp>
      <p:sp>
        <p:nvSpPr>
          <p:cNvPr id="4" name="Espaço Reservado para Imagem de Slide 3"/>
          <p:cNvSpPr>
            <a:spLocks noGrp="1" noRot="1" noChangeAspect="1"/>
          </p:cNvSpPr>
          <p:nvPr>
            <p:ph type="sldImg" idx="2"/>
          </p:nvPr>
        </p:nvSpPr>
        <p:spPr>
          <a:xfrm>
            <a:off x="2925763" y="849313"/>
            <a:ext cx="4076700" cy="2295525"/>
          </a:xfrm>
          <a:prstGeom prst="rect">
            <a:avLst/>
          </a:prstGeom>
          <a:noFill/>
          <a:ln w="12700">
            <a:solidFill>
              <a:prstClr val="black"/>
            </a:solidFill>
          </a:ln>
        </p:spPr>
        <p:txBody>
          <a:bodyPr vert="horz" lIns="97032" tIns="48516" rIns="97032" bIns="48516" rtlCol="0" anchor="ctr"/>
          <a:lstStyle/>
          <a:p>
            <a:endParaRPr lang="pt-BR"/>
          </a:p>
        </p:txBody>
      </p:sp>
      <p:sp>
        <p:nvSpPr>
          <p:cNvPr id="5" name="Espaço Reservado para Anotações 4"/>
          <p:cNvSpPr>
            <a:spLocks noGrp="1"/>
          </p:cNvSpPr>
          <p:nvPr>
            <p:ph type="body" sz="quarter" idx="3"/>
          </p:nvPr>
        </p:nvSpPr>
        <p:spPr>
          <a:xfrm>
            <a:off x="992511" y="3271478"/>
            <a:ext cx="7943205" cy="2676489"/>
          </a:xfrm>
          <a:prstGeom prst="rect">
            <a:avLst/>
          </a:prstGeom>
        </p:spPr>
        <p:txBody>
          <a:bodyPr vert="horz" lIns="97032" tIns="48516" rIns="97032" bIns="48516"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1" y="6457412"/>
            <a:ext cx="4302960" cy="340263"/>
          </a:xfrm>
          <a:prstGeom prst="rect">
            <a:avLst/>
          </a:prstGeom>
        </p:spPr>
        <p:txBody>
          <a:bodyPr vert="horz" lIns="97032" tIns="48516" rIns="97032" bIns="48516" rtlCol="0" anchor="b"/>
          <a:lstStyle>
            <a:lvl1pPr algn="l">
              <a:defRPr sz="1300"/>
            </a:lvl1pPr>
          </a:lstStyle>
          <a:p>
            <a:endParaRPr lang="pt-BR"/>
          </a:p>
        </p:txBody>
      </p:sp>
      <p:sp>
        <p:nvSpPr>
          <p:cNvPr id="7" name="Espaço Reservado para Número de Slide 6"/>
          <p:cNvSpPr>
            <a:spLocks noGrp="1"/>
          </p:cNvSpPr>
          <p:nvPr>
            <p:ph type="sldNum" sz="quarter" idx="5"/>
          </p:nvPr>
        </p:nvSpPr>
        <p:spPr>
          <a:xfrm>
            <a:off x="5623703" y="6457412"/>
            <a:ext cx="4302960" cy="340263"/>
          </a:xfrm>
          <a:prstGeom prst="rect">
            <a:avLst/>
          </a:prstGeom>
        </p:spPr>
        <p:txBody>
          <a:bodyPr vert="horz" lIns="97032" tIns="48516" rIns="97032" bIns="48516" rtlCol="0" anchor="b"/>
          <a:lstStyle>
            <a:lvl1pPr algn="r">
              <a:defRPr sz="1300"/>
            </a:lvl1pPr>
          </a:lstStyle>
          <a:p>
            <a:fld id="{EB35E025-BEB6-4581-BF1B-693692E6FB7C}" type="slidenum">
              <a:rPr lang="pt-BR" smtClean="0"/>
              <a:t>‹nº›</a:t>
            </a:fld>
            <a:endParaRPr lang="pt-BR"/>
          </a:p>
        </p:txBody>
      </p:sp>
    </p:spTree>
    <p:extLst>
      <p:ext uri="{BB962C8B-B14F-4D97-AF65-F5344CB8AC3E}">
        <p14:creationId xmlns:p14="http://schemas.microsoft.com/office/powerpoint/2010/main" val="770964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EB35E025-BEB6-4581-BF1B-693692E6FB7C}" type="slidenum">
              <a:rPr lang="pt-BR" smtClean="0"/>
              <a:t>6</a:t>
            </a:fld>
            <a:endParaRPr lang="pt-BR"/>
          </a:p>
        </p:txBody>
      </p:sp>
    </p:spTree>
    <p:extLst>
      <p:ext uri="{BB962C8B-B14F-4D97-AF65-F5344CB8AC3E}">
        <p14:creationId xmlns:p14="http://schemas.microsoft.com/office/powerpoint/2010/main" val="2554469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56285" y="1759839"/>
            <a:ext cx="8571230" cy="1192149"/>
          </a:xfrm>
          <a:prstGeom prst="rect">
            <a:avLst/>
          </a:prstGeom>
        </p:spPr>
        <p:txBody>
          <a:bodyPr wrap="square" lIns="0" tIns="0" rIns="0" bIns="0">
            <a:spAutoFit/>
          </a:bodyPr>
          <a:lstStyle>
            <a:lvl1pPr>
              <a:defRPr sz="1800" b="1" i="0">
                <a:solidFill>
                  <a:schemeClr val="tx1"/>
                </a:solidFill>
                <a:latin typeface="Calibri"/>
                <a:cs typeface="Calibri"/>
              </a:defRPr>
            </a:lvl1pPr>
          </a:lstStyle>
          <a:p>
            <a:endParaRPr/>
          </a:p>
        </p:txBody>
      </p:sp>
      <p:sp>
        <p:nvSpPr>
          <p:cNvPr id="3" name="Holder 3"/>
          <p:cNvSpPr>
            <a:spLocks noGrp="1"/>
          </p:cNvSpPr>
          <p:nvPr>
            <p:ph type="subTitle" idx="4"/>
          </p:nvPr>
        </p:nvSpPr>
        <p:spPr>
          <a:xfrm>
            <a:off x="1512570" y="3179064"/>
            <a:ext cx="7058660" cy="141922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7281467" y="0"/>
            <a:ext cx="2799157" cy="5670549"/>
          </a:xfrm>
          <a:prstGeom prst="rect">
            <a:avLst/>
          </a:prstGeom>
        </p:spPr>
      </p:pic>
      <p:sp>
        <p:nvSpPr>
          <p:cNvPr id="2" name="Holder 2"/>
          <p:cNvSpPr>
            <a:spLocks noGrp="1"/>
          </p:cNvSpPr>
          <p:nvPr>
            <p:ph type="title"/>
          </p:nvPr>
        </p:nvSpPr>
        <p:spPr/>
        <p:txBody>
          <a:bodyPr lIns="0" tIns="0" rIns="0" bIns="0"/>
          <a:lstStyle>
            <a:lvl1pPr>
              <a:defRPr sz="1800" b="1"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1" i="0">
                <a:solidFill>
                  <a:schemeClr val="tx1"/>
                </a:solidFill>
                <a:latin typeface="Calibri"/>
                <a:cs typeface="Calibri"/>
              </a:defRPr>
            </a:lvl1pPr>
          </a:lstStyle>
          <a:p>
            <a:endParaRPr/>
          </a:p>
        </p:txBody>
      </p:sp>
      <p:sp>
        <p:nvSpPr>
          <p:cNvPr id="3" name="Holder 3"/>
          <p:cNvSpPr>
            <a:spLocks noGrp="1"/>
          </p:cNvSpPr>
          <p:nvPr>
            <p:ph sz="half" idx="2"/>
          </p:nvPr>
        </p:nvSpPr>
        <p:spPr>
          <a:xfrm>
            <a:off x="504190" y="1305687"/>
            <a:ext cx="4386453" cy="374675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93157" y="1305687"/>
            <a:ext cx="4386453" cy="374675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10/20/2025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1"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10/20/2025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10/20/2025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11302" y="391159"/>
            <a:ext cx="6765290" cy="299720"/>
          </a:xfrm>
          <a:prstGeom prst="rect">
            <a:avLst/>
          </a:prstGeom>
        </p:spPr>
        <p:txBody>
          <a:bodyPr wrap="square" lIns="0" tIns="0" rIns="0" bIns="0">
            <a:spAutoFit/>
          </a:bodyPr>
          <a:lstStyle>
            <a:lvl1pPr>
              <a:defRPr sz="1800" b="1" i="0">
                <a:solidFill>
                  <a:schemeClr val="tx1"/>
                </a:solidFill>
                <a:latin typeface="Calibri"/>
                <a:cs typeface="Calibri"/>
              </a:defRPr>
            </a:lvl1pPr>
          </a:lstStyle>
          <a:p>
            <a:endParaRPr/>
          </a:p>
        </p:txBody>
      </p:sp>
      <p:sp>
        <p:nvSpPr>
          <p:cNvPr id="3" name="Holder 3"/>
          <p:cNvSpPr>
            <a:spLocks noGrp="1"/>
          </p:cNvSpPr>
          <p:nvPr>
            <p:ph type="body" idx="1"/>
          </p:nvPr>
        </p:nvSpPr>
        <p:spPr>
          <a:xfrm>
            <a:off x="504190" y="1305687"/>
            <a:ext cx="9075420" cy="374675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428492" y="5279517"/>
            <a:ext cx="3226816" cy="28384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04190" y="5279517"/>
            <a:ext cx="2319274" cy="28384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10/20/2025</a:t>
            </a:fld>
            <a:endParaRPr lang="en-US"/>
          </a:p>
        </p:txBody>
      </p:sp>
      <p:sp>
        <p:nvSpPr>
          <p:cNvPr id="6" name="Holder 6"/>
          <p:cNvSpPr>
            <a:spLocks noGrp="1"/>
          </p:cNvSpPr>
          <p:nvPr>
            <p:ph type="sldNum" sz="quarter" idx="7"/>
          </p:nvPr>
        </p:nvSpPr>
        <p:spPr>
          <a:xfrm>
            <a:off x="7260336" y="5279517"/>
            <a:ext cx="2319274" cy="28384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10080624" cy="567054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1302" y="391159"/>
            <a:ext cx="6765290" cy="643766"/>
          </a:xfrm>
          <a:prstGeom prst="rect">
            <a:avLst/>
          </a:prstGeom>
        </p:spPr>
        <p:txBody>
          <a:bodyPr vert="horz" wrap="square" lIns="0" tIns="12700" rIns="0" bIns="0" rtlCol="0">
            <a:spAutoFit/>
          </a:bodyPr>
          <a:lstStyle/>
          <a:p>
            <a:pPr algn="ctr"/>
            <a:r>
              <a:rPr lang="pt-BR" sz="1000" dirty="0">
                <a:latin typeface="Arial" panose="020B0604020202020204" pitchFamily="34" charset="0"/>
                <a:cs typeface="Arial" panose="020B0604020202020204" pitchFamily="34" charset="0"/>
              </a:rPr>
              <a:t>Programa </a:t>
            </a:r>
            <a:r>
              <a:rPr lang="pt-BR" sz="1000" dirty="0" smtClean="0">
                <a:latin typeface="Arial" panose="020B0604020202020204" pitchFamily="34" charset="0"/>
                <a:cs typeface="Arial" panose="020B0604020202020204" pitchFamily="34" charset="0"/>
              </a:rPr>
              <a:t>56 -</a:t>
            </a:r>
            <a:r>
              <a:rPr lang="pt-BR" sz="1000" dirty="0">
                <a:latin typeface="Arial" panose="020B0604020202020204" pitchFamily="34" charset="0"/>
                <a:cs typeface="Arial" panose="020B0604020202020204" pitchFamily="34" charset="0"/>
              </a:rPr>
              <a:t>Desenvolvimento da Infraestrutura do Norte e Nordeste de Minas Gerais</a:t>
            </a:r>
            <a:r>
              <a:rPr lang="pt-BR" sz="1000" dirty="0" smtClean="0">
                <a:latin typeface="Arial" panose="020B0604020202020204" pitchFamily="34" charset="0"/>
                <a:cs typeface="Arial" panose="020B0604020202020204" pitchFamily="34" charset="0"/>
              </a:rPr>
              <a:t/>
            </a:r>
            <a:br>
              <a:rPr lang="pt-BR" sz="1000" dirty="0" smtClean="0">
                <a:latin typeface="Arial" panose="020B0604020202020204" pitchFamily="34" charset="0"/>
                <a:cs typeface="Arial" panose="020B0604020202020204" pitchFamily="34" charset="0"/>
              </a:rPr>
            </a:br>
            <a:r>
              <a:rPr lang="pt-BR" sz="1000" dirty="0">
                <a:latin typeface="Arial" panose="020B0604020202020204" pitchFamily="34" charset="0"/>
                <a:cs typeface="Arial" panose="020B0604020202020204" pitchFamily="34" charset="0"/>
              </a:rPr>
              <a:t>1025 – Promoção do acesso a equipamentos de armazenagem e distribuição de recursos hídricos do Norte e Nordeste de Minas Gerais: </a:t>
            </a:r>
            <a:r>
              <a:rPr lang="pt-BR" sz="1100" dirty="0">
                <a:cs typeface="Arial" panose="020B0604020202020204" pitchFamily="34" charset="0"/>
              </a:rPr>
              <a:t/>
            </a:r>
            <a:br>
              <a:rPr lang="pt-BR" sz="1100" dirty="0">
                <a:cs typeface="Arial" panose="020B0604020202020204" pitchFamily="34" charset="0"/>
              </a:rPr>
            </a:br>
            <a:endParaRPr lang="pt-BR" sz="1100" dirty="0">
              <a:solidFill>
                <a:srgbClr val="FF0000"/>
              </a:solidFill>
            </a:endParaRPr>
          </a:p>
        </p:txBody>
      </p:sp>
      <p:sp>
        <p:nvSpPr>
          <p:cNvPr id="6" name="Retângulo 5"/>
          <p:cNvSpPr/>
          <p:nvPr/>
        </p:nvSpPr>
        <p:spPr>
          <a:xfrm>
            <a:off x="311302" y="2305050"/>
            <a:ext cx="7467600" cy="3016210"/>
          </a:xfrm>
          <a:prstGeom prst="rect">
            <a:avLst/>
          </a:prstGeom>
        </p:spPr>
        <p:txBody>
          <a:bodyPr wrap="square">
            <a:spAutoFit/>
          </a:bodyPr>
          <a:lstStyle/>
          <a:p>
            <a:pPr algn="just"/>
            <a:endParaRPr lang="pt-BR" dirty="0">
              <a:latin typeface="+mn-lt"/>
              <a:cs typeface="Arial" panose="020B0604020202020204" pitchFamily="34" charset="0"/>
            </a:endParaRPr>
          </a:p>
          <a:p>
            <a:pPr algn="just"/>
            <a:r>
              <a:rPr lang="pt-BR" dirty="0">
                <a:solidFill>
                  <a:srgbClr val="B71C1C"/>
                </a:solidFill>
              </a:rPr>
              <a:t>» </a:t>
            </a:r>
            <a:r>
              <a:rPr lang="pt-BR" b="1" dirty="0" smtClean="0">
                <a:latin typeface="+mn-lt"/>
                <a:cs typeface="Arial" panose="020B0604020202020204" pitchFamily="34" charset="0"/>
              </a:rPr>
              <a:t>Kit </a:t>
            </a:r>
            <a:r>
              <a:rPr lang="pt-BR" b="1" dirty="0" smtClean="0">
                <a:latin typeface="+mn-lt"/>
                <a:cs typeface="Arial" panose="020B0604020202020204" pitchFamily="34" charset="0"/>
              </a:rPr>
              <a:t>Irrigação: </a:t>
            </a:r>
          </a:p>
          <a:p>
            <a:pPr algn="just"/>
            <a:endParaRPr lang="pt-BR" sz="1200" dirty="0">
              <a:latin typeface="Arial" panose="020B0604020202020204" pitchFamily="34" charset="0"/>
              <a:cs typeface="Arial" panose="020B0604020202020204" pitchFamily="34" charset="0"/>
            </a:endParaRPr>
          </a:p>
          <a:p>
            <a:pPr algn="just"/>
            <a:r>
              <a:rPr lang="pt-BR" sz="1200" dirty="0">
                <a:latin typeface="Arial" panose="020B0604020202020204" pitchFamily="34" charset="0"/>
                <a:cs typeface="Arial" panose="020B0604020202020204" pitchFamily="34" charset="0"/>
              </a:rPr>
              <a:t>	Distribuição de Kits de Irrigação para agricultores familiares dos municípios que compõem a área de abrangência do IDENE. </a:t>
            </a:r>
            <a:endParaRPr lang="pt-BR" sz="1200" dirty="0" smtClean="0">
              <a:latin typeface="Arial" panose="020B0604020202020204" pitchFamily="34" charset="0"/>
              <a:cs typeface="Arial" panose="020B0604020202020204" pitchFamily="34" charset="0"/>
            </a:endParaRPr>
          </a:p>
          <a:p>
            <a:pPr algn="just"/>
            <a:r>
              <a:rPr lang="pt-BR" sz="1400" dirty="0" smtClean="0">
                <a:latin typeface="Arial" panose="020B0604020202020204" pitchFamily="34" charset="0"/>
                <a:cs typeface="Arial" panose="020B0604020202020204" pitchFamily="34" charset="0"/>
              </a:rPr>
              <a:t>O  </a:t>
            </a:r>
            <a:r>
              <a:rPr lang="pt-BR" sz="1200" dirty="0">
                <a:latin typeface="Arial" panose="020B0604020202020204" pitchFamily="34" charset="0"/>
                <a:cs typeface="Arial" panose="020B0604020202020204" pitchFamily="34" charset="0"/>
              </a:rPr>
              <a:t>é minimizar as dificuldades enfrentadas no processo produtivo da agricultura familiar, incentivando a produção de alimentos para o próprio consumo e para </a:t>
            </a:r>
            <a:r>
              <a:rPr lang="pt-BR" sz="1200" dirty="0" smtClean="0">
                <a:latin typeface="Arial" panose="020B0604020202020204" pitchFamily="34" charset="0"/>
                <a:cs typeface="Arial" panose="020B0604020202020204" pitchFamily="34" charset="0"/>
              </a:rPr>
              <a:t>comercialização.</a:t>
            </a:r>
          </a:p>
          <a:p>
            <a:pPr algn="just"/>
            <a:endParaRPr lang="pt-BR" sz="1200" dirty="0">
              <a:latin typeface="+mn-lt"/>
              <a:cs typeface="Arial" panose="020B0604020202020204" pitchFamily="34" charset="0"/>
            </a:endParaRPr>
          </a:p>
          <a:p>
            <a:pPr algn="just"/>
            <a:r>
              <a:rPr lang="pt-BR" dirty="0">
                <a:solidFill>
                  <a:srgbClr val="B71C1C"/>
                </a:solidFill>
              </a:rPr>
              <a:t>» </a:t>
            </a:r>
            <a:r>
              <a:rPr lang="pt-BR" b="1" dirty="0" smtClean="0">
                <a:latin typeface="+mn-lt"/>
                <a:cs typeface="Arial" panose="020B0604020202020204" pitchFamily="34" charset="0"/>
              </a:rPr>
              <a:t>Caixas </a:t>
            </a:r>
            <a:r>
              <a:rPr lang="pt-BR" b="1" dirty="0" smtClean="0">
                <a:latin typeface="+mn-lt"/>
                <a:cs typeface="Arial" panose="020B0604020202020204" pitchFamily="34" charset="0"/>
              </a:rPr>
              <a:t>e Tubos: </a:t>
            </a:r>
          </a:p>
          <a:p>
            <a:endParaRPr lang="pt-BR" sz="1200" dirty="0">
              <a:latin typeface="Arial" panose="020B0604020202020204" pitchFamily="34" charset="0"/>
              <a:cs typeface="Arial" panose="020B0604020202020204" pitchFamily="34" charset="0"/>
            </a:endParaRPr>
          </a:p>
          <a:p>
            <a:pPr algn="just"/>
            <a:r>
              <a:rPr lang="pt-BR" sz="1200" dirty="0" smtClean="0">
                <a:latin typeface="Arial" panose="020B0604020202020204" pitchFamily="34" charset="0"/>
                <a:cs typeface="Arial" panose="020B0604020202020204" pitchFamily="34" charset="0"/>
              </a:rPr>
              <a:t>	O projeto consiste na aquisição de tubos e caixas d'água de PVC com o objetivo de mitigar os efeitos da seca/estiagem, nos municípios da área de abrangência do IDENE, contribuindo para a oferta de água para consumo das famílias e produção agroalimentar.</a:t>
            </a:r>
          </a:p>
          <a:p>
            <a:endParaRPr lang="pt-BR" sz="1400" dirty="0">
              <a:latin typeface="Arial" panose="020B0604020202020204" pitchFamily="34" charset="0"/>
              <a:cs typeface="Arial" panose="020B0604020202020204" pitchFamily="34" charset="0"/>
            </a:endParaRPr>
          </a:p>
        </p:txBody>
      </p:sp>
      <p:sp>
        <p:nvSpPr>
          <p:cNvPr id="3" name="Retângulo 2"/>
          <p:cNvSpPr/>
          <p:nvPr/>
        </p:nvSpPr>
        <p:spPr>
          <a:xfrm>
            <a:off x="311302" y="1154846"/>
            <a:ext cx="7397598" cy="815608"/>
          </a:xfrm>
          <a:prstGeom prst="rect">
            <a:avLst/>
          </a:prstGeom>
        </p:spPr>
        <p:txBody>
          <a:bodyPr wrap="square">
            <a:spAutoFit/>
          </a:bodyPr>
          <a:lstStyle/>
          <a:p>
            <a:pPr algn="ctr"/>
            <a:r>
              <a:rPr lang="pt-BR" sz="1100" b="1" dirty="0" smtClean="0">
                <a:solidFill>
                  <a:srgbClr val="C00000"/>
                </a:solidFill>
                <a:latin typeface="Arial" panose="020B0604020202020204" pitchFamily="34" charset="0"/>
                <a:cs typeface="Arial" panose="020B0604020202020204" pitchFamily="34" charset="0"/>
              </a:rPr>
              <a:t/>
            </a:r>
            <a:br>
              <a:rPr lang="pt-BR" sz="1100" b="1" dirty="0" smtClean="0">
                <a:solidFill>
                  <a:srgbClr val="C00000"/>
                </a:solidFill>
                <a:latin typeface="Arial" panose="020B0604020202020204" pitchFamily="34" charset="0"/>
                <a:cs typeface="Arial" panose="020B0604020202020204" pitchFamily="34" charset="0"/>
              </a:rPr>
            </a:br>
            <a:r>
              <a:rPr lang="pt-BR" b="1" dirty="0">
                <a:solidFill>
                  <a:srgbClr val="C00000"/>
                </a:solidFill>
                <a:latin typeface="+mn-lt"/>
                <a:cs typeface="Arial" panose="020B0604020202020204" pitchFamily="34" charset="0"/>
              </a:rPr>
              <a:t>PROMOÇÃO </a:t>
            </a:r>
            <a:r>
              <a:rPr lang="pt-BR" b="1" dirty="0" smtClean="0">
                <a:solidFill>
                  <a:srgbClr val="C00000"/>
                </a:solidFill>
                <a:latin typeface="+mn-lt"/>
                <a:cs typeface="Arial" panose="020B0604020202020204" pitchFamily="34" charset="0"/>
              </a:rPr>
              <a:t>DE ACESSO A EQUIPAMENTOS DE ARMAZENAMENTO E DISTRIBUIÇÃO DE RECURSOS HÍDRICOS</a:t>
            </a:r>
            <a:endParaRPr lang="pt-BR" b="1" dirty="0">
              <a:latin typeface="+mn-lt"/>
            </a:endParaRPr>
          </a:p>
        </p:txBody>
      </p:sp>
    </p:spTree>
    <p:extLst>
      <p:ext uri="{BB962C8B-B14F-4D97-AF65-F5344CB8AC3E}">
        <p14:creationId xmlns:p14="http://schemas.microsoft.com/office/powerpoint/2010/main" val="26133636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291862" y="247650"/>
            <a:ext cx="6940550" cy="769441"/>
          </a:xfrm>
          <a:prstGeom prst="rect">
            <a:avLst/>
          </a:prstGeom>
        </p:spPr>
        <p:txBody>
          <a:bodyPr wrap="square">
            <a:spAutoFit/>
          </a:bodyPr>
          <a:lstStyle/>
          <a:p>
            <a:pPr algn="ctr"/>
            <a:r>
              <a:rPr lang="pt-BR" sz="1100" b="1" dirty="0" smtClean="0">
                <a:solidFill>
                  <a:schemeClr val="tx1"/>
                </a:solidFill>
                <a:latin typeface="Arial" panose="020B0604020202020204" pitchFamily="34" charset="0"/>
                <a:cs typeface="Arial" panose="020B0604020202020204" pitchFamily="34" charset="0"/>
              </a:rPr>
              <a:t>Programa 56 - Desenvolvimento da Infraestrutura de armazenagem e distribuição de recursos hídricos do Norte e Nordeste de Minas Gerais</a:t>
            </a:r>
            <a:r>
              <a:rPr lang="pt-BR" sz="1100" b="1" dirty="0" smtClean="0">
                <a:solidFill>
                  <a:srgbClr val="FF0000"/>
                </a:solidFill>
              </a:rPr>
              <a:t/>
            </a:r>
            <a:br>
              <a:rPr lang="pt-BR" sz="1100" b="1" dirty="0" smtClean="0">
                <a:solidFill>
                  <a:srgbClr val="FF0000"/>
                </a:solidFill>
              </a:rPr>
            </a:br>
            <a:r>
              <a:rPr lang="pt-BR" sz="1100" b="1" dirty="0" smtClean="0">
                <a:latin typeface="Arial" panose="020B0604020202020204" pitchFamily="34" charset="0"/>
                <a:cs typeface="Arial" panose="020B0604020202020204" pitchFamily="34" charset="0"/>
              </a:rPr>
              <a:t/>
            </a:r>
            <a:br>
              <a:rPr lang="pt-BR" sz="1100" b="1" dirty="0" smtClean="0">
                <a:latin typeface="Arial" panose="020B0604020202020204" pitchFamily="34" charset="0"/>
                <a:cs typeface="Arial" panose="020B0604020202020204" pitchFamily="34" charset="0"/>
              </a:rPr>
            </a:br>
            <a:endParaRPr lang="pt-BR" sz="1100" b="1" dirty="0"/>
          </a:p>
        </p:txBody>
      </p:sp>
      <p:graphicFrame>
        <p:nvGraphicFramePr>
          <p:cNvPr id="5" name="Tabela 4">
            <a:extLst>
              <a:ext uri="{FF2B5EF4-FFF2-40B4-BE49-F238E27FC236}">
                <a16:creationId xmlns:a16="http://schemas.microsoft.com/office/drawing/2014/main" id="{57A2954C-F03F-428A-BD7B-9D47EDD9388D}"/>
              </a:ext>
            </a:extLst>
          </p:cNvPr>
          <p:cNvGraphicFramePr>
            <a:graphicFrameLocks noGrp="1"/>
          </p:cNvGraphicFramePr>
          <p:nvPr>
            <p:extLst>
              <p:ext uri="{D42A27DB-BD31-4B8C-83A1-F6EECF244321}">
                <p14:modId xmlns:p14="http://schemas.microsoft.com/office/powerpoint/2010/main" val="1631183574"/>
              </p:ext>
            </p:extLst>
          </p:nvPr>
        </p:nvGraphicFramePr>
        <p:xfrm>
          <a:off x="291861" y="3524250"/>
          <a:ext cx="7417038" cy="1582421"/>
        </p:xfrm>
        <a:graphic>
          <a:graphicData uri="http://schemas.openxmlformats.org/drawingml/2006/table">
            <a:tbl>
              <a:tblPr>
                <a:tableStyleId>{5C22544A-7EE6-4342-B048-85BDC9FD1C3A}</a:tableStyleId>
              </a:tblPr>
              <a:tblGrid>
                <a:gridCol w="2235439">
                  <a:extLst>
                    <a:ext uri="{9D8B030D-6E8A-4147-A177-3AD203B41FA5}">
                      <a16:colId xmlns:a16="http://schemas.microsoft.com/office/drawing/2014/main" val="4119009953"/>
                    </a:ext>
                  </a:extLst>
                </a:gridCol>
                <a:gridCol w="2819400">
                  <a:extLst>
                    <a:ext uri="{9D8B030D-6E8A-4147-A177-3AD203B41FA5}">
                      <a16:colId xmlns:a16="http://schemas.microsoft.com/office/drawing/2014/main" val="495811402"/>
                    </a:ext>
                  </a:extLst>
                </a:gridCol>
                <a:gridCol w="2362199">
                  <a:extLst>
                    <a:ext uri="{9D8B030D-6E8A-4147-A177-3AD203B41FA5}">
                      <a16:colId xmlns:a16="http://schemas.microsoft.com/office/drawing/2014/main" val="2441081363"/>
                    </a:ext>
                  </a:extLst>
                </a:gridCol>
              </a:tblGrid>
              <a:tr h="838200">
                <a:tc gridSpan="3">
                  <a:txBody>
                    <a:bodyPr/>
                    <a:lstStyle/>
                    <a:p>
                      <a:pPr algn="ctr" fontAlgn="b"/>
                      <a:r>
                        <a:rPr lang="pt-BR" sz="1400" b="1" u="none" strike="noStrike" dirty="0">
                          <a:effectLst/>
                        </a:rPr>
                        <a:t>AÇÃO </a:t>
                      </a:r>
                      <a:r>
                        <a:rPr lang="pt-BR" sz="1400" b="1" u="none" strike="noStrike" dirty="0" smtClean="0">
                          <a:effectLst/>
                        </a:rPr>
                        <a:t>1025 - Promoção do acesso a equipamentos de armazenagem e distribuição de recursos hídricos no Norte e Nordeste de Minas Gerais</a:t>
                      </a:r>
                      <a:r>
                        <a:rPr lang="pt-BR" sz="1400" b="1" u="none" strike="noStrike" dirty="0">
                          <a:effectLst/>
                        </a:rPr>
                        <a:t/>
                      </a:r>
                      <a:br>
                        <a:rPr lang="pt-BR" sz="1400" b="1" u="none" strike="noStrike" dirty="0">
                          <a:effectLst/>
                        </a:rPr>
                      </a:br>
                      <a:endParaRPr lang="pt-BR" sz="1400" b="1" i="0" u="none" strike="noStrike" dirty="0">
                        <a:solidFill>
                          <a:srgbClr val="000000"/>
                        </a:solidFill>
                        <a:effectLst/>
                        <a:latin typeface="Calibri" panose="020F0502020204030204" pitchFamily="34" charset="0"/>
                      </a:endParaRPr>
                    </a:p>
                  </a:txBody>
                  <a:tcPr marL="7620" marR="7620" marT="7620" marB="0" anchor="ct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1966664159"/>
                  </a:ext>
                </a:extLst>
              </a:tr>
              <a:tr h="169275">
                <a:tc>
                  <a:txBody>
                    <a:bodyPr/>
                    <a:lstStyle/>
                    <a:p>
                      <a:pPr algn="ctr" fontAlgn="b"/>
                      <a:r>
                        <a:rPr lang="pt-BR" sz="1100" b="1" u="none" strike="noStrike">
                          <a:effectLst/>
                        </a:rPr>
                        <a:t> </a:t>
                      </a:r>
                      <a:endParaRPr lang="pt-BR" sz="1100" b="1"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r>
                        <a:rPr lang="pt-BR" sz="1100" b="1" u="none" strike="noStrike" dirty="0">
                          <a:effectLst/>
                        </a:rPr>
                        <a:t>Executado até set/25</a:t>
                      </a:r>
                      <a:endParaRPr lang="pt-BR" sz="1100" b="1"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pt-BR" sz="1100" b="1" u="none" strike="noStrike" dirty="0">
                          <a:effectLst/>
                        </a:rPr>
                        <a:t>Previsão no ano de 2026</a:t>
                      </a:r>
                      <a:endParaRPr lang="pt-BR" sz="1100" b="1"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213306956"/>
                  </a:ext>
                </a:extLst>
              </a:tr>
              <a:tr h="568961">
                <a:tc>
                  <a:txBody>
                    <a:bodyPr/>
                    <a:lstStyle/>
                    <a:p>
                      <a:pPr algn="ctr" fontAlgn="b"/>
                      <a:r>
                        <a:rPr lang="pt-BR" sz="1100" b="1" u="none" strike="noStrike" dirty="0">
                          <a:effectLst/>
                        </a:rPr>
                        <a:t>Recursos Estado</a:t>
                      </a:r>
                      <a:endParaRPr lang="pt-BR" sz="1100" b="1"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pt-BR" sz="1100" b="0" i="0" u="none" strike="noStrike" dirty="0" smtClean="0">
                          <a:solidFill>
                            <a:schemeClr val="dk1"/>
                          </a:solidFill>
                          <a:effectLst/>
                          <a:latin typeface="+mn-lt"/>
                        </a:rPr>
                        <a:t>4.609</a:t>
                      </a:r>
                      <a:r>
                        <a:rPr lang="pt-BR" sz="1100" b="0" i="0" u="none" strike="noStrike" baseline="0" dirty="0" smtClean="0">
                          <a:solidFill>
                            <a:schemeClr val="dk1"/>
                          </a:solidFill>
                          <a:effectLst/>
                          <a:latin typeface="+mn-lt"/>
                        </a:rPr>
                        <a:t> Caixas D’agua</a:t>
                      </a:r>
                    </a:p>
                    <a:p>
                      <a:pPr algn="ctr" fontAlgn="b"/>
                      <a:r>
                        <a:rPr lang="pt-BR" sz="1100" b="0" i="0" u="none" strike="noStrike" baseline="0" dirty="0" smtClean="0">
                          <a:solidFill>
                            <a:schemeClr val="dk1"/>
                          </a:solidFill>
                          <a:effectLst/>
                          <a:latin typeface="+mn-lt"/>
                        </a:rPr>
                        <a:t>21.257 Tubos de PVC</a:t>
                      </a:r>
                      <a:endParaRPr lang="pt-BR"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pt-BR" sz="1100" u="none" strike="noStrike" dirty="0">
                          <a:effectLst/>
                        </a:rPr>
                        <a:t> </a:t>
                      </a:r>
                      <a:r>
                        <a:rPr lang="pt-BR" sz="1100" u="none" strike="noStrike" dirty="0" smtClean="0">
                          <a:effectLst/>
                        </a:rPr>
                        <a:t>3700 </a:t>
                      </a:r>
                      <a:r>
                        <a:rPr lang="pt-BR" sz="1100" u="none" strike="noStrike" dirty="0">
                          <a:effectLst/>
                        </a:rPr>
                        <a:t>itens</a:t>
                      </a:r>
                      <a:endParaRPr lang="pt-BR" sz="11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101569230"/>
                  </a:ext>
                </a:extLst>
              </a:tr>
            </a:tbl>
          </a:graphicData>
        </a:graphic>
      </p:graphicFrame>
      <p:graphicFrame>
        <p:nvGraphicFramePr>
          <p:cNvPr id="6" name="Tabela 5">
            <a:extLst>
              <a:ext uri="{FF2B5EF4-FFF2-40B4-BE49-F238E27FC236}">
                <a16:creationId xmlns:a16="http://schemas.microsoft.com/office/drawing/2014/main" id="{675274DD-986F-458C-867F-277A3E6B6901}"/>
              </a:ext>
            </a:extLst>
          </p:cNvPr>
          <p:cNvGraphicFramePr>
            <a:graphicFrameLocks noGrp="1"/>
          </p:cNvGraphicFramePr>
          <p:nvPr>
            <p:extLst>
              <p:ext uri="{D42A27DB-BD31-4B8C-83A1-F6EECF244321}">
                <p14:modId xmlns:p14="http://schemas.microsoft.com/office/powerpoint/2010/main" val="2396788320"/>
              </p:ext>
            </p:extLst>
          </p:nvPr>
        </p:nvGraphicFramePr>
        <p:xfrm>
          <a:off x="291862" y="1238250"/>
          <a:ext cx="7340838" cy="1553425"/>
        </p:xfrm>
        <a:graphic>
          <a:graphicData uri="http://schemas.openxmlformats.org/drawingml/2006/table">
            <a:tbl>
              <a:tblPr>
                <a:tableStyleId>{5C22544A-7EE6-4342-B048-85BDC9FD1C3A}</a:tableStyleId>
              </a:tblPr>
              <a:tblGrid>
                <a:gridCol w="2235438">
                  <a:extLst>
                    <a:ext uri="{9D8B030D-6E8A-4147-A177-3AD203B41FA5}">
                      <a16:colId xmlns:a16="http://schemas.microsoft.com/office/drawing/2014/main" val="3382314603"/>
                    </a:ext>
                  </a:extLst>
                </a:gridCol>
                <a:gridCol w="2743200">
                  <a:extLst>
                    <a:ext uri="{9D8B030D-6E8A-4147-A177-3AD203B41FA5}">
                      <a16:colId xmlns:a16="http://schemas.microsoft.com/office/drawing/2014/main" val="3973207752"/>
                    </a:ext>
                  </a:extLst>
                </a:gridCol>
                <a:gridCol w="2362200">
                  <a:extLst>
                    <a:ext uri="{9D8B030D-6E8A-4147-A177-3AD203B41FA5}">
                      <a16:colId xmlns:a16="http://schemas.microsoft.com/office/drawing/2014/main" val="3220899233"/>
                    </a:ext>
                  </a:extLst>
                </a:gridCol>
              </a:tblGrid>
              <a:tr h="570344">
                <a:tc gridSpan="3">
                  <a:txBody>
                    <a:bodyPr/>
                    <a:lstStyle/>
                    <a:p>
                      <a:pPr algn="ctr" fontAlgn="b"/>
                      <a:r>
                        <a:rPr lang="pt-BR" sz="1400" b="1" u="none" strike="noStrike" dirty="0" smtClean="0">
                          <a:effectLst/>
                        </a:rPr>
                        <a:t>AÇÃO 1028 - Energização de Poços e Sistemas de Abastecimento de Água</a:t>
                      </a:r>
                    </a:p>
                  </a:txBody>
                  <a:tcPr marL="7620" marR="7620" marT="7620" marB="0" anchor="ct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2846007628"/>
                  </a:ext>
                </a:extLst>
              </a:tr>
              <a:tr h="368655">
                <a:tc>
                  <a:txBody>
                    <a:bodyPr/>
                    <a:lstStyle/>
                    <a:p>
                      <a:pPr algn="ctr" fontAlgn="b"/>
                      <a:r>
                        <a:rPr lang="pt-BR" sz="1100" b="1" u="none" strike="noStrike" dirty="0">
                          <a:effectLst/>
                        </a:rPr>
                        <a:t> </a:t>
                      </a:r>
                      <a:endParaRPr lang="pt-BR" sz="1100" b="1"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pt-BR" sz="1100" b="1" u="none" strike="noStrike" dirty="0">
                          <a:effectLst/>
                        </a:rPr>
                        <a:t>Executado até set/25</a:t>
                      </a:r>
                      <a:endParaRPr lang="pt-BR" sz="1100" b="1"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pt-BR" sz="1100" b="1" u="none" strike="noStrike" dirty="0">
                          <a:effectLst/>
                        </a:rPr>
                        <a:t>Previsão no ano de 2026</a:t>
                      </a:r>
                      <a:endParaRPr lang="pt-BR" sz="1100" b="1"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139596491"/>
                  </a:ext>
                </a:extLst>
              </a:tr>
              <a:tr h="614426">
                <a:tc>
                  <a:txBody>
                    <a:bodyPr/>
                    <a:lstStyle/>
                    <a:p>
                      <a:pPr algn="ctr" fontAlgn="b"/>
                      <a:r>
                        <a:rPr lang="pt-BR" sz="1100" b="1" u="none" strike="noStrike" dirty="0">
                          <a:effectLst/>
                        </a:rPr>
                        <a:t>Recursos Estado</a:t>
                      </a:r>
                      <a:endParaRPr lang="pt-BR" sz="1100" b="1"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pt-BR" sz="1100" b="0" i="0" u="none" strike="noStrike" dirty="0" smtClean="0">
                          <a:solidFill>
                            <a:srgbClr val="000000"/>
                          </a:solidFill>
                          <a:effectLst/>
                          <a:latin typeface="Calibri" panose="020F0502020204030204" pitchFamily="34" charset="0"/>
                        </a:rPr>
                        <a:t>7</a:t>
                      </a:r>
                      <a:r>
                        <a:rPr lang="pt-BR" sz="1100" b="0" i="0" u="none" strike="noStrike" baseline="0" dirty="0" smtClean="0">
                          <a:solidFill>
                            <a:srgbClr val="000000"/>
                          </a:solidFill>
                          <a:effectLst/>
                          <a:latin typeface="Calibri" panose="020F0502020204030204" pitchFamily="34" charset="0"/>
                        </a:rPr>
                        <a:t> kit fotovoltaicos </a:t>
                      </a:r>
                    </a:p>
                    <a:p>
                      <a:pPr algn="ctr" fontAlgn="b"/>
                      <a:r>
                        <a:rPr lang="pt-BR" sz="1100" b="0" i="0" u="none" strike="noStrike" baseline="0" dirty="0" smtClean="0">
                          <a:solidFill>
                            <a:srgbClr val="000000"/>
                          </a:solidFill>
                          <a:effectLst/>
                          <a:latin typeface="Calibri" panose="020F0502020204030204" pitchFamily="34" charset="0"/>
                        </a:rPr>
                        <a:t>4 SSAA em execução</a:t>
                      </a:r>
                      <a:endParaRPr lang="pt-BR"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pt-BR" sz="1100" u="none" strike="noStrike" dirty="0">
                          <a:effectLst/>
                        </a:rPr>
                        <a:t> </a:t>
                      </a:r>
                      <a:r>
                        <a:rPr lang="pt-BR" sz="1100" u="none" strike="noStrike" dirty="0" smtClean="0">
                          <a:effectLst/>
                        </a:rPr>
                        <a:t>6 </a:t>
                      </a:r>
                      <a:r>
                        <a:rPr lang="pt-BR" sz="1100" u="none" strike="noStrike" dirty="0">
                          <a:effectLst/>
                        </a:rPr>
                        <a:t>poços artesianos</a:t>
                      </a:r>
                      <a:br>
                        <a:rPr lang="pt-BR" sz="1100" u="none" strike="noStrike" dirty="0">
                          <a:effectLst/>
                        </a:rPr>
                      </a:br>
                      <a:r>
                        <a:rPr lang="pt-BR" sz="1100" u="none" strike="noStrike" dirty="0" smtClean="0">
                          <a:effectLst/>
                        </a:rPr>
                        <a:t>42 </a:t>
                      </a:r>
                      <a:r>
                        <a:rPr lang="pt-BR" sz="1100" u="none" strike="noStrike" dirty="0">
                          <a:effectLst/>
                        </a:rPr>
                        <a:t>kits fotovoltaicos</a:t>
                      </a:r>
                      <a:endParaRPr lang="pt-BR" sz="11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785373399"/>
                  </a:ext>
                </a:extLst>
              </a:tr>
            </a:tbl>
          </a:graphicData>
        </a:graphic>
      </p:graphicFrame>
    </p:spTree>
    <p:extLst>
      <p:ext uri="{BB962C8B-B14F-4D97-AF65-F5344CB8AC3E}">
        <p14:creationId xmlns:p14="http://schemas.microsoft.com/office/powerpoint/2010/main" val="1800611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7EB8D578-7D4F-F7D3-9CA1-0EA260B55A4E}"/>
              </a:ext>
            </a:extLst>
          </p:cNvPr>
          <p:cNvSpPr txBox="1">
            <a:spLocks noGrp="1"/>
          </p:cNvSpPr>
          <p:nvPr>
            <p:ph type="title"/>
          </p:nvPr>
        </p:nvSpPr>
        <p:spPr>
          <a:xfrm>
            <a:off x="622300" y="852547"/>
            <a:ext cx="6765925" cy="553998"/>
          </a:xfrm>
          <a:prstGeom prst="rect">
            <a:avLst/>
          </a:prstGeom>
          <a:noFill/>
        </p:spPr>
        <p:txBody>
          <a:bodyPr wrap="square" rtlCol="0">
            <a:spAutoFit/>
          </a:bodyPr>
          <a:lstStyle/>
          <a:p>
            <a:pPr algn="ctr"/>
            <a:r>
              <a:rPr lang="pt-BR" b="1" dirty="0">
                <a:solidFill>
                  <a:srgbClr val="C00000"/>
                </a:solidFill>
                <a:latin typeface="+mj-lt"/>
                <a:cs typeface="Arial" panose="020B0604020202020204" pitchFamily="34" charset="0"/>
              </a:rPr>
              <a:t>KITS FOTOVOLTAICOS PARA ENERGIZAÇÃO DE POÇOS E SISTEMAS DE ABASTECIMENTO DE ÁGUA</a:t>
            </a:r>
          </a:p>
        </p:txBody>
      </p:sp>
      <p:sp>
        <p:nvSpPr>
          <p:cNvPr id="5" name="Espaço Reservado para Texto 4">
            <a:extLst>
              <a:ext uri="{FF2B5EF4-FFF2-40B4-BE49-F238E27FC236}">
                <a16:creationId xmlns:a16="http://schemas.microsoft.com/office/drawing/2014/main" id="{D9F00490-6AD8-5161-F96E-BD914AA10EA7}"/>
              </a:ext>
            </a:extLst>
          </p:cNvPr>
          <p:cNvSpPr txBox="1">
            <a:spLocks noGrp="1"/>
          </p:cNvSpPr>
          <p:nvPr>
            <p:ph type="body" idx="1"/>
          </p:nvPr>
        </p:nvSpPr>
        <p:spPr>
          <a:xfrm>
            <a:off x="622301" y="2152650"/>
            <a:ext cx="7162800" cy="1938992"/>
          </a:xfrm>
          <a:prstGeom prst="rect">
            <a:avLst/>
          </a:prstGeom>
          <a:noFill/>
        </p:spPr>
        <p:txBody>
          <a:bodyPr wrap="square" rtlCol="0">
            <a:spAutoFit/>
          </a:bodyPr>
          <a:lstStyle/>
          <a:p>
            <a:pPr algn="just">
              <a:lnSpc>
                <a:spcPct val="150000"/>
              </a:lnSpc>
            </a:pPr>
            <a:r>
              <a:rPr lang="pt-BR" sz="1200" dirty="0">
                <a:latin typeface="Arial" panose="020B0604020202020204" pitchFamily="34" charset="0"/>
                <a:cs typeface="Arial" panose="020B0604020202020204" pitchFamily="34" charset="0"/>
              </a:rPr>
              <a:t>A Instalação de Kits Fotovoltaicos tem como objetivo garantir o acesso contínuo e sustentável à água nas comunidades da área de atuação do IDENE, por meio da modernização da infraestrutura energética com sistemas de energia solar. </a:t>
            </a:r>
          </a:p>
          <a:p>
            <a:pPr algn="just">
              <a:lnSpc>
                <a:spcPct val="150000"/>
              </a:lnSpc>
            </a:pPr>
            <a:endParaRPr lang="pt-BR" sz="1200" dirty="0">
              <a:latin typeface="Arial" panose="020B0604020202020204" pitchFamily="34" charset="0"/>
              <a:cs typeface="Arial" panose="020B0604020202020204" pitchFamily="34" charset="0"/>
            </a:endParaRPr>
          </a:p>
          <a:p>
            <a:pPr algn="just">
              <a:lnSpc>
                <a:spcPct val="150000"/>
              </a:lnSpc>
            </a:pPr>
            <a:r>
              <a:rPr lang="pt-BR" sz="1200" dirty="0">
                <a:latin typeface="Arial" panose="020B0604020202020204" pitchFamily="34" charset="0"/>
                <a:cs typeface="Arial" panose="020B0604020202020204" pitchFamily="34" charset="0"/>
              </a:rPr>
              <a:t>Os kits fotovoltaicos acionam as bombas dos poços artesianos, assegurando o abastecimento de água para consumo humano, animal e irrigação. A iniciativa promove o desenvolvimento econômico e social das comunidades e reduz os impactos ambientais, ao utilizar uma fonte limpa e renovável de energia.</a:t>
            </a:r>
          </a:p>
        </p:txBody>
      </p:sp>
      <p:sp>
        <p:nvSpPr>
          <p:cNvPr id="6" name="Título 3">
            <a:extLst>
              <a:ext uri="{FF2B5EF4-FFF2-40B4-BE49-F238E27FC236}">
                <a16:creationId xmlns:a16="http://schemas.microsoft.com/office/drawing/2014/main" id="{1707EBB8-64FD-0B1E-F19D-2DFB6DB5544B}"/>
              </a:ext>
            </a:extLst>
          </p:cNvPr>
          <p:cNvSpPr txBox="1">
            <a:spLocks/>
          </p:cNvSpPr>
          <p:nvPr/>
        </p:nvSpPr>
        <p:spPr>
          <a:xfrm>
            <a:off x="-444500" y="171450"/>
            <a:ext cx="8464550" cy="369332"/>
          </a:xfrm>
          <a:prstGeom prst="rect">
            <a:avLst/>
          </a:prstGeom>
          <a:noFill/>
        </p:spPr>
        <p:txBody>
          <a:bodyPr wrap="square" lIns="0" tIns="0" rIns="0" bIns="0" rtlCol="0">
            <a:spAutoFit/>
          </a:bodyPr>
          <a:lstStyle>
            <a:lvl1pPr>
              <a:defRPr sz="1800" b="1" i="0">
                <a:solidFill>
                  <a:schemeClr val="tx1"/>
                </a:solidFill>
                <a:latin typeface="Calibri"/>
                <a:ea typeface="+mj-ea"/>
                <a:cs typeface="Calibri"/>
              </a:defRPr>
            </a:lvl1pPr>
          </a:lstStyle>
          <a:p>
            <a:pPr algn="ctr"/>
            <a:r>
              <a:rPr lang="pt-BR" sz="1200" dirty="0">
                <a:latin typeface="+mj-lt"/>
                <a:cs typeface="Arial" panose="020B0604020202020204" pitchFamily="34" charset="0"/>
              </a:rPr>
              <a:t>Programa 56 - Desenvolvimento da Infraestrutura do Norte e Nordeste de Minas Gerais</a:t>
            </a:r>
          </a:p>
          <a:p>
            <a:pPr algn="ctr"/>
            <a:r>
              <a:rPr lang="pt-BR" sz="1200" dirty="0">
                <a:latin typeface="+mj-lt"/>
                <a:cs typeface="Arial" panose="020B0604020202020204" pitchFamily="34" charset="0"/>
              </a:rPr>
              <a:t> Ação 1028 -  Energização de Poços e Sistemas de Abastecimento de Água (Kits Fotovoltaicos)</a:t>
            </a:r>
          </a:p>
        </p:txBody>
      </p:sp>
    </p:spTree>
    <p:extLst>
      <p:ext uri="{BB962C8B-B14F-4D97-AF65-F5344CB8AC3E}">
        <p14:creationId xmlns:p14="http://schemas.microsoft.com/office/powerpoint/2010/main" val="2658466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B929C4FA-2F6B-C96F-BEE5-D62A1E13EDAD}"/>
              </a:ext>
            </a:extLst>
          </p:cNvPr>
          <p:cNvSpPr txBox="1">
            <a:spLocks noGrp="1"/>
          </p:cNvSpPr>
          <p:nvPr>
            <p:ph type="title"/>
          </p:nvPr>
        </p:nvSpPr>
        <p:spPr>
          <a:xfrm>
            <a:off x="-444500" y="205449"/>
            <a:ext cx="8464550" cy="369332"/>
          </a:xfrm>
          <a:prstGeom prst="rect">
            <a:avLst/>
          </a:prstGeom>
          <a:noFill/>
        </p:spPr>
        <p:txBody>
          <a:bodyPr wrap="square" rtlCol="0">
            <a:spAutoFit/>
          </a:bodyPr>
          <a:lstStyle/>
          <a:p>
            <a:pPr algn="ctr"/>
            <a:r>
              <a:rPr lang="pt-BR" sz="1200" dirty="0">
                <a:latin typeface="+mj-lt"/>
                <a:cs typeface="Arial" panose="020B0604020202020204" pitchFamily="34" charset="0"/>
              </a:rPr>
              <a:t>Programa 56 - Desenvolvimento da Infraestrutura do Norte e Nordeste de Minas Gerais</a:t>
            </a:r>
          </a:p>
          <a:p>
            <a:pPr algn="ctr"/>
            <a:r>
              <a:rPr lang="pt-BR" sz="1200" dirty="0">
                <a:latin typeface="+mj-lt"/>
                <a:cs typeface="Arial" panose="020B0604020202020204" pitchFamily="34" charset="0"/>
              </a:rPr>
              <a:t> Ação 1028 -  Energização de Poços e Sistemas de Abastecimento de Água (Kits Fotovoltaicos)</a:t>
            </a:r>
          </a:p>
        </p:txBody>
      </p:sp>
      <p:sp>
        <p:nvSpPr>
          <p:cNvPr id="5" name="Espaço Reservado para Texto 4">
            <a:extLst>
              <a:ext uri="{FF2B5EF4-FFF2-40B4-BE49-F238E27FC236}">
                <a16:creationId xmlns:a16="http://schemas.microsoft.com/office/drawing/2014/main" id="{26F495D8-0A62-A023-0755-654D0D56B5F2}"/>
              </a:ext>
            </a:extLst>
          </p:cNvPr>
          <p:cNvSpPr txBox="1">
            <a:spLocks noGrp="1"/>
          </p:cNvSpPr>
          <p:nvPr>
            <p:ph type="body" idx="1"/>
          </p:nvPr>
        </p:nvSpPr>
        <p:spPr>
          <a:xfrm>
            <a:off x="504825" y="1005055"/>
            <a:ext cx="9074150" cy="276999"/>
          </a:xfrm>
          <a:prstGeom prst="rect">
            <a:avLst/>
          </a:prstGeom>
          <a:noFill/>
        </p:spPr>
        <p:txBody>
          <a:bodyPr wrap="square" rtlCol="0">
            <a:spAutoFit/>
          </a:bodyPr>
          <a:lstStyle/>
          <a:p>
            <a:r>
              <a:rPr lang="pt-BR" dirty="0">
                <a:solidFill>
                  <a:srgbClr val="B71C1C"/>
                </a:solidFill>
              </a:rPr>
              <a:t>»</a:t>
            </a:r>
            <a:r>
              <a:rPr lang="pt-BR" spc="-10" dirty="0">
                <a:solidFill>
                  <a:srgbClr val="B71C1C"/>
                </a:solidFill>
              </a:rPr>
              <a:t> </a:t>
            </a:r>
            <a:r>
              <a:rPr lang="pt-BR" b="1" dirty="0">
                <a:solidFill>
                  <a:schemeClr val="tx1"/>
                </a:solidFill>
                <a:latin typeface="+mj-lt"/>
                <a:cs typeface="Arial" panose="020B0604020202020204" pitchFamily="34" charset="0"/>
              </a:rPr>
              <a:t>Objetivo:</a:t>
            </a:r>
            <a:r>
              <a:rPr lang="pt-BR" b="1" dirty="0">
                <a:solidFill>
                  <a:srgbClr val="CC0000"/>
                </a:solidFill>
                <a:latin typeface="+mj-lt"/>
              </a:rPr>
              <a:t> </a:t>
            </a:r>
          </a:p>
        </p:txBody>
      </p:sp>
      <p:sp>
        <p:nvSpPr>
          <p:cNvPr id="6" name="Retângulo 5">
            <a:extLst>
              <a:ext uri="{FF2B5EF4-FFF2-40B4-BE49-F238E27FC236}">
                <a16:creationId xmlns:a16="http://schemas.microsoft.com/office/drawing/2014/main" id="{270C3FF2-1BE9-E2A9-4C36-0DFF7058493C}"/>
              </a:ext>
            </a:extLst>
          </p:cNvPr>
          <p:cNvSpPr/>
          <p:nvPr/>
        </p:nvSpPr>
        <p:spPr>
          <a:xfrm>
            <a:off x="618347" y="1387458"/>
            <a:ext cx="7319154" cy="830997"/>
          </a:xfrm>
          <a:prstGeom prst="rect">
            <a:avLst/>
          </a:prstGeom>
        </p:spPr>
        <p:txBody>
          <a:bodyPr wrap="square">
            <a:spAutoFit/>
          </a:bodyPr>
          <a:lstStyle/>
          <a:p>
            <a:pPr algn="just"/>
            <a:r>
              <a:rPr lang="pt-BR" sz="1200" dirty="0">
                <a:latin typeface="Arial" panose="020B0604020202020204" pitchFamily="34" charset="0"/>
                <a:ea typeface="+mn-ea"/>
                <a:cs typeface="Arial" panose="020B0604020202020204" pitchFamily="34" charset="0"/>
              </a:rPr>
              <a:t>Viabilizar o funcionamento de poços artesianos e sistemas de abastecimento de água nas comunidades da área de atuação do IDENE, por meio da instalação de sistemas de energia solar fotovoltaica, garantindo o acesso contínuo e sustentável à água, promovendo o desenvolvimento socioeconômico e reduzindo os impactos ambientais.</a:t>
            </a:r>
            <a:endParaRPr lang="pt-BR" sz="1200" dirty="0">
              <a:latin typeface="Arial" panose="020B0604020202020204" pitchFamily="34" charset="0"/>
              <a:ea typeface="+mn-ea"/>
              <a:cs typeface="Arial" panose="020B0604020202020204" pitchFamily="34" charset="0"/>
              <a:sym typeface="Arial"/>
            </a:endParaRPr>
          </a:p>
        </p:txBody>
      </p:sp>
      <p:sp>
        <p:nvSpPr>
          <p:cNvPr id="7" name="CaixaDeTexto 6">
            <a:extLst>
              <a:ext uri="{FF2B5EF4-FFF2-40B4-BE49-F238E27FC236}">
                <a16:creationId xmlns:a16="http://schemas.microsoft.com/office/drawing/2014/main" id="{65815D01-400E-17DB-E510-75C76B0731EA}"/>
              </a:ext>
            </a:extLst>
          </p:cNvPr>
          <p:cNvSpPr txBox="1"/>
          <p:nvPr/>
        </p:nvSpPr>
        <p:spPr>
          <a:xfrm>
            <a:off x="420007" y="2942791"/>
            <a:ext cx="2850456" cy="369332"/>
          </a:xfrm>
          <a:prstGeom prst="rect">
            <a:avLst/>
          </a:prstGeom>
          <a:noFill/>
        </p:spPr>
        <p:txBody>
          <a:bodyPr wrap="square" rtlCol="0">
            <a:spAutoFit/>
          </a:bodyPr>
          <a:lstStyle/>
          <a:p>
            <a:r>
              <a:rPr lang="pt-BR" dirty="0">
                <a:solidFill>
                  <a:srgbClr val="B71C1C"/>
                </a:solidFill>
              </a:rPr>
              <a:t>»</a:t>
            </a:r>
            <a:r>
              <a:rPr lang="pt-BR" spc="-10" dirty="0">
                <a:solidFill>
                  <a:srgbClr val="B71C1C"/>
                </a:solidFill>
              </a:rPr>
              <a:t> </a:t>
            </a:r>
            <a:r>
              <a:rPr lang="pt-BR" b="1" dirty="0">
                <a:solidFill>
                  <a:schemeClr val="tx1"/>
                </a:solidFill>
                <a:latin typeface="+mj-lt"/>
                <a:ea typeface="+mn-ea"/>
                <a:cs typeface="Arial" panose="020B0604020202020204" pitchFamily="34" charset="0"/>
              </a:rPr>
              <a:t>Público Alvo: </a:t>
            </a:r>
          </a:p>
        </p:txBody>
      </p:sp>
      <p:sp>
        <p:nvSpPr>
          <p:cNvPr id="8" name="Retângulo 7">
            <a:extLst>
              <a:ext uri="{FF2B5EF4-FFF2-40B4-BE49-F238E27FC236}">
                <a16:creationId xmlns:a16="http://schemas.microsoft.com/office/drawing/2014/main" id="{5F72AEF7-77CC-B7EF-B690-9C8281993C2B}"/>
              </a:ext>
            </a:extLst>
          </p:cNvPr>
          <p:cNvSpPr/>
          <p:nvPr/>
        </p:nvSpPr>
        <p:spPr>
          <a:xfrm>
            <a:off x="631046" y="3307013"/>
            <a:ext cx="7306456" cy="461665"/>
          </a:xfrm>
          <a:prstGeom prst="rect">
            <a:avLst/>
          </a:prstGeom>
        </p:spPr>
        <p:txBody>
          <a:bodyPr wrap="square">
            <a:spAutoFit/>
          </a:bodyPr>
          <a:lstStyle/>
          <a:p>
            <a:pPr algn="just"/>
            <a:r>
              <a:rPr lang="pt-BR" sz="1200" dirty="0">
                <a:latin typeface="Arial" panose="020B0604020202020204" pitchFamily="34" charset="0"/>
                <a:ea typeface="+mn-ea"/>
                <a:cs typeface="Arial" panose="020B0604020202020204" pitchFamily="34" charset="0"/>
              </a:rPr>
              <a:t>Comunidades rurais e localidades em situação de vulnerabilidade hídrica nos municípios da área de abrangência do IDENE.</a:t>
            </a:r>
            <a:endParaRPr lang="pt-BR" sz="1200" dirty="0">
              <a:latin typeface="Arial" panose="020B0604020202020204" pitchFamily="34" charset="0"/>
              <a:ea typeface="+mn-ea"/>
              <a:cs typeface="Arial" panose="020B0604020202020204" pitchFamily="34" charset="0"/>
              <a:sym typeface="Arial"/>
            </a:endParaRPr>
          </a:p>
        </p:txBody>
      </p:sp>
      <p:sp>
        <p:nvSpPr>
          <p:cNvPr id="9" name="CaixaDeTexto 8">
            <a:extLst>
              <a:ext uri="{FF2B5EF4-FFF2-40B4-BE49-F238E27FC236}">
                <a16:creationId xmlns:a16="http://schemas.microsoft.com/office/drawing/2014/main" id="{C5377A47-63DE-C296-7A53-FA8200AA90B8}"/>
              </a:ext>
            </a:extLst>
          </p:cNvPr>
          <p:cNvSpPr txBox="1"/>
          <p:nvPr/>
        </p:nvSpPr>
        <p:spPr>
          <a:xfrm>
            <a:off x="420007" y="4104776"/>
            <a:ext cx="2850456" cy="369332"/>
          </a:xfrm>
          <a:prstGeom prst="rect">
            <a:avLst/>
          </a:prstGeom>
          <a:noFill/>
        </p:spPr>
        <p:txBody>
          <a:bodyPr wrap="square" rtlCol="0">
            <a:spAutoFit/>
          </a:bodyPr>
          <a:lstStyle/>
          <a:p>
            <a:r>
              <a:rPr lang="pt-BR" dirty="0">
                <a:solidFill>
                  <a:srgbClr val="B71C1C"/>
                </a:solidFill>
              </a:rPr>
              <a:t>»</a:t>
            </a:r>
            <a:r>
              <a:rPr lang="pt-BR" spc="-10" dirty="0">
                <a:solidFill>
                  <a:srgbClr val="B71C1C"/>
                </a:solidFill>
              </a:rPr>
              <a:t> </a:t>
            </a:r>
            <a:r>
              <a:rPr lang="pt-BR" b="1" dirty="0">
                <a:solidFill>
                  <a:schemeClr val="tx1"/>
                </a:solidFill>
                <a:latin typeface="+mj-lt"/>
                <a:ea typeface="+mn-ea"/>
                <a:cs typeface="Arial" panose="020B0604020202020204" pitchFamily="34" charset="0"/>
              </a:rPr>
              <a:t>Status:</a:t>
            </a:r>
          </a:p>
        </p:txBody>
      </p:sp>
      <p:sp>
        <p:nvSpPr>
          <p:cNvPr id="10" name="CaixaDeTexto 9">
            <a:extLst>
              <a:ext uri="{FF2B5EF4-FFF2-40B4-BE49-F238E27FC236}">
                <a16:creationId xmlns:a16="http://schemas.microsoft.com/office/drawing/2014/main" id="{51F7B6F1-DA8C-F464-015A-CBB9F2BB5E26}"/>
              </a:ext>
            </a:extLst>
          </p:cNvPr>
          <p:cNvSpPr txBox="1"/>
          <p:nvPr/>
        </p:nvSpPr>
        <p:spPr>
          <a:xfrm>
            <a:off x="631045" y="4493014"/>
            <a:ext cx="7389005" cy="461665"/>
          </a:xfrm>
          <a:prstGeom prst="rect">
            <a:avLst/>
          </a:prstGeom>
          <a:noFill/>
        </p:spPr>
        <p:txBody>
          <a:bodyPr wrap="square" rtlCol="0">
            <a:spAutoFit/>
          </a:bodyPr>
          <a:lstStyle/>
          <a:p>
            <a:pPr algn="just"/>
            <a:r>
              <a:rPr lang="pt-BR" sz="1200" dirty="0">
                <a:latin typeface="Arial" panose="020B0604020202020204" pitchFamily="34" charset="0"/>
                <a:ea typeface="+mn-ea"/>
                <a:cs typeface="Arial" panose="020B0604020202020204" pitchFamily="34" charset="0"/>
              </a:rPr>
              <a:t>Em execução</a:t>
            </a:r>
          </a:p>
          <a:p>
            <a:pPr marL="281308" indent="-281308" algn="just">
              <a:buFont typeface="Arial" panose="020B0604020202020204" pitchFamily="34" charset="0"/>
              <a:buChar char="•"/>
            </a:pPr>
            <a:endParaRPr lang="pt-BR"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7518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6818C77-69EC-5135-2051-5B4939CD1BC9}"/>
              </a:ext>
            </a:extLst>
          </p:cNvPr>
          <p:cNvSpPr txBox="1">
            <a:spLocks noGrp="1"/>
          </p:cNvSpPr>
          <p:nvPr>
            <p:ph type="title"/>
          </p:nvPr>
        </p:nvSpPr>
        <p:spPr>
          <a:xfrm>
            <a:off x="469899" y="953952"/>
            <a:ext cx="6765925" cy="553998"/>
          </a:xfrm>
          <a:prstGeom prst="rect">
            <a:avLst/>
          </a:prstGeom>
          <a:noFill/>
        </p:spPr>
        <p:txBody>
          <a:bodyPr wrap="square" rtlCol="0">
            <a:spAutoFit/>
          </a:bodyPr>
          <a:lstStyle/>
          <a:p>
            <a:pPr algn="ctr"/>
            <a:r>
              <a:rPr lang="pt-BR" b="1" dirty="0">
                <a:solidFill>
                  <a:srgbClr val="C00000"/>
                </a:solidFill>
                <a:latin typeface="+mj-lt"/>
                <a:cs typeface="Arial" panose="020B0604020202020204" pitchFamily="34" charset="0"/>
              </a:rPr>
              <a:t>SISTEMA SIMPLIFICADO DE ABASTECIMENTO DE ÁGUA </a:t>
            </a:r>
            <a:br>
              <a:rPr lang="pt-BR" b="1" dirty="0">
                <a:solidFill>
                  <a:srgbClr val="C00000"/>
                </a:solidFill>
                <a:latin typeface="+mj-lt"/>
                <a:cs typeface="Arial" panose="020B0604020202020204" pitchFamily="34" charset="0"/>
              </a:rPr>
            </a:br>
            <a:r>
              <a:rPr lang="pt-BR" b="1" dirty="0">
                <a:solidFill>
                  <a:srgbClr val="C00000"/>
                </a:solidFill>
                <a:latin typeface="+mj-lt"/>
                <a:cs typeface="Arial" panose="020B0604020202020204" pitchFamily="34" charset="0"/>
              </a:rPr>
              <a:t> </a:t>
            </a:r>
          </a:p>
        </p:txBody>
      </p:sp>
      <p:sp>
        <p:nvSpPr>
          <p:cNvPr id="5" name="Espaço Reservado para Texto 4">
            <a:extLst>
              <a:ext uri="{FF2B5EF4-FFF2-40B4-BE49-F238E27FC236}">
                <a16:creationId xmlns:a16="http://schemas.microsoft.com/office/drawing/2014/main" id="{8FC7FE7A-CA5B-92B4-DA0B-44AC4D59D7A4}"/>
              </a:ext>
            </a:extLst>
          </p:cNvPr>
          <p:cNvSpPr txBox="1">
            <a:spLocks noGrp="1"/>
          </p:cNvSpPr>
          <p:nvPr>
            <p:ph type="body" idx="1"/>
          </p:nvPr>
        </p:nvSpPr>
        <p:spPr>
          <a:xfrm>
            <a:off x="469899" y="1844920"/>
            <a:ext cx="7321550" cy="2677656"/>
          </a:xfrm>
          <a:prstGeom prst="rect">
            <a:avLst/>
          </a:prstGeom>
          <a:noFill/>
        </p:spPr>
        <p:txBody>
          <a:bodyPr wrap="square" rtlCol="0">
            <a:spAutoFit/>
          </a:bodyPr>
          <a:lstStyle/>
          <a:p>
            <a:pPr algn="just">
              <a:lnSpc>
                <a:spcPct val="150000"/>
              </a:lnSpc>
            </a:pPr>
            <a:r>
              <a:rPr lang="pt-BR" sz="1200" dirty="0">
                <a:latin typeface="Arial" panose="020B0604020202020204" pitchFamily="34" charset="0"/>
                <a:cs typeface="Arial" panose="020B0604020202020204" pitchFamily="34" charset="0"/>
              </a:rPr>
              <a:t>A Implantação de Sistemas Simplificados de Abastecimento de Água (SSAA), executado pelo Instituto de Desenvolvimento do Norte e Nordeste de Minas Gerais (IDENE), tem como finalidade garantir o acesso à água potável em comunidades situadas na sua área de atuação, especialmente aquelas afetadas pela escassez de recursos hídricos.</a:t>
            </a:r>
          </a:p>
          <a:p>
            <a:pPr algn="just">
              <a:lnSpc>
                <a:spcPct val="150000"/>
              </a:lnSpc>
            </a:pPr>
            <a:endParaRPr lang="pt-BR" sz="1200" dirty="0">
              <a:latin typeface="Arial" panose="020B0604020202020204" pitchFamily="34" charset="0"/>
              <a:cs typeface="Arial" panose="020B0604020202020204" pitchFamily="34" charset="0"/>
            </a:endParaRPr>
          </a:p>
          <a:p>
            <a:pPr algn="just">
              <a:lnSpc>
                <a:spcPct val="150000"/>
              </a:lnSpc>
            </a:pPr>
            <a:r>
              <a:rPr lang="pt-BR" sz="1200" dirty="0">
                <a:latin typeface="Arial" panose="020B0604020202020204" pitchFamily="34" charset="0"/>
                <a:cs typeface="Arial" panose="020B0604020202020204" pitchFamily="34" charset="0"/>
              </a:rPr>
              <a:t>Os sistemas são projetados para atender às necessidades de consumo humano, animal e irrigação, promovendo segurança hídrica e contribuindo para a melhoria da qualidade de vida das populações atendidas, com foco em sustentabilidade, eficiência e baixo custo operacional, por ter a possibilidade de ser energizado com Kit Fotovoltaico. </a:t>
            </a:r>
          </a:p>
          <a:p>
            <a:pPr algn="just"/>
            <a:endParaRPr lang="pt-BR" sz="1200" dirty="0">
              <a:latin typeface="Arial" panose="020B0604020202020204" pitchFamily="34" charset="0"/>
              <a:cs typeface="Arial" panose="020B0604020202020204" pitchFamily="34" charset="0"/>
            </a:endParaRPr>
          </a:p>
        </p:txBody>
      </p:sp>
      <p:sp>
        <p:nvSpPr>
          <p:cNvPr id="6" name="Título 3">
            <a:extLst>
              <a:ext uri="{FF2B5EF4-FFF2-40B4-BE49-F238E27FC236}">
                <a16:creationId xmlns:a16="http://schemas.microsoft.com/office/drawing/2014/main" id="{98658DAC-BDA0-357E-C47D-E94B6AC7D6C0}"/>
              </a:ext>
            </a:extLst>
          </p:cNvPr>
          <p:cNvSpPr txBox="1">
            <a:spLocks/>
          </p:cNvSpPr>
          <p:nvPr/>
        </p:nvSpPr>
        <p:spPr>
          <a:xfrm>
            <a:off x="192087" y="247650"/>
            <a:ext cx="7321550" cy="369332"/>
          </a:xfrm>
          <a:prstGeom prst="rect">
            <a:avLst/>
          </a:prstGeom>
          <a:noFill/>
        </p:spPr>
        <p:txBody>
          <a:bodyPr wrap="square" lIns="0" tIns="0" rIns="0" bIns="0" rtlCol="0">
            <a:spAutoFit/>
          </a:bodyPr>
          <a:lstStyle>
            <a:lvl1pPr>
              <a:defRPr sz="1800" b="1" i="0">
                <a:solidFill>
                  <a:schemeClr val="tx1"/>
                </a:solidFill>
                <a:latin typeface="Calibri"/>
                <a:ea typeface="+mj-ea"/>
                <a:cs typeface="Calibri"/>
              </a:defRPr>
            </a:lvl1pPr>
          </a:lstStyle>
          <a:p>
            <a:pPr algn="ctr"/>
            <a:r>
              <a:rPr lang="pt-BR" sz="1200" dirty="0">
                <a:latin typeface="+mj-lt"/>
                <a:cs typeface="Arial" panose="020B0604020202020204" pitchFamily="34" charset="0"/>
              </a:rPr>
              <a:t>Programa 56 - Desenvolvimento da Infraestrutura do Norte e Nordeste de Minas Gerais</a:t>
            </a:r>
          </a:p>
          <a:p>
            <a:pPr algn="ctr"/>
            <a:r>
              <a:rPr lang="pt-BR" sz="1200" dirty="0">
                <a:latin typeface="+mj-lt"/>
                <a:cs typeface="Arial" panose="020B0604020202020204" pitchFamily="34" charset="0"/>
              </a:rPr>
              <a:t>Ação 1028 - Implantação de Sistemas de Abastecimento de Água </a:t>
            </a:r>
          </a:p>
        </p:txBody>
      </p:sp>
    </p:spTree>
    <p:extLst>
      <p:ext uri="{BB962C8B-B14F-4D97-AF65-F5344CB8AC3E}">
        <p14:creationId xmlns:p14="http://schemas.microsoft.com/office/powerpoint/2010/main" val="639400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7ACB1DD9-EAB1-01DD-75A9-A06448FF3A2B}"/>
              </a:ext>
            </a:extLst>
          </p:cNvPr>
          <p:cNvSpPr txBox="1">
            <a:spLocks noGrp="1"/>
          </p:cNvSpPr>
          <p:nvPr>
            <p:ph type="title"/>
          </p:nvPr>
        </p:nvSpPr>
        <p:spPr>
          <a:xfrm>
            <a:off x="311150" y="390524"/>
            <a:ext cx="7321550" cy="369332"/>
          </a:xfrm>
          <a:prstGeom prst="rect">
            <a:avLst/>
          </a:prstGeom>
          <a:noFill/>
        </p:spPr>
        <p:txBody>
          <a:bodyPr wrap="square" rtlCol="0">
            <a:spAutoFit/>
          </a:bodyPr>
          <a:lstStyle/>
          <a:p>
            <a:pPr algn="ctr"/>
            <a:r>
              <a:rPr lang="pt-BR" sz="1200" dirty="0">
                <a:latin typeface="+mj-lt"/>
                <a:cs typeface="Arial" panose="020B0604020202020204" pitchFamily="34" charset="0"/>
              </a:rPr>
              <a:t>Programa 56 - Desenvolvimento da Infraestrutura do Norte e Nordeste de Minas Gerais</a:t>
            </a:r>
          </a:p>
          <a:p>
            <a:pPr algn="ctr"/>
            <a:r>
              <a:rPr lang="pt-BR" sz="1200" dirty="0">
                <a:latin typeface="+mj-lt"/>
                <a:cs typeface="Arial" panose="020B0604020202020204" pitchFamily="34" charset="0"/>
              </a:rPr>
              <a:t>Ação 1028 - Implantação de Sistemas de Abastecimento de Água </a:t>
            </a:r>
          </a:p>
        </p:txBody>
      </p:sp>
      <p:sp>
        <p:nvSpPr>
          <p:cNvPr id="6" name="Retângulo 5">
            <a:extLst>
              <a:ext uri="{FF2B5EF4-FFF2-40B4-BE49-F238E27FC236}">
                <a16:creationId xmlns:a16="http://schemas.microsoft.com/office/drawing/2014/main" id="{CDDFD150-9D08-CA0A-AADA-83080749940B}"/>
              </a:ext>
            </a:extLst>
          </p:cNvPr>
          <p:cNvSpPr/>
          <p:nvPr/>
        </p:nvSpPr>
        <p:spPr>
          <a:xfrm>
            <a:off x="660710" y="1688873"/>
            <a:ext cx="7391400" cy="646331"/>
          </a:xfrm>
          <a:prstGeom prst="rect">
            <a:avLst/>
          </a:prstGeom>
        </p:spPr>
        <p:txBody>
          <a:bodyPr wrap="square">
            <a:spAutoFit/>
          </a:bodyPr>
          <a:lstStyle/>
          <a:p>
            <a:pPr algn="just"/>
            <a:r>
              <a:rPr lang="pt-BR" sz="1200" dirty="0">
                <a:latin typeface="Arial" panose="020B0604020202020204" pitchFamily="34" charset="0"/>
                <a:ea typeface="+mn-ea"/>
                <a:cs typeface="Arial" panose="020B0604020202020204" pitchFamily="34" charset="0"/>
              </a:rPr>
              <a:t>Garantir o acesso contínuo e sustentável à água potável em comunidades da área de abrangência do IDENE, especialmente aquelas afetadas pela escassez hídrica, promovendo melhoria da qualidade de vida e desenvolvimento social e econômico local.</a:t>
            </a:r>
            <a:endParaRPr lang="pt-BR" sz="1200" dirty="0">
              <a:latin typeface="Arial" panose="020B0604020202020204" pitchFamily="34" charset="0"/>
              <a:ea typeface="+mn-ea"/>
              <a:cs typeface="Arial" panose="020B0604020202020204" pitchFamily="34" charset="0"/>
              <a:sym typeface="Arial"/>
            </a:endParaRPr>
          </a:p>
        </p:txBody>
      </p:sp>
      <p:sp>
        <p:nvSpPr>
          <p:cNvPr id="7" name="CaixaDeTexto 6">
            <a:extLst>
              <a:ext uri="{FF2B5EF4-FFF2-40B4-BE49-F238E27FC236}">
                <a16:creationId xmlns:a16="http://schemas.microsoft.com/office/drawing/2014/main" id="{C5EE41FA-AA13-297D-AE52-1A0F2EEF43CF}"/>
              </a:ext>
            </a:extLst>
          </p:cNvPr>
          <p:cNvSpPr txBox="1"/>
          <p:nvPr/>
        </p:nvSpPr>
        <p:spPr>
          <a:xfrm>
            <a:off x="393700" y="2766091"/>
            <a:ext cx="2850456" cy="369332"/>
          </a:xfrm>
          <a:prstGeom prst="rect">
            <a:avLst/>
          </a:prstGeom>
          <a:noFill/>
        </p:spPr>
        <p:txBody>
          <a:bodyPr wrap="square" rtlCol="0">
            <a:spAutoFit/>
          </a:bodyPr>
          <a:lstStyle/>
          <a:p>
            <a:r>
              <a:rPr lang="pt-BR" sz="1600" dirty="0">
                <a:solidFill>
                  <a:srgbClr val="B71C1C"/>
                </a:solidFill>
              </a:rPr>
              <a:t>»</a:t>
            </a:r>
            <a:r>
              <a:rPr lang="pt-BR" sz="1600" spc="-10" dirty="0">
                <a:solidFill>
                  <a:srgbClr val="B71C1C"/>
                </a:solidFill>
              </a:rPr>
              <a:t> </a:t>
            </a:r>
            <a:r>
              <a:rPr lang="pt-BR" b="1" dirty="0">
                <a:solidFill>
                  <a:schemeClr val="tx1"/>
                </a:solidFill>
                <a:latin typeface="+mj-lt"/>
                <a:ea typeface="+mn-ea"/>
                <a:cs typeface="Arial" panose="020B0604020202020204" pitchFamily="34" charset="0"/>
              </a:rPr>
              <a:t>Público</a:t>
            </a:r>
            <a:r>
              <a:rPr lang="pt-BR" b="1" dirty="0">
                <a:solidFill>
                  <a:schemeClr val="tx1"/>
                </a:solidFill>
                <a:latin typeface="+mn-lt"/>
                <a:ea typeface="+mn-ea"/>
                <a:cs typeface="Arial" panose="020B0604020202020204" pitchFamily="34" charset="0"/>
              </a:rPr>
              <a:t> Alvo: </a:t>
            </a:r>
          </a:p>
        </p:txBody>
      </p:sp>
      <p:sp>
        <p:nvSpPr>
          <p:cNvPr id="8" name="Retângulo 7">
            <a:extLst>
              <a:ext uri="{FF2B5EF4-FFF2-40B4-BE49-F238E27FC236}">
                <a16:creationId xmlns:a16="http://schemas.microsoft.com/office/drawing/2014/main" id="{FC1621F6-347B-C2C7-2603-3196D3E1F5AE}"/>
              </a:ext>
            </a:extLst>
          </p:cNvPr>
          <p:cNvSpPr/>
          <p:nvPr/>
        </p:nvSpPr>
        <p:spPr>
          <a:xfrm>
            <a:off x="582912" y="3350768"/>
            <a:ext cx="3631600" cy="338554"/>
          </a:xfrm>
          <a:prstGeom prst="rect">
            <a:avLst/>
          </a:prstGeom>
        </p:spPr>
        <p:txBody>
          <a:bodyPr wrap="square">
            <a:spAutoFit/>
          </a:bodyPr>
          <a:lstStyle/>
          <a:p>
            <a:pPr algn="just"/>
            <a:endParaRPr lang="pt-BR" sz="1600" dirty="0">
              <a:latin typeface="+mn-lt"/>
              <a:cs typeface="Arial" panose="020B0604020202020204" pitchFamily="34" charset="0"/>
              <a:sym typeface="Arial"/>
            </a:endParaRPr>
          </a:p>
        </p:txBody>
      </p:sp>
      <p:sp>
        <p:nvSpPr>
          <p:cNvPr id="9" name="CaixaDeTexto 8">
            <a:extLst>
              <a:ext uri="{FF2B5EF4-FFF2-40B4-BE49-F238E27FC236}">
                <a16:creationId xmlns:a16="http://schemas.microsoft.com/office/drawing/2014/main" id="{0B069C6F-D024-A5DD-38A4-CDFEF91A6EE4}"/>
              </a:ext>
            </a:extLst>
          </p:cNvPr>
          <p:cNvSpPr txBox="1"/>
          <p:nvPr/>
        </p:nvSpPr>
        <p:spPr>
          <a:xfrm>
            <a:off x="392723" y="3934648"/>
            <a:ext cx="2850456" cy="369332"/>
          </a:xfrm>
          <a:prstGeom prst="rect">
            <a:avLst/>
          </a:prstGeom>
          <a:noFill/>
        </p:spPr>
        <p:txBody>
          <a:bodyPr wrap="square" rtlCol="0">
            <a:spAutoFit/>
          </a:bodyPr>
          <a:lstStyle/>
          <a:p>
            <a:r>
              <a:rPr lang="pt-BR" sz="1600" dirty="0">
                <a:solidFill>
                  <a:srgbClr val="B71C1C"/>
                </a:solidFill>
              </a:rPr>
              <a:t>» </a:t>
            </a:r>
            <a:r>
              <a:rPr lang="pt-BR" b="1" dirty="0">
                <a:solidFill>
                  <a:schemeClr val="tx1"/>
                </a:solidFill>
                <a:latin typeface="+mj-lt"/>
              </a:rPr>
              <a:t>Status</a:t>
            </a:r>
            <a:r>
              <a:rPr lang="pt-BR" sz="1600" b="1" dirty="0">
                <a:solidFill>
                  <a:schemeClr val="tx1"/>
                </a:solidFill>
              </a:rPr>
              <a:t>:</a:t>
            </a:r>
          </a:p>
        </p:txBody>
      </p:sp>
      <p:sp>
        <p:nvSpPr>
          <p:cNvPr id="10" name="CaixaDeTexto 9">
            <a:extLst>
              <a:ext uri="{FF2B5EF4-FFF2-40B4-BE49-F238E27FC236}">
                <a16:creationId xmlns:a16="http://schemas.microsoft.com/office/drawing/2014/main" id="{838B6AC8-BF8C-EF67-D9BA-2857CF7F593B}"/>
              </a:ext>
            </a:extLst>
          </p:cNvPr>
          <p:cNvSpPr txBox="1"/>
          <p:nvPr/>
        </p:nvSpPr>
        <p:spPr>
          <a:xfrm>
            <a:off x="660710" y="4316605"/>
            <a:ext cx="7391400" cy="276999"/>
          </a:xfrm>
          <a:prstGeom prst="rect">
            <a:avLst/>
          </a:prstGeom>
          <a:noFill/>
        </p:spPr>
        <p:txBody>
          <a:bodyPr wrap="square" rtlCol="0">
            <a:spAutoFit/>
          </a:bodyPr>
          <a:lstStyle/>
          <a:p>
            <a:pPr algn="just"/>
            <a:r>
              <a:rPr lang="pt-BR" sz="1200" dirty="0">
                <a:latin typeface="Arial" panose="020B0604020202020204" pitchFamily="34" charset="0"/>
                <a:cs typeface="Arial" panose="020B0604020202020204" pitchFamily="34" charset="0"/>
              </a:rPr>
              <a:t>Em execução. </a:t>
            </a:r>
          </a:p>
        </p:txBody>
      </p:sp>
      <p:sp>
        <p:nvSpPr>
          <p:cNvPr id="2" name="Título 3">
            <a:extLst>
              <a:ext uri="{FF2B5EF4-FFF2-40B4-BE49-F238E27FC236}">
                <a16:creationId xmlns:a16="http://schemas.microsoft.com/office/drawing/2014/main" id="{83FBC8B1-9BEF-226D-F3E2-69A922C178FC}"/>
              </a:ext>
            </a:extLst>
          </p:cNvPr>
          <p:cNvSpPr txBox="1">
            <a:spLocks noGrp="1"/>
          </p:cNvSpPr>
          <p:nvPr>
            <p:ph type="body" idx="1"/>
          </p:nvPr>
        </p:nvSpPr>
        <p:spPr>
          <a:xfrm>
            <a:off x="500006" y="1310579"/>
            <a:ext cx="1109599" cy="491673"/>
          </a:xfrm>
          <a:prstGeom prst="rect">
            <a:avLst/>
          </a:prstGeom>
          <a:noFill/>
        </p:spPr>
        <p:txBody>
          <a:bodyPr wrap="none" rtlCol="0">
            <a:spAutoFit/>
          </a:bodyPr>
          <a:lstStyle/>
          <a:p>
            <a:r>
              <a:rPr lang="pt-BR" dirty="0">
                <a:solidFill>
                  <a:srgbClr val="B71C1C"/>
                </a:solidFill>
              </a:rPr>
              <a:t>»</a:t>
            </a:r>
            <a:r>
              <a:rPr lang="pt-BR" spc="-10" dirty="0">
                <a:solidFill>
                  <a:srgbClr val="B71C1C"/>
                </a:solidFill>
              </a:rPr>
              <a:t> </a:t>
            </a:r>
            <a:r>
              <a:rPr lang="pt-BR" b="1" dirty="0">
                <a:solidFill>
                  <a:schemeClr val="tx1"/>
                </a:solidFill>
                <a:latin typeface="+mj-lt"/>
                <a:cs typeface="Arial" panose="020B0604020202020204" pitchFamily="34" charset="0"/>
              </a:rPr>
              <a:t>Objetivo</a:t>
            </a:r>
            <a:r>
              <a:rPr lang="pt-BR" b="1" dirty="0">
                <a:solidFill>
                  <a:schemeClr val="tx1"/>
                </a:solidFill>
                <a:cs typeface="Arial" panose="020B0604020202020204" pitchFamily="34" charset="0"/>
              </a:rPr>
              <a:t>:</a:t>
            </a:r>
            <a:r>
              <a:rPr lang="pt-BR" b="1" dirty="0">
                <a:solidFill>
                  <a:srgbClr val="CC0000"/>
                </a:solidFill>
              </a:rPr>
              <a:t> </a:t>
            </a:r>
          </a:p>
          <a:p>
            <a:endParaRPr lang="pt-BR" sz="1395" dirty="0">
              <a:latin typeface="Arial" panose="020B0604020202020204" pitchFamily="34" charset="0"/>
              <a:cs typeface="Arial" panose="020B0604020202020204" pitchFamily="34" charset="0"/>
            </a:endParaRPr>
          </a:p>
        </p:txBody>
      </p:sp>
      <p:sp>
        <p:nvSpPr>
          <p:cNvPr id="15" name="CaixaDeTexto 14">
            <a:extLst>
              <a:ext uri="{FF2B5EF4-FFF2-40B4-BE49-F238E27FC236}">
                <a16:creationId xmlns:a16="http://schemas.microsoft.com/office/drawing/2014/main" id="{7B480334-29A6-A4D1-EACE-0338CC9C5865}"/>
              </a:ext>
            </a:extLst>
          </p:cNvPr>
          <p:cNvSpPr txBox="1"/>
          <p:nvPr/>
        </p:nvSpPr>
        <p:spPr>
          <a:xfrm>
            <a:off x="648010" y="3147945"/>
            <a:ext cx="7391400" cy="276999"/>
          </a:xfrm>
          <a:prstGeom prst="rect">
            <a:avLst/>
          </a:prstGeom>
          <a:noFill/>
        </p:spPr>
        <p:txBody>
          <a:bodyPr wrap="square">
            <a:spAutoFit/>
          </a:bodyPr>
          <a:lstStyle/>
          <a:p>
            <a:pPr algn="just"/>
            <a:r>
              <a:rPr lang="pt-BR" sz="1200" dirty="0">
                <a:latin typeface="Arial" panose="020B0604020202020204" pitchFamily="34" charset="0"/>
                <a:ea typeface="+mn-ea"/>
                <a:cs typeface="Arial" panose="020B0604020202020204" pitchFamily="34" charset="0"/>
              </a:rPr>
              <a:t>Comunidades rurais e localidades em situação de vulnerabilidade hídrica na área de atuação do IDENE; </a:t>
            </a:r>
          </a:p>
        </p:txBody>
      </p:sp>
    </p:spTree>
    <p:extLst>
      <p:ext uri="{BB962C8B-B14F-4D97-AF65-F5344CB8AC3E}">
        <p14:creationId xmlns:p14="http://schemas.microsoft.com/office/powerpoint/2010/main" val="281845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216BFA-2458-0202-98DC-0AD056F160A2}"/>
            </a:ext>
          </a:extLst>
        </p:cNvPr>
        <p:cNvGrpSpPr/>
        <p:nvPr/>
      </p:nvGrpSpPr>
      <p:grpSpPr>
        <a:xfrm>
          <a:off x="0" y="0"/>
          <a:ext cx="0" cy="0"/>
          <a:chOff x="0" y="0"/>
          <a:chExt cx="0" cy="0"/>
        </a:xfrm>
      </p:grpSpPr>
      <p:sp>
        <p:nvSpPr>
          <p:cNvPr id="4" name="Título 3">
            <a:extLst>
              <a:ext uri="{FF2B5EF4-FFF2-40B4-BE49-F238E27FC236}">
                <a16:creationId xmlns:a16="http://schemas.microsoft.com/office/drawing/2014/main" id="{A0598F77-4034-624B-5CE6-5A6685CB7FEC}"/>
              </a:ext>
            </a:extLst>
          </p:cNvPr>
          <p:cNvSpPr txBox="1">
            <a:spLocks noGrp="1"/>
          </p:cNvSpPr>
          <p:nvPr>
            <p:ph type="title"/>
          </p:nvPr>
        </p:nvSpPr>
        <p:spPr>
          <a:xfrm>
            <a:off x="317500" y="660903"/>
            <a:ext cx="7016750" cy="768672"/>
          </a:xfrm>
          <a:prstGeom prst="rect">
            <a:avLst/>
          </a:prstGeom>
          <a:noFill/>
        </p:spPr>
        <p:txBody>
          <a:bodyPr wrap="square" rtlCol="0">
            <a:spAutoFit/>
          </a:bodyPr>
          <a:lstStyle/>
          <a:p>
            <a:pPr algn="ctr"/>
            <a:r>
              <a:rPr lang="pt-BR" sz="1395" b="1" dirty="0">
                <a:solidFill>
                  <a:srgbClr val="C00000"/>
                </a:solidFill>
                <a:latin typeface="Arial" panose="020B0604020202020204" pitchFamily="34" charset="0"/>
                <a:cs typeface="Arial" panose="020B0604020202020204" pitchFamily="34" charset="0"/>
              </a:rPr>
              <a:t/>
            </a:r>
            <a:br>
              <a:rPr lang="pt-BR" sz="1395" b="1" dirty="0">
                <a:solidFill>
                  <a:srgbClr val="C00000"/>
                </a:solidFill>
                <a:latin typeface="Arial" panose="020B0604020202020204" pitchFamily="34" charset="0"/>
                <a:cs typeface="Arial" panose="020B0604020202020204" pitchFamily="34" charset="0"/>
              </a:rPr>
            </a:br>
            <a:r>
              <a:rPr lang="pt-BR" dirty="0">
                <a:solidFill>
                  <a:srgbClr val="C00000"/>
                </a:solidFill>
                <a:latin typeface="+mj-lt"/>
                <a:cs typeface="Arial" panose="020B0604020202020204" pitchFamily="34" charset="0"/>
              </a:rPr>
              <a:t>PROMOÇÃO DE SANEAMENTO BÁSICO POR MEIO DA INSTALAÇÃO DE MÓDULOS SANITÁRIOS</a:t>
            </a:r>
          </a:p>
        </p:txBody>
      </p:sp>
      <p:sp>
        <p:nvSpPr>
          <p:cNvPr id="5" name="Espaço Reservado para Texto 4">
            <a:extLst>
              <a:ext uri="{FF2B5EF4-FFF2-40B4-BE49-F238E27FC236}">
                <a16:creationId xmlns:a16="http://schemas.microsoft.com/office/drawing/2014/main" id="{1DDB9CE1-FAB1-B8AD-DCEF-94D364E8F3FE}"/>
              </a:ext>
            </a:extLst>
          </p:cNvPr>
          <p:cNvSpPr txBox="1">
            <a:spLocks noGrp="1"/>
          </p:cNvSpPr>
          <p:nvPr>
            <p:ph type="body" idx="1"/>
          </p:nvPr>
        </p:nvSpPr>
        <p:spPr>
          <a:xfrm>
            <a:off x="445729" y="2076450"/>
            <a:ext cx="7356475" cy="2181816"/>
          </a:xfrm>
          <a:prstGeom prst="rect">
            <a:avLst/>
          </a:prstGeom>
          <a:noFill/>
        </p:spPr>
        <p:txBody>
          <a:bodyPr wrap="square" rtlCol="0">
            <a:spAutoFit/>
          </a:bodyPr>
          <a:lstStyle/>
          <a:p>
            <a:pPr algn="just">
              <a:lnSpc>
                <a:spcPct val="150000"/>
              </a:lnSpc>
            </a:pPr>
            <a:endParaRPr lang="pt-BR" sz="1200" dirty="0">
              <a:solidFill>
                <a:srgbClr val="191D27"/>
              </a:solidFill>
              <a:latin typeface="Arial" panose="020B0604020202020204" pitchFamily="34" charset="0"/>
              <a:cs typeface="Arial" panose="020B0604020202020204" pitchFamily="34" charset="0"/>
            </a:endParaRPr>
          </a:p>
          <a:p>
            <a:pPr algn="just">
              <a:lnSpc>
                <a:spcPct val="150000"/>
              </a:lnSpc>
            </a:pPr>
            <a:r>
              <a:rPr lang="pt-BR" sz="1200" dirty="0">
                <a:latin typeface="Arial" panose="020B0604020202020204" pitchFamily="34" charset="0"/>
                <a:cs typeface="Arial" panose="020B0604020202020204" pitchFamily="34" charset="0"/>
              </a:rPr>
              <a:t>A execução de Módulos Sanitários, visa promover maior qualidade de vida e saúde pública à população rural em situação de vulnerabilidade nas áreas de atuação do Instituto. Os módulos sanitários são projetados para atender às necessidades básicas de saneamento, mesmo em localidades com baixa oferta de água.</a:t>
            </a:r>
          </a:p>
          <a:p>
            <a:pPr algn="just">
              <a:lnSpc>
                <a:spcPct val="150000"/>
              </a:lnSpc>
            </a:pPr>
            <a:endParaRPr lang="pt-BR" sz="1200" dirty="0">
              <a:latin typeface="Arial" panose="020B0604020202020204" pitchFamily="34" charset="0"/>
              <a:cs typeface="Arial" panose="020B0604020202020204" pitchFamily="34" charset="0"/>
            </a:endParaRPr>
          </a:p>
          <a:p>
            <a:pPr algn="just">
              <a:lnSpc>
                <a:spcPct val="150000"/>
              </a:lnSpc>
            </a:pPr>
            <a:r>
              <a:rPr lang="pt-BR" sz="1200" dirty="0">
                <a:latin typeface="Arial" panose="020B0604020202020204" pitchFamily="34" charset="0"/>
                <a:cs typeface="Arial" panose="020B0604020202020204" pitchFamily="34" charset="0"/>
              </a:rPr>
              <a:t>O diferencial do programa é a utilização de biodigestores, que permitem o tratamento seguro dos resíduos, evitando a contaminação do solo, preservando os recursos hídricos locais e promovendo a sustentabilidade ambiental. </a:t>
            </a:r>
          </a:p>
        </p:txBody>
      </p:sp>
      <p:sp>
        <p:nvSpPr>
          <p:cNvPr id="2" name="CaixaDeTexto 1">
            <a:extLst>
              <a:ext uri="{FF2B5EF4-FFF2-40B4-BE49-F238E27FC236}">
                <a16:creationId xmlns:a16="http://schemas.microsoft.com/office/drawing/2014/main" id="{1DCF7DF9-3607-14F9-7F0B-C528FFBBA308}"/>
              </a:ext>
            </a:extLst>
          </p:cNvPr>
          <p:cNvSpPr txBox="1"/>
          <p:nvPr/>
        </p:nvSpPr>
        <p:spPr>
          <a:xfrm>
            <a:off x="469900" y="190470"/>
            <a:ext cx="7019280" cy="400110"/>
          </a:xfrm>
          <a:prstGeom prst="rect">
            <a:avLst/>
          </a:prstGeom>
          <a:noFill/>
        </p:spPr>
        <p:txBody>
          <a:bodyPr wrap="square" rtlCol="0">
            <a:spAutoFit/>
          </a:bodyPr>
          <a:lstStyle/>
          <a:p>
            <a:pPr algn="ctr"/>
            <a:r>
              <a:rPr lang="pt-BR" sz="1000" b="1" dirty="0">
                <a:latin typeface="Arial" panose="020B0604020202020204" pitchFamily="34" charset="0"/>
                <a:cs typeface="Arial" panose="020B0604020202020204" pitchFamily="34" charset="0"/>
              </a:rPr>
              <a:t>Programa 56 - Desenvolvimento da Infraestrutura do Norte e Nordeste de Minas Gerais</a:t>
            </a:r>
          </a:p>
          <a:p>
            <a:pPr algn="ctr"/>
            <a:r>
              <a:rPr lang="pt-BR" sz="1000" b="1" dirty="0">
                <a:latin typeface="Arial" panose="020B0604020202020204" pitchFamily="34" charset="0"/>
                <a:cs typeface="Arial" panose="020B0604020202020204" pitchFamily="34" charset="0"/>
              </a:rPr>
              <a:t>Ação 1028-  Promoção do Saneamento Básico Por Meio da Instalação de Módulos Sanitários </a:t>
            </a:r>
          </a:p>
        </p:txBody>
      </p:sp>
    </p:spTree>
    <p:extLst>
      <p:ext uri="{BB962C8B-B14F-4D97-AF65-F5344CB8AC3E}">
        <p14:creationId xmlns:p14="http://schemas.microsoft.com/office/powerpoint/2010/main" val="1246212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6C4C3-8937-DE12-AE50-376D70E3EF63}"/>
            </a:ext>
          </a:extLst>
        </p:cNvPr>
        <p:cNvGrpSpPr/>
        <p:nvPr/>
      </p:nvGrpSpPr>
      <p:grpSpPr>
        <a:xfrm>
          <a:off x="0" y="0"/>
          <a:ext cx="0" cy="0"/>
          <a:chOff x="0" y="0"/>
          <a:chExt cx="0" cy="0"/>
        </a:xfrm>
      </p:grpSpPr>
      <p:sp>
        <p:nvSpPr>
          <p:cNvPr id="5" name="Espaço Reservado para Texto 4">
            <a:extLst>
              <a:ext uri="{FF2B5EF4-FFF2-40B4-BE49-F238E27FC236}">
                <a16:creationId xmlns:a16="http://schemas.microsoft.com/office/drawing/2014/main" id="{35E3E294-77FD-1C03-5E63-5F7F93568B69}"/>
              </a:ext>
            </a:extLst>
          </p:cNvPr>
          <p:cNvSpPr txBox="1">
            <a:spLocks noGrp="1"/>
          </p:cNvSpPr>
          <p:nvPr>
            <p:ph type="body" idx="1"/>
          </p:nvPr>
        </p:nvSpPr>
        <p:spPr>
          <a:xfrm>
            <a:off x="504825" y="1079560"/>
            <a:ext cx="9074150" cy="276999"/>
          </a:xfrm>
          <a:prstGeom prst="rect">
            <a:avLst/>
          </a:prstGeom>
          <a:noFill/>
        </p:spPr>
        <p:txBody>
          <a:bodyPr wrap="square" rtlCol="0">
            <a:spAutoFit/>
          </a:bodyPr>
          <a:lstStyle/>
          <a:p>
            <a:r>
              <a:rPr lang="pt-BR" sz="1600" dirty="0">
                <a:solidFill>
                  <a:srgbClr val="B71C1C"/>
                </a:solidFill>
                <a:latin typeface="+mj-lt"/>
              </a:rPr>
              <a:t>»</a:t>
            </a:r>
            <a:r>
              <a:rPr lang="pt-BR" sz="1600" spc="-10" dirty="0">
                <a:solidFill>
                  <a:srgbClr val="B71C1C"/>
                </a:solidFill>
                <a:latin typeface="+mj-lt"/>
              </a:rPr>
              <a:t> </a:t>
            </a:r>
            <a:r>
              <a:rPr lang="pt-BR" b="1" dirty="0">
                <a:solidFill>
                  <a:schemeClr val="tx1"/>
                </a:solidFill>
                <a:latin typeface="+mj-lt"/>
                <a:cs typeface="Arial" panose="020B0604020202020204" pitchFamily="34" charset="0"/>
              </a:rPr>
              <a:t>Objetivo</a:t>
            </a:r>
            <a:r>
              <a:rPr lang="pt-BR" sz="1600" b="1" dirty="0">
                <a:solidFill>
                  <a:schemeClr val="tx1"/>
                </a:solidFill>
                <a:latin typeface="+mj-lt"/>
                <a:cs typeface="Arial" panose="020B0604020202020204" pitchFamily="34" charset="0"/>
              </a:rPr>
              <a:t>:</a:t>
            </a:r>
            <a:r>
              <a:rPr lang="pt-BR" sz="1600" b="1" dirty="0">
                <a:solidFill>
                  <a:srgbClr val="CC0000"/>
                </a:solidFill>
                <a:latin typeface="+mj-lt"/>
              </a:rPr>
              <a:t> </a:t>
            </a:r>
          </a:p>
        </p:txBody>
      </p:sp>
      <p:sp>
        <p:nvSpPr>
          <p:cNvPr id="6" name="Retângulo 5">
            <a:extLst>
              <a:ext uri="{FF2B5EF4-FFF2-40B4-BE49-F238E27FC236}">
                <a16:creationId xmlns:a16="http://schemas.microsoft.com/office/drawing/2014/main" id="{890E350D-2043-5C3C-A8BE-5D742EC817A6}"/>
              </a:ext>
            </a:extLst>
          </p:cNvPr>
          <p:cNvSpPr/>
          <p:nvPr/>
        </p:nvSpPr>
        <p:spPr>
          <a:xfrm>
            <a:off x="504190" y="1515812"/>
            <a:ext cx="7433310" cy="646331"/>
          </a:xfrm>
          <a:prstGeom prst="rect">
            <a:avLst/>
          </a:prstGeom>
        </p:spPr>
        <p:txBody>
          <a:bodyPr wrap="square">
            <a:spAutoFit/>
          </a:bodyPr>
          <a:lstStyle/>
          <a:p>
            <a:pPr algn="just"/>
            <a:r>
              <a:rPr lang="pt-BR" sz="1200" dirty="0">
                <a:latin typeface="Arial" panose="020B0604020202020204" pitchFamily="34" charset="0"/>
                <a:cs typeface="Arial" panose="020B0604020202020204" pitchFamily="34" charset="0"/>
              </a:rPr>
              <a:t>Garantir a qualidade de vida e saúde pública da população rural atendida pelo IDENE por meio da implantação de módulos sanitários com biodigestores, promovendo segurança hídrica, proteção ambiental e prevenção de doenças relacionadas ao saneamento inadequado.</a:t>
            </a:r>
            <a:endParaRPr lang="pt-BR" sz="1200" dirty="0">
              <a:latin typeface="Arial" panose="020B0604020202020204" pitchFamily="34" charset="0"/>
              <a:ea typeface="Arial"/>
              <a:cs typeface="Arial" panose="020B0604020202020204" pitchFamily="34" charset="0"/>
              <a:sym typeface="Arial"/>
            </a:endParaRPr>
          </a:p>
        </p:txBody>
      </p:sp>
      <p:sp>
        <p:nvSpPr>
          <p:cNvPr id="7" name="CaixaDeTexto 6">
            <a:extLst>
              <a:ext uri="{FF2B5EF4-FFF2-40B4-BE49-F238E27FC236}">
                <a16:creationId xmlns:a16="http://schemas.microsoft.com/office/drawing/2014/main" id="{EEA416AA-8AC1-A6D7-B27F-A95E940A3F29}"/>
              </a:ext>
            </a:extLst>
          </p:cNvPr>
          <p:cNvSpPr txBox="1"/>
          <p:nvPr/>
        </p:nvSpPr>
        <p:spPr>
          <a:xfrm>
            <a:off x="378748" y="2703589"/>
            <a:ext cx="2850456" cy="369332"/>
          </a:xfrm>
          <a:prstGeom prst="rect">
            <a:avLst/>
          </a:prstGeom>
          <a:noFill/>
        </p:spPr>
        <p:txBody>
          <a:bodyPr wrap="square" rtlCol="0">
            <a:spAutoFit/>
          </a:bodyPr>
          <a:lstStyle/>
          <a:p>
            <a:r>
              <a:rPr lang="pt-BR" dirty="0">
                <a:solidFill>
                  <a:srgbClr val="B71C1C"/>
                </a:solidFill>
                <a:latin typeface="+mj-lt"/>
              </a:rPr>
              <a:t>»</a:t>
            </a:r>
            <a:r>
              <a:rPr lang="pt-BR" spc="-10" dirty="0">
                <a:solidFill>
                  <a:srgbClr val="B71C1C"/>
                </a:solidFill>
                <a:latin typeface="+mj-lt"/>
              </a:rPr>
              <a:t> </a:t>
            </a:r>
            <a:r>
              <a:rPr lang="pt-BR" b="1" dirty="0">
                <a:solidFill>
                  <a:schemeClr val="tx1"/>
                </a:solidFill>
                <a:latin typeface="+mj-lt"/>
                <a:cs typeface="Arial" panose="020B0604020202020204" pitchFamily="34" charset="0"/>
              </a:rPr>
              <a:t>Público Alvo: </a:t>
            </a:r>
          </a:p>
        </p:txBody>
      </p:sp>
      <p:sp>
        <p:nvSpPr>
          <p:cNvPr id="8" name="Retângulo 7">
            <a:extLst>
              <a:ext uri="{FF2B5EF4-FFF2-40B4-BE49-F238E27FC236}">
                <a16:creationId xmlns:a16="http://schemas.microsoft.com/office/drawing/2014/main" id="{7AD17668-7E31-EF99-E297-A0E17DAF49DA}"/>
              </a:ext>
            </a:extLst>
          </p:cNvPr>
          <p:cNvSpPr/>
          <p:nvPr/>
        </p:nvSpPr>
        <p:spPr>
          <a:xfrm>
            <a:off x="542290" y="3198728"/>
            <a:ext cx="7395210" cy="461665"/>
          </a:xfrm>
          <a:prstGeom prst="rect">
            <a:avLst/>
          </a:prstGeom>
        </p:spPr>
        <p:txBody>
          <a:bodyPr wrap="square">
            <a:spAutoFit/>
          </a:bodyPr>
          <a:lstStyle/>
          <a:p>
            <a:pPr algn="just"/>
            <a:r>
              <a:rPr lang="pt-BR" sz="1200" dirty="0">
                <a:latin typeface="Arial" panose="020B0604020202020204" pitchFamily="34" charset="0"/>
                <a:cs typeface="Arial" panose="020B0604020202020204" pitchFamily="34" charset="0"/>
              </a:rPr>
              <a:t>População rural em situação de vulnerabilidade nas áreas de atuação do IDENE e comunidades com acesso limitado a saneamento básico adequado;</a:t>
            </a:r>
            <a:endParaRPr lang="pt-BR" sz="1200" dirty="0">
              <a:latin typeface="Arial" panose="020B0604020202020204" pitchFamily="34" charset="0"/>
              <a:ea typeface="Arial"/>
              <a:cs typeface="Arial" panose="020B0604020202020204" pitchFamily="34" charset="0"/>
              <a:sym typeface="Arial"/>
            </a:endParaRPr>
          </a:p>
        </p:txBody>
      </p:sp>
      <p:sp>
        <p:nvSpPr>
          <p:cNvPr id="9" name="CaixaDeTexto 8">
            <a:extLst>
              <a:ext uri="{FF2B5EF4-FFF2-40B4-BE49-F238E27FC236}">
                <a16:creationId xmlns:a16="http://schemas.microsoft.com/office/drawing/2014/main" id="{F27A1D87-2728-229B-0F43-8E0DFE3A48C2}"/>
              </a:ext>
            </a:extLst>
          </p:cNvPr>
          <p:cNvSpPr txBox="1"/>
          <p:nvPr/>
        </p:nvSpPr>
        <p:spPr>
          <a:xfrm>
            <a:off x="406196" y="4019869"/>
            <a:ext cx="2850456" cy="369332"/>
          </a:xfrm>
          <a:prstGeom prst="rect">
            <a:avLst/>
          </a:prstGeom>
          <a:noFill/>
        </p:spPr>
        <p:txBody>
          <a:bodyPr wrap="square" rtlCol="0">
            <a:spAutoFit/>
          </a:bodyPr>
          <a:lstStyle/>
          <a:p>
            <a:r>
              <a:rPr lang="pt-BR" dirty="0">
                <a:solidFill>
                  <a:srgbClr val="B71C1C"/>
                </a:solidFill>
                <a:latin typeface="+mj-lt"/>
              </a:rPr>
              <a:t>» </a:t>
            </a:r>
            <a:r>
              <a:rPr lang="pt-BR" b="1" dirty="0">
                <a:solidFill>
                  <a:schemeClr val="tx1"/>
                </a:solidFill>
                <a:latin typeface="+mj-lt"/>
              </a:rPr>
              <a:t>Status:</a:t>
            </a:r>
          </a:p>
        </p:txBody>
      </p:sp>
      <p:sp>
        <p:nvSpPr>
          <p:cNvPr id="10" name="CaixaDeTexto 9">
            <a:extLst>
              <a:ext uri="{FF2B5EF4-FFF2-40B4-BE49-F238E27FC236}">
                <a16:creationId xmlns:a16="http://schemas.microsoft.com/office/drawing/2014/main" id="{0C13F702-065A-1680-3A11-163610C7E5D9}"/>
              </a:ext>
            </a:extLst>
          </p:cNvPr>
          <p:cNvSpPr txBox="1"/>
          <p:nvPr/>
        </p:nvSpPr>
        <p:spPr>
          <a:xfrm>
            <a:off x="504191" y="4389201"/>
            <a:ext cx="7509510" cy="461665"/>
          </a:xfrm>
          <a:prstGeom prst="rect">
            <a:avLst/>
          </a:prstGeom>
          <a:noFill/>
        </p:spPr>
        <p:txBody>
          <a:bodyPr wrap="square" rtlCol="0">
            <a:spAutoFit/>
          </a:bodyPr>
          <a:lstStyle/>
          <a:p>
            <a:pPr algn="just"/>
            <a:r>
              <a:rPr lang="pt-BR" sz="1200" dirty="0">
                <a:latin typeface="Arial" panose="020B0604020202020204" pitchFamily="34" charset="0"/>
                <a:cs typeface="Arial" panose="020B0604020202020204" pitchFamily="34" charset="0"/>
              </a:rPr>
              <a:t>Em processo de licitação.</a:t>
            </a:r>
          </a:p>
          <a:p>
            <a:pPr marL="281308" indent="-281308" algn="just">
              <a:buFont typeface="Arial" panose="020B0604020202020204" pitchFamily="34" charset="0"/>
              <a:buChar char="•"/>
            </a:pPr>
            <a:endParaRPr lang="pt-BR" sz="1200" dirty="0">
              <a:latin typeface="Arial" panose="020B0604020202020204" pitchFamily="34" charset="0"/>
              <a:cs typeface="Arial" panose="020B0604020202020204" pitchFamily="34" charset="0"/>
            </a:endParaRPr>
          </a:p>
        </p:txBody>
      </p:sp>
      <p:sp>
        <p:nvSpPr>
          <p:cNvPr id="2" name="CaixaDeTexto 1">
            <a:extLst>
              <a:ext uri="{FF2B5EF4-FFF2-40B4-BE49-F238E27FC236}">
                <a16:creationId xmlns:a16="http://schemas.microsoft.com/office/drawing/2014/main" id="{7715127E-0A8C-D320-6831-45D55DCDACCE}"/>
              </a:ext>
            </a:extLst>
          </p:cNvPr>
          <p:cNvSpPr txBox="1"/>
          <p:nvPr/>
        </p:nvSpPr>
        <p:spPr>
          <a:xfrm>
            <a:off x="504190" y="171450"/>
            <a:ext cx="7019280" cy="400110"/>
          </a:xfrm>
          <a:prstGeom prst="rect">
            <a:avLst/>
          </a:prstGeom>
          <a:noFill/>
        </p:spPr>
        <p:txBody>
          <a:bodyPr wrap="square" rtlCol="0">
            <a:spAutoFit/>
          </a:bodyPr>
          <a:lstStyle/>
          <a:p>
            <a:pPr algn="ctr"/>
            <a:r>
              <a:rPr lang="pt-BR" sz="1000" b="1" dirty="0">
                <a:latin typeface="Arial" panose="020B0604020202020204" pitchFamily="34" charset="0"/>
                <a:cs typeface="Arial" panose="020B0604020202020204" pitchFamily="34" charset="0"/>
              </a:rPr>
              <a:t>Programa 56 - Desenvolvimento da Infraestrutura do Norte e Nordeste de Minas Gerais</a:t>
            </a:r>
          </a:p>
          <a:p>
            <a:pPr algn="ctr"/>
            <a:r>
              <a:rPr lang="pt-BR" sz="1000" b="1" dirty="0">
                <a:latin typeface="Arial" panose="020B0604020202020204" pitchFamily="34" charset="0"/>
                <a:cs typeface="Arial" panose="020B0604020202020204" pitchFamily="34" charset="0"/>
              </a:rPr>
              <a:t>Ação 1028-  Promoção do Saneamento Básico Por Meio da Instalação de Módulos Sanitários </a:t>
            </a:r>
          </a:p>
        </p:txBody>
      </p:sp>
    </p:spTree>
    <p:extLst>
      <p:ext uri="{BB962C8B-B14F-4D97-AF65-F5344CB8AC3E}">
        <p14:creationId xmlns:p14="http://schemas.microsoft.com/office/powerpoint/2010/main" val="3736752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Texto 2">
            <a:extLst>
              <a:ext uri="{FF2B5EF4-FFF2-40B4-BE49-F238E27FC236}">
                <a16:creationId xmlns:a16="http://schemas.microsoft.com/office/drawing/2014/main" id="{DC63D452-E794-81E3-17F8-E596C58E288E}"/>
              </a:ext>
            </a:extLst>
          </p:cNvPr>
          <p:cNvSpPr>
            <a:spLocks noGrp="1"/>
          </p:cNvSpPr>
          <p:nvPr>
            <p:ph type="body" idx="1"/>
          </p:nvPr>
        </p:nvSpPr>
        <p:spPr>
          <a:xfrm>
            <a:off x="326308" y="2076450"/>
            <a:ext cx="7543800" cy="2492990"/>
          </a:xfrm>
        </p:spPr>
        <p:txBody>
          <a:bodyPr/>
          <a:lstStyle/>
          <a:p>
            <a:pPr algn="just">
              <a:lnSpc>
                <a:spcPct val="150000"/>
              </a:lnSpc>
            </a:pPr>
            <a:r>
              <a:rPr lang="pt-BR" sz="1200" dirty="0">
                <a:solidFill>
                  <a:srgbClr val="191D27"/>
                </a:solidFill>
                <a:latin typeface="Arial" panose="020B0604020202020204" pitchFamily="34" charset="0"/>
                <a:cs typeface="Arial" panose="020B0604020202020204" pitchFamily="34" charset="0"/>
              </a:rPr>
              <a:t>O Projeto Hidroagrícola de </a:t>
            </a:r>
            <a:r>
              <a:rPr lang="pt-BR" sz="1200" dirty="0" err="1">
                <a:solidFill>
                  <a:srgbClr val="191D27"/>
                </a:solidFill>
                <a:latin typeface="Arial" panose="020B0604020202020204" pitchFamily="34" charset="0"/>
                <a:cs typeface="Arial" panose="020B0604020202020204" pitchFamily="34" charset="0"/>
              </a:rPr>
              <a:t>Jequitaí</a:t>
            </a:r>
            <a:r>
              <a:rPr lang="pt-BR" sz="1200" dirty="0">
                <a:solidFill>
                  <a:srgbClr val="191D27"/>
                </a:solidFill>
                <a:latin typeface="Arial" panose="020B0604020202020204" pitchFamily="34" charset="0"/>
                <a:cs typeface="Arial" panose="020B0604020202020204" pitchFamily="34" charset="0"/>
              </a:rPr>
              <a:t>, quem tem como empreendedora, a Companhia de Desenvolvimento dos Vales do São Francisco e do Parnaíba – CODEVASF, consiste na implantação de duas barragens de usos múltiplos no rio </a:t>
            </a:r>
            <a:r>
              <a:rPr lang="pt-BR" sz="1200" dirty="0" err="1">
                <a:solidFill>
                  <a:srgbClr val="191D27"/>
                </a:solidFill>
                <a:latin typeface="Arial" panose="020B0604020202020204" pitchFamily="34" charset="0"/>
                <a:cs typeface="Arial" panose="020B0604020202020204" pitchFamily="34" charset="0"/>
              </a:rPr>
              <a:t>Jequitaí</a:t>
            </a:r>
            <a:r>
              <a:rPr lang="pt-BR" sz="1200" dirty="0">
                <a:solidFill>
                  <a:srgbClr val="191D27"/>
                </a:solidFill>
                <a:latin typeface="Arial" panose="020B0604020202020204" pitchFamily="34" charset="0"/>
                <a:cs typeface="Arial" panose="020B0604020202020204" pitchFamily="34" charset="0"/>
              </a:rPr>
              <a:t>, além de sistemas que permitam a irrigação de áreas, a regularização da vazão do rio São Francisco, a reserva de água para abastecimento em 19 municípios e a geração de cerca de 20 MW de energia, entre outros benefícios.</a:t>
            </a:r>
          </a:p>
          <a:p>
            <a:pPr algn="just">
              <a:lnSpc>
                <a:spcPct val="150000"/>
              </a:lnSpc>
            </a:pPr>
            <a:r>
              <a:rPr lang="pt-BR" sz="1200" dirty="0">
                <a:solidFill>
                  <a:srgbClr val="191D27"/>
                </a:solidFill>
                <a:latin typeface="Arial" panose="020B0604020202020204" pitchFamily="34" charset="0"/>
                <a:cs typeface="Arial" panose="020B0604020202020204" pitchFamily="34" charset="0"/>
              </a:rPr>
              <a:t>O </a:t>
            </a:r>
            <a:r>
              <a:rPr lang="pt-BR" sz="1200" dirty="0" err="1">
                <a:solidFill>
                  <a:srgbClr val="191D27"/>
                </a:solidFill>
                <a:latin typeface="Arial" panose="020B0604020202020204" pitchFamily="34" charset="0"/>
                <a:cs typeface="Arial" panose="020B0604020202020204" pitchFamily="34" charset="0"/>
              </a:rPr>
              <a:t>Idene</a:t>
            </a:r>
            <a:r>
              <a:rPr lang="pt-BR" sz="1200" dirty="0">
                <a:solidFill>
                  <a:srgbClr val="191D27"/>
                </a:solidFill>
                <a:latin typeface="Arial" panose="020B0604020202020204" pitchFamily="34" charset="0"/>
                <a:cs typeface="Arial" panose="020B0604020202020204" pitchFamily="34" charset="0"/>
              </a:rPr>
              <a:t>, atualmente, por meio do Termo de Compromisso 00-008-00/2011, tem como obrigação a aquisição das terras para a construção da Barragem I e do reassentamento, bem como a execução do Plano de Assistência Social – PAS. </a:t>
            </a:r>
          </a:p>
          <a:p>
            <a:endParaRPr lang="pt-BR" dirty="0"/>
          </a:p>
        </p:txBody>
      </p:sp>
      <p:sp>
        <p:nvSpPr>
          <p:cNvPr id="4" name="Título 3">
            <a:extLst>
              <a:ext uri="{FF2B5EF4-FFF2-40B4-BE49-F238E27FC236}">
                <a16:creationId xmlns:a16="http://schemas.microsoft.com/office/drawing/2014/main" id="{C8B10F2D-9E9A-6C7E-244C-A8A6F814E1CC}"/>
              </a:ext>
            </a:extLst>
          </p:cNvPr>
          <p:cNvSpPr txBox="1">
            <a:spLocks noGrp="1"/>
          </p:cNvSpPr>
          <p:nvPr>
            <p:ph type="title"/>
          </p:nvPr>
        </p:nvSpPr>
        <p:spPr>
          <a:xfrm>
            <a:off x="311150" y="390525"/>
            <a:ext cx="6765925" cy="300038"/>
          </a:xfrm>
          <a:prstGeom prst="rect">
            <a:avLst/>
          </a:prstGeom>
          <a:noFill/>
        </p:spPr>
        <p:txBody>
          <a:bodyPr wrap="none" rtlCol="0">
            <a:spAutoFit/>
          </a:bodyPr>
          <a:lstStyle/>
          <a:p>
            <a:pPr algn="ctr"/>
            <a:r>
              <a:rPr lang="pt-BR" sz="1000" b="1" dirty="0">
                <a:latin typeface="Arial" panose="020B0604020202020204" pitchFamily="34" charset="0"/>
                <a:cs typeface="Arial" panose="020B0604020202020204" pitchFamily="34" charset="0"/>
              </a:rPr>
              <a:t>Programa 56 - Desenvolvimento da Infraestrutura do Norte e Nordeste de Minas Gerais</a:t>
            </a:r>
          </a:p>
          <a:p>
            <a:pPr algn="ctr"/>
            <a:r>
              <a:rPr lang="pt-BR" sz="1000" b="1" dirty="0">
                <a:latin typeface="Arial" panose="020B0604020202020204" pitchFamily="34" charset="0"/>
                <a:cs typeface="Arial" panose="020B0604020202020204" pitchFamily="34" charset="0"/>
              </a:rPr>
              <a:t>Ação 1095 - Implantação de Barragens Hidroagrícolas – </a:t>
            </a:r>
            <a:r>
              <a:rPr lang="pt-BR" sz="1000" b="1" dirty="0" err="1">
                <a:latin typeface="Arial" panose="020B0604020202020204" pitchFamily="34" charset="0"/>
                <a:cs typeface="Arial" panose="020B0604020202020204" pitchFamily="34" charset="0"/>
              </a:rPr>
              <a:t>Jequitaí</a:t>
            </a:r>
            <a:endParaRPr lang="pt-BR" sz="1000" b="1" dirty="0">
              <a:latin typeface="Arial" panose="020B0604020202020204" pitchFamily="34" charset="0"/>
              <a:cs typeface="Arial" panose="020B0604020202020204" pitchFamily="34" charset="0"/>
            </a:endParaRPr>
          </a:p>
        </p:txBody>
      </p:sp>
      <p:sp>
        <p:nvSpPr>
          <p:cNvPr id="5" name="CaixaDeTexto 4">
            <a:extLst>
              <a:ext uri="{FF2B5EF4-FFF2-40B4-BE49-F238E27FC236}">
                <a16:creationId xmlns:a16="http://schemas.microsoft.com/office/drawing/2014/main" id="{4AB305CE-6106-B045-A802-F213601A708F}"/>
              </a:ext>
            </a:extLst>
          </p:cNvPr>
          <p:cNvSpPr txBox="1"/>
          <p:nvPr/>
        </p:nvSpPr>
        <p:spPr>
          <a:xfrm>
            <a:off x="1308100" y="895347"/>
            <a:ext cx="6463888" cy="646331"/>
          </a:xfrm>
          <a:prstGeom prst="rect">
            <a:avLst/>
          </a:prstGeom>
          <a:noFill/>
        </p:spPr>
        <p:txBody>
          <a:bodyPr wrap="square" rtlCol="0">
            <a:spAutoFit/>
          </a:bodyPr>
          <a:lstStyle/>
          <a:p>
            <a:pPr algn="ctr"/>
            <a:r>
              <a:rPr lang="pt-BR" b="1" dirty="0">
                <a:solidFill>
                  <a:srgbClr val="C00000"/>
                </a:solidFill>
                <a:latin typeface="+mj-lt"/>
                <a:ea typeface="+mj-ea"/>
                <a:cs typeface="Arial" panose="020B0604020202020204" pitchFamily="34" charset="0"/>
              </a:rPr>
              <a:t>PROJETO HIDROAGRÍCOLA DE JEQUITAÍ - REGULARIZAÇÃO FUNDIÁRIA</a:t>
            </a:r>
          </a:p>
        </p:txBody>
      </p:sp>
    </p:spTree>
    <p:extLst>
      <p:ext uri="{BB962C8B-B14F-4D97-AF65-F5344CB8AC3E}">
        <p14:creationId xmlns:p14="http://schemas.microsoft.com/office/powerpoint/2010/main" val="3813013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0D41B6-65A4-99CE-DAE8-5A9B99C00A8D}"/>
            </a:ext>
          </a:extLst>
        </p:cNvPr>
        <p:cNvGrpSpPr/>
        <p:nvPr/>
      </p:nvGrpSpPr>
      <p:grpSpPr>
        <a:xfrm>
          <a:off x="0" y="0"/>
          <a:ext cx="0" cy="0"/>
          <a:chOff x="0" y="0"/>
          <a:chExt cx="0" cy="0"/>
        </a:xfrm>
      </p:grpSpPr>
      <p:sp>
        <p:nvSpPr>
          <p:cNvPr id="4" name="Título 3">
            <a:extLst>
              <a:ext uri="{FF2B5EF4-FFF2-40B4-BE49-F238E27FC236}">
                <a16:creationId xmlns:a16="http://schemas.microsoft.com/office/drawing/2014/main" id="{D51F80D9-1CDB-EEBA-8DE4-84B2DCA436C9}"/>
              </a:ext>
            </a:extLst>
          </p:cNvPr>
          <p:cNvSpPr txBox="1">
            <a:spLocks noGrp="1"/>
          </p:cNvSpPr>
          <p:nvPr>
            <p:ph type="title"/>
          </p:nvPr>
        </p:nvSpPr>
        <p:spPr>
          <a:xfrm>
            <a:off x="317500" y="171450"/>
            <a:ext cx="6765925" cy="300038"/>
          </a:xfrm>
          <a:prstGeom prst="rect">
            <a:avLst/>
          </a:prstGeom>
          <a:noFill/>
        </p:spPr>
        <p:txBody>
          <a:bodyPr wrap="none" rtlCol="0">
            <a:spAutoFit/>
          </a:bodyPr>
          <a:lstStyle/>
          <a:p>
            <a:pPr algn="ctr"/>
            <a:r>
              <a:rPr lang="pt-BR" sz="1000" b="1" dirty="0">
                <a:latin typeface="Arial" panose="020B0604020202020204" pitchFamily="34" charset="0"/>
                <a:cs typeface="Arial" panose="020B0604020202020204" pitchFamily="34" charset="0"/>
              </a:rPr>
              <a:t>Programa 56 - Desenvolvimento da Infraestrutura do Norte e Nordeste de Minas Gerais</a:t>
            </a:r>
          </a:p>
          <a:p>
            <a:pPr algn="ctr"/>
            <a:r>
              <a:rPr lang="pt-BR" sz="1000" b="1" dirty="0">
                <a:latin typeface="Arial" panose="020B0604020202020204" pitchFamily="34" charset="0"/>
                <a:cs typeface="Arial" panose="020B0604020202020204" pitchFamily="34" charset="0"/>
              </a:rPr>
              <a:t>Ação 1095 - Implantação de Barragens Hidroagrícolas – </a:t>
            </a:r>
            <a:r>
              <a:rPr lang="pt-BR" sz="1000" b="1" dirty="0" err="1">
                <a:latin typeface="Arial" panose="020B0604020202020204" pitchFamily="34" charset="0"/>
                <a:cs typeface="Arial" panose="020B0604020202020204" pitchFamily="34" charset="0"/>
              </a:rPr>
              <a:t>Jequitaí</a:t>
            </a:r>
            <a:endParaRPr lang="pt-BR" sz="1000" b="1" dirty="0">
              <a:latin typeface="Arial" panose="020B0604020202020204" pitchFamily="34" charset="0"/>
              <a:cs typeface="Arial" panose="020B0604020202020204" pitchFamily="34" charset="0"/>
            </a:endParaRPr>
          </a:p>
        </p:txBody>
      </p:sp>
      <p:sp>
        <p:nvSpPr>
          <p:cNvPr id="2" name="CaixaDeTexto 1">
            <a:extLst>
              <a:ext uri="{FF2B5EF4-FFF2-40B4-BE49-F238E27FC236}">
                <a16:creationId xmlns:a16="http://schemas.microsoft.com/office/drawing/2014/main" id="{FA86ED16-76C3-F6FA-53EE-65A7AB4C243E}"/>
              </a:ext>
            </a:extLst>
          </p:cNvPr>
          <p:cNvSpPr txBox="1"/>
          <p:nvPr/>
        </p:nvSpPr>
        <p:spPr>
          <a:xfrm>
            <a:off x="494291" y="785139"/>
            <a:ext cx="1939018" cy="369332"/>
          </a:xfrm>
          <a:prstGeom prst="rect">
            <a:avLst/>
          </a:prstGeom>
          <a:noFill/>
        </p:spPr>
        <p:txBody>
          <a:bodyPr wrap="square" rtlCol="0">
            <a:spAutoFit/>
          </a:bodyPr>
          <a:lstStyle/>
          <a:p>
            <a:r>
              <a:rPr lang="pt-BR" dirty="0">
                <a:solidFill>
                  <a:srgbClr val="B71C1C"/>
                </a:solidFill>
                <a:latin typeface="+mj-lt"/>
              </a:rPr>
              <a:t>»</a:t>
            </a:r>
            <a:r>
              <a:rPr lang="pt-BR" spc="-10" dirty="0">
                <a:solidFill>
                  <a:srgbClr val="B71C1C"/>
                </a:solidFill>
                <a:latin typeface="+mj-lt"/>
              </a:rPr>
              <a:t> </a:t>
            </a:r>
            <a:r>
              <a:rPr lang="pt-BR" b="1" dirty="0">
                <a:solidFill>
                  <a:schemeClr val="tx1"/>
                </a:solidFill>
                <a:latin typeface="+mj-lt"/>
                <a:cs typeface="Arial" panose="020B0604020202020204" pitchFamily="34" charset="0"/>
              </a:rPr>
              <a:t>Objetivo:</a:t>
            </a:r>
            <a:r>
              <a:rPr lang="pt-BR" b="1" dirty="0">
                <a:solidFill>
                  <a:srgbClr val="CC0000"/>
                </a:solidFill>
                <a:latin typeface="+mj-lt"/>
              </a:rPr>
              <a:t> </a:t>
            </a:r>
          </a:p>
        </p:txBody>
      </p:sp>
      <p:sp>
        <p:nvSpPr>
          <p:cNvPr id="6" name="CaixaDeTexto 5">
            <a:extLst>
              <a:ext uri="{FF2B5EF4-FFF2-40B4-BE49-F238E27FC236}">
                <a16:creationId xmlns:a16="http://schemas.microsoft.com/office/drawing/2014/main" id="{D46F853E-0ADB-1794-A487-F6D49F0C6B83}"/>
              </a:ext>
            </a:extLst>
          </p:cNvPr>
          <p:cNvSpPr txBox="1"/>
          <p:nvPr/>
        </p:nvSpPr>
        <p:spPr>
          <a:xfrm>
            <a:off x="622300" y="1314450"/>
            <a:ext cx="7086601" cy="1366528"/>
          </a:xfrm>
          <a:prstGeom prst="rect">
            <a:avLst/>
          </a:prstGeom>
          <a:noFill/>
        </p:spPr>
        <p:txBody>
          <a:bodyPr wrap="square" rtlCol="0">
            <a:spAutoFit/>
          </a:bodyPr>
          <a:lstStyle/>
          <a:p>
            <a:pPr lvl="0" algn="just">
              <a:lnSpc>
                <a:spcPct val="115000"/>
              </a:lnSpc>
              <a:spcAft>
                <a:spcPts val="800"/>
              </a:spcAft>
              <a:tabLst>
                <a:tab pos="457200" algn="l"/>
              </a:tabLst>
            </a:pPr>
            <a:r>
              <a:rPr lang="pt-BR" sz="1200" dirty="0">
                <a:latin typeface="Arial" panose="020B0604020202020204" pitchFamily="34" charset="0"/>
                <a:cs typeface="Arial" panose="020B0604020202020204" pitchFamily="34" charset="0"/>
              </a:rPr>
              <a:t>Assegurar a implementação da Barragem I do Projeto Hidroagrícola de </a:t>
            </a:r>
            <a:r>
              <a:rPr lang="pt-BR" sz="1200" dirty="0" err="1">
                <a:latin typeface="Arial" panose="020B0604020202020204" pitchFamily="34" charset="0"/>
                <a:cs typeface="Arial" panose="020B0604020202020204" pitchFamily="34" charset="0"/>
              </a:rPr>
              <a:t>Jequitaí</a:t>
            </a:r>
            <a:r>
              <a:rPr lang="pt-BR" sz="1200" dirty="0">
                <a:latin typeface="Arial" panose="020B0604020202020204" pitchFamily="34" charset="0"/>
                <a:cs typeface="Arial" panose="020B0604020202020204" pitchFamily="34" charset="0"/>
              </a:rPr>
              <a:t>, garantindo a aquisição das terras </a:t>
            </a:r>
            <a:r>
              <a:rPr lang="pt-BR" sz="1200" kern="100" dirty="0">
                <a:latin typeface="Arial" panose="020B0604020202020204" pitchFamily="34" charset="0"/>
                <a:ea typeface="Calibri" panose="020F0502020204030204" pitchFamily="34" charset="0"/>
                <a:cs typeface="Arial" panose="020B0604020202020204" pitchFamily="34" charset="0"/>
              </a:rPr>
              <a:t>indicadas no Decreto de numeração especial nº 82, de 18, de 2018, localizadas nos Municípios de </a:t>
            </a:r>
            <a:r>
              <a:rPr lang="pt-BR" sz="1200" kern="100" dirty="0" err="1">
                <a:latin typeface="Arial" panose="020B0604020202020204" pitchFamily="34" charset="0"/>
                <a:ea typeface="Calibri" panose="020F0502020204030204" pitchFamily="34" charset="0"/>
                <a:cs typeface="Arial" panose="020B0604020202020204" pitchFamily="34" charset="0"/>
              </a:rPr>
              <a:t>Jequitaí</a:t>
            </a:r>
            <a:r>
              <a:rPr lang="pt-BR" sz="1200" kern="100" dirty="0">
                <a:latin typeface="Arial" panose="020B0604020202020204" pitchFamily="34" charset="0"/>
                <a:ea typeface="Calibri" panose="020F0502020204030204" pitchFamily="34" charset="0"/>
                <a:cs typeface="Arial" panose="020B0604020202020204" pitchFamily="34" charset="0"/>
              </a:rPr>
              <a:t>, Francisco Dumont e Claro dos Poções,</a:t>
            </a:r>
            <a:r>
              <a:rPr lang="pt-BR" sz="1200" dirty="0">
                <a:latin typeface="Arial" panose="020B0604020202020204" pitchFamily="34" charset="0"/>
                <a:cs typeface="Arial" panose="020B0604020202020204" pitchFamily="34" charset="0"/>
              </a:rPr>
              <a:t> e a execução do Plano de Assistência Social (PAS), de forma a viabilizar o projeto e seus múltiplos benefícios: irrigação de áreas agrícolas, regularização da vazão do rio </a:t>
            </a:r>
            <a:r>
              <a:rPr lang="pt-BR" sz="1200" dirty="0" err="1">
                <a:latin typeface="Arial" panose="020B0604020202020204" pitchFamily="34" charset="0"/>
                <a:cs typeface="Arial" panose="020B0604020202020204" pitchFamily="34" charset="0"/>
              </a:rPr>
              <a:t>Jequitaí</a:t>
            </a:r>
            <a:r>
              <a:rPr lang="pt-BR" sz="1200" dirty="0">
                <a:latin typeface="Arial" panose="020B0604020202020204" pitchFamily="34" charset="0"/>
                <a:cs typeface="Arial" panose="020B0604020202020204" pitchFamily="34" charset="0"/>
              </a:rPr>
              <a:t>, abastecimento de água para 19 municípios e geração de energia elétrica.</a:t>
            </a:r>
            <a:endParaRPr lang="pt-BR" sz="12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CaixaDeTexto 2">
            <a:extLst>
              <a:ext uri="{FF2B5EF4-FFF2-40B4-BE49-F238E27FC236}">
                <a16:creationId xmlns:a16="http://schemas.microsoft.com/office/drawing/2014/main" id="{6BB44CEF-6639-DF46-5C53-A1D9FB600EBD}"/>
              </a:ext>
            </a:extLst>
          </p:cNvPr>
          <p:cNvSpPr txBox="1"/>
          <p:nvPr/>
        </p:nvSpPr>
        <p:spPr>
          <a:xfrm>
            <a:off x="494291" y="3258048"/>
            <a:ext cx="7443209" cy="369332"/>
          </a:xfrm>
          <a:prstGeom prst="rect">
            <a:avLst/>
          </a:prstGeom>
          <a:noFill/>
        </p:spPr>
        <p:txBody>
          <a:bodyPr wrap="square" rtlCol="0">
            <a:spAutoFit/>
          </a:bodyPr>
          <a:lstStyle/>
          <a:p>
            <a:r>
              <a:rPr lang="pt-BR" dirty="0">
                <a:solidFill>
                  <a:srgbClr val="B71C1C"/>
                </a:solidFill>
                <a:latin typeface="+mj-lt"/>
              </a:rPr>
              <a:t>»</a:t>
            </a:r>
            <a:r>
              <a:rPr lang="pt-BR" spc="-10" dirty="0">
                <a:solidFill>
                  <a:srgbClr val="B71C1C"/>
                </a:solidFill>
                <a:latin typeface="+mj-lt"/>
              </a:rPr>
              <a:t> </a:t>
            </a:r>
            <a:r>
              <a:rPr lang="pt-BR" b="1" dirty="0">
                <a:solidFill>
                  <a:schemeClr val="tx1"/>
                </a:solidFill>
                <a:latin typeface="+mj-lt"/>
                <a:cs typeface="Arial" panose="020B0604020202020204" pitchFamily="34" charset="0"/>
              </a:rPr>
              <a:t>Público Alvo: </a:t>
            </a:r>
          </a:p>
        </p:txBody>
      </p:sp>
      <p:sp>
        <p:nvSpPr>
          <p:cNvPr id="9" name="CaixaDeTexto 8">
            <a:extLst>
              <a:ext uri="{FF2B5EF4-FFF2-40B4-BE49-F238E27FC236}">
                <a16:creationId xmlns:a16="http://schemas.microsoft.com/office/drawing/2014/main" id="{EE2ECF2D-9C3D-989C-F722-B83B1A928D67}"/>
              </a:ext>
            </a:extLst>
          </p:cNvPr>
          <p:cNvSpPr txBox="1"/>
          <p:nvPr/>
        </p:nvSpPr>
        <p:spPr>
          <a:xfrm>
            <a:off x="460098" y="3614797"/>
            <a:ext cx="7629801" cy="830997"/>
          </a:xfrm>
          <a:prstGeom prst="rect">
            <a:avLst/>
          </a:prstGeom>
          <a:noFill/>
        </p:spPr>
        <p:txBody>
          <a:bodyPr wrap="square" rtlCol="0">
            <a:spAutoFit/>
          </a:bodyPr>
          <a:lstStyle/>
          <a:p>
            <a:pPr marL="285750" indent="-285750" algn="just">
              <a:buFont typeface="Arial" panose="020B0604020202020204" pitchFamily="34" charset="0"/>
              <a:buChar char="•"/>
            </a:pPr>
            <a:r>
              <a:rPr lang="pt-BR" sz="1200" dirty="0">
                <a:latin typeface="Arial" panose="020B0604020202020204" pitchFamily="34" charset="0"/>
                <a:cs typeface="Arial" panose="020B0604020202020204" pitchFamily="34" charset="0"/>
              </a:rPr>
              <a:t>Famílias e populações afetadas direta ou indiretamente pela construção da Barragem I;</a:t>
            </a:r>
          </a:p>
          <a:p>
            <a:pPr marL="285750" indent="-285750" algn="just">
              <a:buFont typeface="Arial" panose="020B0604020202020204" pitchFamily="34" charset="0"/>
              <a:buChar char="•"/>
            </a:pPr>
            <a:r>
              <a:rPr lang="pt-BR" sz="1200" dirty="0">
                <a:latin typeface="Arial" panose="020B0604020202020204" pitchFamily="34" charset="0"/>
                <a:cs typeface="Arial" panose="020B0604020202020204" pitchFamily="34" charset="0"/>
              </a:rPr>
              <a:t>Comunidades rurais que dependem da área desapropriada para moradia, produção agrícola ou pecuária;</a:t>
            </a:r>
          </a:p>
          <a:p>
            <a:pPr marL="285750" indent="-285750" algn="just">
              <a:buFont typeface="Arial" panose="020B0604020202020204" pitchFamily="34" charset="0"/>
              <a:buChar char="•"/>
            </a:pPr>
            <a:r>
              <a:rPr lang="pt-BR" sz="1200" dirty="0">
                <a:latin typeface="Arial" panose="020B0604020202020204" pitchFamily="34" charset="0"/>
                <a:cs typeface="Arial" panose="020B0604020202020204" pitchFamily="34" charset="0"/>
              </a:rPr>
              <a:t>Municípios beneficiados com o abastecimento de água e sistemas de irrigação do projeto;</a:t>
            </a:r>
          </a:p>
          <a:p>
            <a:pPr marL="285750" indent="-285750" algn="just">
              <a:buFont typeface="Arial" panose="020B0604020202020204" pitchFamily="34" charset="0"/>
              <a:buChar char="•"/>
            </a:pPr>
            <a:r>
              <a:rPr lang="pt-BR" sz="1200" dirty="0">
                <a:latin typeface="Arial" panose="020B0604020202020204" pitchFamily="34" charset="0"/>
                <a:cs typeface="Arial" panose="020B0604020202020204" pitchFamily="34" charset="0"/>
              </a:rPr>
              <a:t>População regional impactada pela geração de energia e pelo uso múltiplo da barragem.</a:t>
            </a:r>
          </a:p>
        </p:txBody>
      </p:sp>
    </p:spTree>
    <p:extLst>
      <p:ext uri="{BB962C8B-B14F-4D97-AF65-F5344CB8AC3E}">
        <p14:creationId xmlns:p14="http://schemas.microsoft.com/office/powerpoint/2010/main" val="35133500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493</TotalTime>
  <Words>1280</Words>
  <Application>Microsoft Office PowerPoint</Application>
  <PresentationFormat>Personalizar</PresentationFormat>
  <Paragraphs>86</Paragraphs>
  <Slides>11</Slides>
  <Notes>1</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11</vt:i4>
      </vt:variant>
    </vt:vector>
  </HeadingPairs>
  <TitlesOfParts>
    <vt:vector size="15" baseType="lpstr">
      <vt:lpstr>Aptos</vt:lpstr>
      <vt:lpstr>Arial</vt:lpstr>
      <vt:lpstr>Calibri</vt:lpstr>
      <vt:lpstr>Office Theme</vt:lpstr>
      <vt:lpstr>Apresentação do PowerPoint</vt:lpstr>
      <vt:lpstr>KITS FOTOVOLTAICOS PARA ENERGIZAÇÃO DE POÇOS E SISTEMAS DE ABASTECIMENTO DE ÁGUA</vt:lpstr>
      <vt:lpstr>Programa 56 - Desenvolvimento da Infraestrutura do Norte e Nordeste de Minas Gerais  Ação 1028 -  Energização de Poços e Sistemas de Abastecimento de Água (Kits Fotovoltaicos)</vt:lpstr>
      <vt:lpstr>SISTEMA SIMPLIFICADO DE ABASTECIMENTO DE ÁGUA   </vt:lpstr>
      <vt:lpstr>Programa 56 - Desenvolvimento da Infraestrutura do Norte e Nordeste de Minas Gerais Ação 1028 - Implantação de Sistemas de Abastecimento de Água </vt:lpstr>
      <vt:lpstr> PROMOÇÃO DE SANEAMENTO BÁSICO POR MEIO DA INSTALAÇÃO DE MÓDULOS SANITÁRIOS</vt:lpstr>
      <vt:lpstr>Apresentação do PowerPoint</vt:lpstr>
      <vt:lpstr>Programa 56 - Desenvolvimento da Infraestrutura do Norte e Nordeste de Minas Gerais Ação 1095 - Implantação de Barragens Hidroagrícolas – Jequitaí</vt:lpstr>
      <vt:lpstr>Programa 56 - Desenvolvimento da Infraestrutura do Norte e Nordeste de Minas Gerais Ação 1095 - Implantação de Barragens Hidroagrícolas – Jequitaí</vt:lpstr>
      <vt:lpstr>Programa 56 -Desenvolvimento da Infraestrutura do Norte e Nordeste de Minas Gerais 1025 – Promoção do acesso a equipamentos de armazenagem e distribuição de recursos hídricos do Norte e Nordeste de Minas Gerais:  </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Vanessa Longuinho</dc:creator>
  <cp:lastModifiedBy>Vitor Gomes Oliveira (IDENE)</cp:lastModifiedBy>
  <cp:revision>12</cp:revision>
  <cp:lastPrinted>2025-10-20T17:12:52Z</cp:lastPrinted>
  <dcterms:created xsi:type="dcterms:W3CDTF">2025-10-15T13:17:03Z</dcterms:created>
  <dcterms:modified xsi:type="dcterms:W3CDTF">2025-10-20T17:19:41Z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2025-10-09T00:00:00Z</vt:filetime>
  </property>
  <property fmtid="{D5CDD505-2E9C-101B-9397-08002B2CF9AE}" pid="3" name="Creator">
    <vt:lpwstr>Microsoft® PowerPoint® 2016</vt:lpwstr>
  </property>
  <property fmtid="{D5CDD505-2E9C-101B-9397-08002B2CF9AE}" pid="4" name="LastSaved">
    <vt:filetime>2025-10-15T00:00:00Z</vt:filetime>
  </property>
  <property fmtid="{D5CDD505-2E9C-101B-9397-08002B2CF9AE}" pid="5" name="Producer">
    <vt:lpwstr>Microsoft® PowerPoint® 2016</vt:lpwstr>
  </property>
</Properties>
</file>