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6F8BE2-9DBF-2ABE-789E-BCB844E4B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3126FD-8C28-B0B5-5A7E-1FF54A254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60549A-859E-56E7-84A1-DBAB4024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BB6A67-3F31-9FF3-C4B6-50629773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EB0E98-662F-1C4A-69A5-51D374892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49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DBB1E-5F8D-E7A9-EBE6-8D6C8DFF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65A1861-034B-AF6D-E1E3-6BE320503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D0A307-ABC8-58BC-5E95-4BC01FB6B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7CD37F-7C12-8FEA-01C0-EA133533D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9B93EC-5D13-0B89-1F59-E81EA328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72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DFE134-A2DD-FC87-A51A-4982CD041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9D62058-8324-AD51-C8D1-63E77F47A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B2A58-D763-8F8D-1C4F-8B5B19D58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B4ECF6-73AE-1C7A-B8F1-C37AAD52D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4147BE-5C5F-8B42-33BE-9B4851E7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15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12D7B-E1B6-78F1-2FB6-747ABEC68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BEF23E-C36D-8150-4731-D85CE7621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62C888-2528-4FD8-22B5-0E1932AF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813B96-A19B-9B01-5BB2-FE22A66FD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1337DE-0A34-1C6B-736C-762E8A1C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80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B03F19-DC14-75CE-F463-ECE6C84E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A6357A-1E34-3703-F419-FFCED3E88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7AB679-9215-6ABF-0FDE-B626C2131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BC04BB-CF7F-9E53-246C-F3451901D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D9D750-A706-9A2B-6AD6-C191CE229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55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833CB-D84C-3350-C372-8D023319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92E304-9377-1BB7-1962-339460ED7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FA22E63-646F-6953-EFB7-7624E15DF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5D7D5E-4B2A-A618-46C1-C7484E19B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ED5FD8-09DA-9295-D920-BFA3DD24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54858B-3DAB-5BCA-57D0-8AA349D52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64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76091-3CBB-3342-D202-42DE55CA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B3066E-22F0-F8B9-3E65-6C623FD90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135764-AF6B-F51B-281A-EE80FD48E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CCA5A0F-CCA5-129A-3BF4-49AB158807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D9712AC-C416-B9AE-7A06-E9C7DF0665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CDB663D-B3BF-C654-C115-848EF7A54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0A3E6F8-814F-837C-BDF0-207204AB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F227ADC-D5C7-667F-95A9-D98C0FD76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10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D3137-1533-43C4-1613-4FC10D574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D23E8FB-A0FA-589F-E460-51ACD9B20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0531F1F-F4E1-5A73-96A8-04D9A8518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FEE0F7B-BF6B-1A4C-D4E2-ACB03C2C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9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C22A815-5176-4F50-5752-8516AEEC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748601-3BAB-90B8-79E6-D1F4A2D8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A4428-E719-7181-6623-488EED8F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40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997804-C6FB-2D21-7DFE-E0346B075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F5ED20-4A96-23C8-4660-524773146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5709308-CAA3-012C-B0BC-59794823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379003-0487-19C8-9E59-A125D656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99F233-E5B2-E259-A96E-1DED11D8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DE0D25-4FC3-360D-D345-D9809E2F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50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6F4B7E-4843-2F10-8816-FC21871DE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5265CEE-93B0-E5DB-6033-6535417A4C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708A5B-6030-47DA-7FCF-13E5ED010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800124-8315-4151-B6D1-D7B81AAE8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41FE6A-29F1-3463-B954-3120480F2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975D330-2577-C2FA-FDCC-F9A1E6892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9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4F4AC68-09E8-4FF3-EFC9-797ABEFC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37AD44-75B5-650C-DBC5-59D0D8F89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69B595-850C-F01A-5BEB-664D0328F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FDC4D-CCB9-4973-A5A4-A56F2B930C91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C72889-05B8-3028-5AA4-7AD76D2F1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2E5F8F-4142-D587-31D0-6D1D0A2CB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BA02A-DA99-4304-A85F-0E22CBA00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60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32525B4B-DA9A-3FFB-AAAF-36D1C02B8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784" y="1"/>
            <a:ext cx="2804216" cy="68580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B5022C0A-F381-7ED3-6C50-2E40998915A4}"/>
              </a:ext>
            </a:extLst>
          </p:cNvPr>
          <p:cNvSpPr/>
          <p:nvPr/>
        </p:nvSpPr>
        <p:spPr bwMode="auto">
          <a:xfrm>
            <a:off x="8231807" y="1388476"/>
            <a:ext cx="1872208" cy="457270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BDFF44F-1350-82E7-EFD3-1C30789F4983}"/>
              </a:ext>
            </a:extLst>
          </p:cNvPr>
          <p:cNvSpPr/>
          <p:nvPr/>
        </p:nvSpPr>
        <p:spPr bwMode="auto">
          <a:xfrm>
            <a:off x="9023895" y="1"/>
            <a:ext cx="617686" cy="27303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FA5F69D-58EC-501F-AE6F-D62C0344BD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146" y="301695"/>
            <a:ext cx="8352159" cy="626411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2CF4FA90-4C32-C908-4FE3-21482A3A58B6}"/>
              </a:ext>
            </a:extLst>
          </p:cNvPr>
          <p:cNvSpPr txBox="1"/>
          <p:nvPr/>
        </p:nvSpPr>
        <p:spPr>
          <a:xfrm>
            <a:off x="282626" y="308957"/>
            <a:ext cx="4057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tx1"/>
                </a:solidFill>
              </a:rPr>
              <a:t>CAPILARIDADE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2A37546-8DC8-DBA5-6F7B-FDE4D354C40F}"/>
              </a:ext>
            </a:extLst>
          </p:cNvPr>
          <p:cNvSpPr txBox="1"/>
          <p:nvPr/>
        </p:nvSpPr>
        <p:spPr>
          <a:xfrm>
            <a:off x="569960" y="1263172"/>
            <a:ext cx="25917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Presença em 819 dos 853 municípios de Minas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673B005-8B92-11FC-DD0B-CB4A845DA1F0}"/>
              </a:ext>
            </a:extLst>
          </p:cNvPr>
          <p:cNvSpPr txBox="1"/>
          <p:nvPr/>
        </p:nvSpPr>
        <p:spPr>
          <a:xfrm>
            <a:off x="949568" y="5136340"/>
            <a:ext cx="18325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96,2% </a:t>
            </a:r>
          </a:p>
          <a:p>
            <a:pPr algn="ctr"/>
            <a:r>
              <a:rPr lang="pt-BR" sz="1600" b="1" dirty="0">
                <a:solidFill>
                  <a:schemeClr val="tx1"/>
                </a:solidFill>
              </a:rPr>
              <a:t>DE COBERTURA</a:t>
            </a:r>
          </a:p>
        </p:txBody>
      </p:sp>
    </p:spTree>
    <p:extLst>
      <p:ext uri="{BB962C8B-B14F-4D97-AF65-F5344CB8AC3E}">
        <p14:creationId xmlns:p14="http://schemas.microsoft.com/office/powerpoint/2010/main" val="203009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1611D-5D8F-C372-2C26-E5B48EA3E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3BAE7860-4B16-F0EA-6FF4-DD4DC851C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784" y="1"/>
            <a:ext cx="2804216" cy="68580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46F36C80-B87A-DD7C-E2A1-0D817ED1144E}"/>
              </a:ext>
            </a:extLst>
          </p:cNvPr>
          <p:cNvSpPr/>
          <p:nvPr/>
        </p:nvSpPr>
        <p:spPr bwMode="auto">
          <a:xfrm>
            <a:off x="8231807" y="1388476"/>
            <a:ext cx="1872208" cy="457270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2C8013D-4D70-14B6-509E-CCFB8A1B6F63}"/>
              </a:ext>
            </a:extLst>
          </p:cNvPr>
          <p:cNvSpPr/>
          <p:nvPr/>
        </p:nvSpPr>
        <p:spPr bwMode="auto">
          <a:xfrm>
            <a:off x="9023895" y="1"/>
            <a:ext cx="617686" cy="27303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2" name="Text Box 23">
            <a:extLst>
              <a:ext uri="{FF2B5EF4-FFF2-40B4-BE49-F238E27FC236}">
                <a16:creationId xmlns:a16="http://schemas.microsoft.com/office/drawing/2014/main" id="{C3E3C445-D7E1-8F2A-6924-864CD3D25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56" y="355197"/>
            <a:ext cx="9540508" cy="7764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t-BR" altLang="pt-BR" sz="2646" dirty="0">
                <a:solidFill>
                  <a:schemeClr val="bg1"/>
                </a:solidFill>
              </a:rPr>
              <a:t>INTERLOCUÇÃO COM O GOVERNO DO ESTADO</a:t>
            </a:r>
          </a:p>
          <a:p>
            <a:pPr algn="ctr"/>
            <a:r>
              <a:rPr lang="pt-BR" altLang="pt-BR" sz="1800" dirty="0">
                <a:solidFill>
                  <a:schemeClr val="bg1"/>
                </a:solidFill>
              </a:rPr>
              <a:t>Plano Plurianual de Ações de Governo – PPAG 2024-2027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24E6784-CAD9-E4E8-F3FF-664874B8E916}"/>
              </a:ext>
            </a:extLst>
          </p:cNvPr>
          <p:cNvSpPr txBox="1"/>
          <p:nvPr/>
        </p:nvSpPr>
        <p:spPr>
          <a:xfrm>
            <a:off x="3140503" y="1214069"/>
            <a:ext cx="3021358" cy="40011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Programas EMATER-MG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</a:rPr>
              <a:t>Ações EMATER-MG PPAG 2024-2027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409ECF1-73B2-F254-CA8F-CA11BEFE5942}"/>
              </a:ext>
            </a:extLst>
          </p:cNvPr>
          <p:cNvSpPr txBox="1"/>
          <p:nvPr/>
        </p:nvSpPr>
        <p:spPr>
          <a:xfrm>
            <a:off x="3128096" y="1934149"/>
            <a:ext cx="1245487" cy="1169551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>
                <a:solidFill>
                  <a:schemeClr val="tx1"/>
                </a:solidFill>
              </a:rPr>
              <a:t>PROGRAMA 090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</a:rPr>
              <a:t>ASSISTÊNCIA TÉCNICA E EXTENSÃO RURAL PARA O ESTADO DE MINAS GERAIS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3C5A2BA-05F0-2C6C-FA54-72D1D6357358}"/>
              </a:ext>
            </a:extLst>
          </p:cNvPr>
          <p:cNvSpPr txBox="1"/>
          <p:nvPr/>
        </p:nvSpPr>
        <p:spPr>
          <a:xfrm>
            <a:off x="3137622" y="3230293"/>
            <a:ext cx="1223821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/>
            </a:lvl1pPr>
          </a:lstStyle>
          <a:p>
            <a:r>
              <a:rPr lang="pt-BR" sz="1000" dirty="0">
                <a:solidFill>
                  <a:schemeClr val="tx1"/>
                </a:solidFill>
              </a:rPr>
              <a:t>AÇÃO 4235</a:t>
            </a:r>
          </a:p>
          <a:p>
            <a:r>
              <a:rPr lang="pt-BR" sz="1000" dirty="0">
                <a:solidFill>
                  <a:schemeClr val="tx1"/>
                </a:solidFill>
              </a:rPr>
              <a:t>ASSISTÊNCIA TÉCNICA E EXTENSÃO RURAL PARA AGRICULTORES FAMILIARES E DEMAIS PÚBLICOS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DBDA157-E388-D2B0-6781-C062AEB62D49}"/>
              </a:ext>
            </a:extLst>
          </p:cNvPr>
          <p:cNvSpPr txBox="1"/>
          <p:nvPr/>
        </p:nvSpPr>
        <p:spPr>
          <a:xfrm>
            <a:off x="4545851" y="1934149"/>
            <a:ext cx="1232105" cy="553998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/>
            </a:lvl1pPr>
          </a:lstStyle>
          <a:p>
            <a:r>
              <a:rPr lang="pt-BR" sz="1000" dirty="0">
                <a:solidFill>
                  <a:schemeClr val="tx1"/>
                </a:solidFill>
              </a:rPr>
              <a:t>PROGRAMA 097</a:t>
            </a:r>
          </a:p>
          <a:p>
            <a:r>
              <a:rPr lang="pt-BR" sz="1000" dirty="0">
                <a:solidFill>
                  <a:schemeClr val="tx1"/>
                </a:solidFill>
              </a:rPr>
              <a:t>MINAS SEM FOME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C1AF712-8550-FA17-B11A-262A81FCEA80}"/>
              </a:ext>
            </a:extLst>
          </p:cNvPr>
          <p:cNvSpPr txBox="1"/>
          <p:nvPr/>
        </p:nvSpPr>
        <p:spPr>
          <a:xfrm>
            <a:off x="5279780" y="2596737"/>
            <a:ext cx="1314129" cy="8617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/>
            </a:lvl1pPr>
          </a:lstStyle>
          <a:p>
            <a:r>
              <a:rPr lang="pt-BR" sz="1000" dirty="0">
                <a:solidFill>
                  <a:schemeClr val="tx1"/>
                </a:solidFill>
              </a:rPr>
              <a:t>AÇÃO 4236</a:t>
            </a:r>
          </a:p>
          <a:p>
            <a:r>
              <a:rPr lang="pt-BR" sz="1000" dirty="0">
                <a:solidFill>
                  <a:schemeClr val="tx1"/>
                </a:solidFill>
              </a:rPr>
              <a:t>FOMENTO PARA O DESENVOLV. DO SETOR AGROPECUÁRIO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D7C9464-22EB-B733-9591-A4FF9B8CC83A}"/>
              </a:ext>
            </a:extLst>
          </p:cNvPr>
          <p:cNvSpPr txBox="1"/>
          <p:nvPr/>
        </p:nvSpPr>
        <p:spPr>
          <a:xfrm>
            <a:off x="5288436" y="3602527"/>
            <a:ext cx="1314129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b="1"/>
            </a:lvl1pPr>
          </a:lstStyle>
          <a:p>
            <a:r>
              <a:rPr lang="pt-BR" sz="1000" dirty="0">
                <a:solidFill>
                  <a:schemeClr val="tx1"/>
                </a:solidFill>
              </a:rPr>
              <a:t>AÇÃO 1034</a:t>
            </a:r>
          </a:p>
          <a:p>
            <a:r>
              <a:rPr lang="pt-BR" sz="1000" dirty="0">
                <a:solidFill>
                  <a:schemeClr val="tx1"/>
                </a:solidFill>
              </a:rPr>
              <a:t>MELHORAMENTO GENÉTICO DE BOVINOS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43F7957-F380-B216-7B21-370BE1679A5F}"/>
              </a:ext>
            </a:extLst>
          </p:cNvPr>
          <p:cNvSpPr txBox="1"/>
          <p:nvPr/>
        </p:nvSpPr>
        <p:spPr>
          <a:xfrm>
            <a:off x="217796" y="5159413"/>
            <a:ext cx="41344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Clientes atendidos sem repetição dentro do ano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Agricultores familiares Assistidos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Cafeicultura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Bovinocultura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Comercialização e Gestão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Criações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Culturas</a:t>
            </a:r>
            <a:endParaRPr lang="pt-BR" sz="1200" b="1" dirty="0">
              <a:solidFill>
                <a:schemeClr val="tx1"/>
              </a:solidFill>
            </a:endParaRPr>
          </a:p>
        </p:txBody>
      </p:sp>
      <p:cxnSp>
        <p:nvCxnSpPr>
          <p:cNvPr id="13" name="Conector angulado 15">
            <a:extLst>
              <a:ext uri="{FF2B5EF4-FFF2-40B4-BE49-F238E27FC236}">
                <a16:creationId xmlns:a16="http://schemas.microsoft.com/office/drawing/2014/main" id="{9B117A44-7021-1FF4-4A27-47A8AD307422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rot="5400000">
            <a:off x="4041026" y="1323993"/>
            <a:ext cx="319970" cy="90034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18">
            <a:extLst>
              <a:ext uri="{FF2B5EF4-FFF2-40B4-BE49-F238E27FC236}">
                <a16:creationId xmlns:a16="http://schemas.microsoft.com/office/drawing/2014/main" id="{48CA7B7E-690E-F5C8-7F14-4923EBFCB95D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rot="5400000">
            <a:off x="3686891" y="3166343"/>
            <a:ext cx="126593" cy="130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angulado 21">
            <a:extLst>
              <a:ext uri="{FF2B5EF4-FFF2-40B4-BE49-F238E27FC236}">
                <a16:creationId xmlns:a16="http://schemas.microsoft.com/office/drawing/2014/main" id="{1F517D41-9592-6331-6177-6FEA44D71D1E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 rot="16200000" flipH="1">
            <a:off x="4746558" y="1518803"/>
            <a:ext cx="319970" cy="51072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angulado 24">
            <a:extLst>
              <a:ext uri="{FF2B5EF4-FFF2-40B4-BE49-F238E27FC236}">
                <a16:creationId xmlns:a16="http://schemas.microsoft.com/office/drawing/2014/main" id="{AC4CD662-11C9-D3DA-9C73-8123228D832A}"/>
              </a:ext>
            </a:extLst>
          </p:cNvPr>
          <p:cNvCxnSpPr>
            <a:cxnSpLocks/>
            <a:stCxn id="9" idx="1"/>
            <a:endCxn id="8" idx="2"/>
          </p:cNvCxnSpPr>
          <p:nvPr/>
        </p:nvCxnSpPr>
        <p:spPr>
          <a:xfrm rot="10800000">
            <a:off x="5161904" y="2488148"/>
            <a:ext cx="117876" cy="539477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angulado 27">
            <a:extLst>
              <a:ext uri="{FF2B5EF4-FFF2-40B4-BE49-F238E27FC236}">
                <a16:creationId xmlns:a16="http://schemas.microsoft.com/office/drawing/2014/main" id="{74B469EB-26E3-CCA5-8F28-D90C38774A0C}"/>
              </a:ext>
            </a:extLst>
          </p:cNvPr>
          <p:cNvCxnSpPr>
            <a:cxnSpLocks/>
            <a:stCxn id="11" idx="1"/>
            <a:endCxn id="8" idx="2"/>
          </p:cNvCxnSpPr>
          <p:nvPr/>
        </p:nvCxnSpPr>
        <p:spPr>
          <a:xfrm rot="10800000">
            <a:off x="5161904" y="2488148"/>
            <a:ext cx="126532" cy="146832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071F31A-6E89-8138-9D32-9A69BE75936B}"/>
              </a:ext>
            </a:extLst>
          </p:cNvPr>
          <p:cNvSpPr txBox="1"/>
          <p:nvPr/>
        </p:nvSpPr>
        <p:spPr>
          <a:xfrm>
            <a:off x="4199783" y="5169573"/>
            <a:ext cx="56248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Hortaliças e Frutas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atendido em Inclusão Produtiva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Segurança Hídrica e Sustentabilidade Ambiental</a:t>
            </a:r>
            <a:endParaRPr lang="pt-BR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Atendimentos realizados em Agroecologia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Número de vendedores na plataforma </a:t>
            </a:r>
            <a:r>
              <a:rPr lang="pt-BR" sz="1200" dirty="0" err="1">
                <a:solidFill>
                  <a:schemeClr val="tx1"/>
                </a:solidFill>
              </a:rPr>
              <a:t>ÉdoCampo</a:t>
            </a:r>
            <a:endParaRPr lang="pt-B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Número de beneficiários da Regularização Fundiária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BBBAF7D7-29FA-3BD0-C4AA-B1A3554D158A}"/>
              </a:ext>
            </a:extLst>
          </p:cNvPr>
          <p:cNvSpPr txBox="1"/>
          <p:nvPr/>
        </p:nvSpPr>
        <p:spPr>
          <a:xfrm>
            <a:off x="217796" y="4799373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Indicadores quantificáveis</a:t>
            </a:r>
          </a:p>
        </p:txBody>
      </p: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D526918C-AD89-538C-40AB-D0255372B9F7}"/>
              </a:ext>
            </a:extLst>
          </p:cNvPr>
          <p:cNvCxnSpPr/>
          <p:nvPr/>
        </p:nvCxnSpPr>
        <p:spPr bwMode="auto">
          <a:xfrm>
            <a:off x="300733" y="5155211"/>
            <a:ext cx="6139731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4282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5D802-60EC-42B1-6EB6-6750B3998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B7DF7F01-B3C0-87C5-A12F-544B1365B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784" y="1"/>
            <a:ext cx="2804216" cy="68580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AAE4F9F-EAA4-D8D4-D9FF-E0F74FF5EF7C}"/>
              </a:ext>
            </a:extLst>
          </p:cNvPr>
          <p:cNvSpPr/>
          <p:nvPr/>
        </p:nvSpPr>
        <p:spPr bwMode="auto">
          <a:xfrm>
            <a:off x="8231807" y="1388476"/>
            <a:ext cx="1872208" cy="457270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2926040-8DF1-3924-1DC9-3A19FBFD39DA}"/>
              </a:ext>
            </a:extLst>
          </p:cNvPr>
          <p:cNvSpPr/>
          <p:nvPr/>
        </p:nvSpPr>
        <p:spPr bwMode="auto">
          <a:xfrm>
            <a:off x="9023895" y="1"/>
            <a:ext cx="617686" cy="27303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83FD2F-C176-E823-1E19-90CD75447C02}"/>
              </a:ext>
            </a:extLst>
          </p:cNvPr>
          <p:cNvSpPr txBox="1"/>
          <p:nvPr/>
        </p:nvSpPr>
        <p:spPr>
          <a:xfrm>
            <a:off x="92329" y="235499"/>
            <a:ext cx="9567060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AGENDAS ESTRATÉGICAS DA EMATER-MG</a:t>
            </a:r>
          </a:p>
          <a:p>
            <a:pPr algn="ctr"/>
            <a:r>
              <a:rPr lang="pt-BR" sz="1600" dirty="0">
                <a:solidFill>
                  <a:schemeClr val="bg1"/>
                </a:solidFill>
              </a:rPr>
              <a:t>AÇÕES PACTUADAS COM O GOVERNO DO ESTADO POR MEIO DO PPAG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B56B886-9039-2665-6D1D-4EF874134CB4}"/>
              </a:ext>
            </a:extLst>
          </p:cNvPr>
          <p:cNvSpPr txBox="1"/>
          <p:nvPr/>
        </p:nvSpPr>
        <p:spPr>
          <a:xfrm>
            <a:off x="92328" y="1008152"/>
            <a:ext cx="141167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TEMÁTICA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BA880A9-5294-D300-6E3F-682EB31B903F}"/>
              </a:ext>
            </a:extLst>
          </p:cNvPr>
          <p:cNvSpPr txBox="1"/>
          <p:nvPr/>
        </p:nvSpPr>
        <p:spPr>
          <a:xfrm>
            <a:off x="1840568" y="991566"/>
            <a:ext cx="5014283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NOMENCLATURA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0B8CDE8-2503-F5DF-0EFA-2FE59DE18560}"/>
              </a:ext>
            </a:extLst>
          </p:cNvPr>
          <p:cNvSpPr txBox="1"/>
          <p:nvPr/>
        </p:nvSpPr>
        <p:spPr>
          <a:xfrm>
            <a:off x="1817635" y="1430997"/>
            <a:ext cx="5037221" cy="338554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Cliente atendido sem repetição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143BBC9-B87F-6108-F84F-5957CFAC0D1C}"/>
              </a:ext>
            </a:extLst>
          </p:cNvPr>
          <p:cNvSpPr txBox="1"/>
          <p:nvPr/>
        </p:nvSpPr>
        <p:spPr>
          <a:xfrm>
            <a:off x="1817635" y="2652810"/>
            <a:ext cx="503722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ATER Cafeicultura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04DE1A9-0215-9292-5EF9-D1E137ED749D}"/>
              </a:ext>
            </a:extLst>
          </p:cNvPr>
          <p:cNvSpPr txBox="1"/>
          <p:nvPr/>
        </p:nvSpPr>
        <p:spPr>
          <a:xfrm>
            <a:off x="1817633" y="3874623"/>
            <a:ext cx="503722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ATER Criações (exceto Bovinocultura)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F1247D3-B031-C7BD-E531-E7422A80C709}"/>
              </a:ext>
            </a:extLst>
          </p:cNvPr>
          <p:cNvSpPr txBox="1"/>
          <p:nvPr/>
        </p:nvSpPr>
        <p:spPr>
          <a:xfrm>
            <a:off x="1817635" y="3467352"/>
            <a:ext cx="503722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ATER Culturas (exceto Cafeicultura)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5507480-A8D8-ADD6-4906-E071901EC04C}"/>
              </a:ext>
            </a:extLst>
          </p:cNvPr>
          <p:cNvSpPr txBox="1"/>
          <p:nvPr/>
        </p:nvSpPr>
        <p:spPr>
          <a:xfrm>
            <a:off x="1817634" y="3060081"/>
            <a:ext cx="503722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ATER Bovinocultura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EDE4BBE-AB98-5AE6-5334-6741AB299A0E}"/>
              </a:ext>
            </a:extLst>
          </p:cNvPr>
          <p:cNvSpPr txBox="1"/>
          <p:nvPr/>
        </p:nvSpPr>
        <p:spPr>
          <a:xfrm>
            <a:off x="1817632" y="4281894"/>
            <a:ext cx="5037221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ATER Hortaliças e Frutas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38FD16B-C2CF-EA10-6E20-3D8C7FE07BF7}"/>
              </a:ext>
            </a:extLst>
          </p:cNvPr>
          <p:cNvSpPr txBox="1"/>
          <p:nvPr/>
        </p:nvSpPr>
        <p:spPr>
          <a:xfrm>
            <a:off x="1817630" y="5910978"/>
            <a:ext cx="5037221" cy="3385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pt-BR" sz="1600" b="1" dirty="0"/>
              <a:t>Inclusão Produtiva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C619032-2416-32FD-1964-7F97BA12B6A8}"/>
              </a:ext>
            </a:extLst>
          </p:cNvPr>
          <p:cNvSpPr txBox="1"/>
          <p:nvPr/>
        </p:nvSpPr>
        <p:spPr>
          <a:xfrm>
            <a:off x="1817632" y="5096436"/>
            <a:ext cx="5037221" cy="3385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pt-BR" sz="1600" b="1" dirty="0"/>
              <a:t>Segurança Hídrica e Sustentabilidade Ambiental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3364698-05E9-3478-D045-7AF86058CBB2}"/>
              </a:ext>
            </a:extLst>
          </p:cNvPr>
          <p:cNvSpPr txBox="1"/>
          <p:nvPr/>
        </p:nvSpPr>
        <p:spPr>
          <a:xfrm>
            <a:off x="1817631" y="4689165"/>
            <a:ext cx="5037221" cy="3385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pt-BR" sz="1600" b="1" dirty="0"/>
              <a:t>Comercialização e Gestão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A59E0D6-8CEB-BBB5-8111-520FE970A87E}"/>
              </a:ext>
            </a:extLst>
          </p:cNvPr>
          <p:cNvSpPr txBox="1"/>
          <p:nvPr/>
        </p:nvSpPr>
        <p:spPr>
          <a:xfrm>
            <a:off x="92328" y="1768708"/>
            <a:ext cx="1539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Institucional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00695A8E-98A9-6E06-3682-A13D239359A0}"/>
              </a:ext>
            </a:extLst>
          </p:cNvPr>
          <p:cNvSpPr txBox="1"/>
          <p:nvPr/>
        </p:nvSpPr>
        <p:spPr>
          <a:xfrm>
            <a:off x="363236" y="3375213"/>
            <a:ext cx="126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Produtiva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542F22C-7A67-757C-9353-DF92A42AC76D}"/>
              </a:ext>
            </a:extLst>
          </p:cNvPr>
          <p:cNvSpPr txBox="1"/>
          <p:nvPr/>
        </p:nvSpPr>
        <p:spPr>
          <a:xfrm>
            <a:off x="116245" y="5204803"/>
            <a:ext cx="15152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Transversal</a:t>
            </a:r>
          </a:p>
        </p:txBody>
      </p:sp>
      <p:sp>
        <p:nvSpPr>
          <p:cNvPr id="20" name="Chave esquerda 26">
            <a:extLst>
              <a:ext uri="{FF2B5EF4-FFF2-40B4-BE49-F238E27FC236}">
                <a16:creationId xmlns:a16="http://schemas.microsoft.com/office/drawing/2014/main" id="{32A33D08-EFAD-7C1E-198B-1B9D411DD3E8}"/>
              </a:ext>
            </a:extLst>
          </p:cNvPr>
          <p:cNvSpPr/>
          <p:nvPr/>
        </p:nvSpPr>
        <p:spPr>
          <a:xfrm>
            <a:off x="1532488" y="1368192"/>
            <a:ext cx="189735" cy="131878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Chave esquerda 27">
            <a:extLst>
              <a:ext uri="{FF2B5EF4-FFF2-40B4-BE49-F238E27FC236}">
                <a16:creationId xmlns:a16="http://schemas.microsoft.com/office/drawing/2014/main" id="{934A461C-391C-D865-6E5E-1EAF1DDF541F}"/>
              </a:ext>
            </a:extLst>
          </p:cNvPr>
          <p:cNvSpPr/>
          <p:nvPr/>
        </p:nvSpPr>
        <p:spPr>
          <a:xfrm>
            <a:off x="1532488" y="2696287"/>
            <a:ext cx="189735" cy="189206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Chave esquerda 28">
            <a:extLst>
              <a:ext uri="{FF2B5EF4-FFF2-40B4-BE49-F238E27FC236}">
                <a16:creationId xmlns:a16="http://schemas.microsoft.com/office/drawing/2014/main" id="{3E4AA8FE-4631-8BA1-50EA-23BF5F1A24D4}"/>
              </a:ext>
            </a:extLst>
          </p:cNvPr>
          <p:cNvSpPr/>
          <p:nvPr/>
        </p:nvSpPr>
        <p:spPr>
          <a:xfrm>
            <a:off x="1532488" y="4608552"/>
            <a:ext cx="189735" cy="162181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42CA705-8D6D-A332-1650-96A3F53A4950}"/>
              </a:ext>
            </a:extLst>
          </p:cNvPr>
          <p:cNvSpPr txBox="1"/>
          <p:nvPr/>
        </p:nvSpPr>
        <p:spPr>
          <a:xfrm>
            <a:off x="1817635" y="5503707"/>
            <a:ext cx="5037221" cy="33855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pt-BR" sz="1600" b="1" dirty="0"/>
              <a:t>Agroecologia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F2F4E01-5C6A-37D5-DE9E-D3ED53F69405}"/>
              </a:ext>
            </a:extLst>
          </p:cNvPr>
          <p:cNvSpPr txBox="1"/>
          <p:nvPr/>
        </p:nvSpPr>
        <p:spPr>
          <a:xfrm>
            <a:off x="1820520" y="1838268"/>
            <a:ext cx="5037221" cy="338554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Agricultor Familiar assistido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E7D780F-8E1A-FC10-80B0-01E15DA4A59E}"/>
              </a:ext>
            </a:extLst>
          </p:cNvPr>
          <p:cNvSpPr txBox="1"/>
          <p:nvPr/>
        </p:nvSpPr>
        <p:spPr>
          <a:xfrm>
            <a:off x="1840568" y="2245539"/>
            <a:ext cx="5037221" cy="338554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/>
                </a:solidFill>
              </a:rPr>
              <a:t>Atendimentos realizados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5AA12500-5518-A175-AAEE-F1D19503D9E5}"/>
              </a:ext>
            </a:extLst>
          </p:cNvPr>
          <p:cNvSpPr txBox="1"/>
          <p:nvPr/>
        </p:nvSpPr>
        <p:spPr>
          <a:xfrm>
            <a:off x="6950267" y="1286981"/>
            <a:ext cx="27111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Temáticas orientadoras que conceituam e organizam os registros da ação extensionista da Empresa.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CB8755A0-6AE7-52F7-5BCD-49FE6B43BF55}"/>
              </a:ext>
            </a:extLst>
          </p:cNvPr>
          <p:cNvSpPr txBox="1"/>
          <p:nvPr/>
        </p:nvSpPr>
        <p:spPr>
          <a:xfrm>
            <a:off x="6958288" y="3807261"/>
            <a:ext cx="27111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O volume de atendimento em cada agenda estratégica é acompanhado pelo Estado na forma de metas do PPAG.</a:t>
            </a:r>
          </a:p>
        </p:txBody>
      </p:sp>
    </p:spTree>
    <p:extLst>
      <p:ext uri="{BB962C8B-B14F-4D97-AF65-F5344CB8AC3E}">
        <p14:creationId xmlns:p14="http://schemas.microsoft.com/office/powerpoint/2010/main" val="333315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31F80-43A4-C58C-133D-A1335DE8D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5ACF6CFD-0131-40EF-36F0-38A2254134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7784" y="1"/>
            <a:ext cx="2804216" cy="68580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01330897-5A57-6553-AA83-E1D3A04231C8}"/>
              </a:ext>
            </a:extLst>
          </p:cNvPr>
          <p:cNvSpPr/>
          <p:nvPr/>
        </p:nvSpPr>
        <p:spPr bwMode="auto">
          <a:xfrm>
            <a:off x="8231807" y="1388476"/>
            <a:ext cx="1872208" cy="457270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DAC73EE-2BE7-F72D-40BD-2AFAA70A32E9}"/>
              </a:ext>
            </a:extLst>
          </p:cNvPr>
          <p:cNvSpPr/>
          <p:nvPr/>
        </p:nvSpPr>
        <p:spPr bwMode="auto">
          <a:xfrm>
            <a:off x="9023895" y="1"/>
            <a:ext cx="617686" cy="27303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pt-B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icrosoft YaHei" charset="-122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EFE7CE8-971D-4B68-99E1-71B7AF4E6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" y="0"/>
            <a:ext cx="10080625" cy="602727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F8C6636-60A7-C85F-FDA4-8CF607DF0211}"/>
              </a:ext>
            </a:extLst>
          </p:cNvPr>
          <p:cNvSpPr txBox="1"/>
          <p:nvPr/>
        </p:nvSpPr>
        <p:spPr>
          <a:xfrm>
            <a:off x="-2201" y="5073163"/>
            <a:ext cx="6436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tx1"/>
                </a:solidFill>
              </a:rPr>
              <a:t>PROGRAMA 090 </a:t>
            </a:r>
            <a:r>
              <a:rPr lang="pt-BR" sz="1400" dirty="0">
                <a:solidFill>
                  <a:schemeClr val="tx1"/>
                </a:solidFill>
              </a:rPr>
              <a:t>ASSISTÊNCIA TÉCNICA E EXTENSÃO RURAL PARA O ESTADO DE MINAS GERAIS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AÇÃO 4235 </a:t>
            </a:r>
            <a:r>
              <a:rPr lang="pt-BR" sz="1400" dirty="0">
                <a:solidFill>
                  <a:schemeClr val="tx1"/>
                </a:solidFill>
              </a:rPr>
              <a:t>ASSISTÊNCIA TÉCNICA E EXTENSÃO RURAL PARA AGRICULTORES FAMILIARES E DEMAIS PÚBLICOS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0D6FBC0-7D5E-0576-8685-5EBB026515F3}"/>
              </a:ext>
            </a:extLst>
          </p:cNvPr>
          <p:cNvSpPr txBox="1"/>
          <p:nvPr/>
        </p:nvSpPr>
        <p:spPr>
          <a:xfrm>
            <a:off x="-9990" y="6118328"/>
            <a:ext cx="1010915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dirty="0">
                <a:solidFill>
                  <a:schemeClr val="tx1"/>
                </a:solidFill>
              </a:rPr>
              <a:t>PROGRAMA 097</a:t>
            </a:r>
            <a:r>
              <a:rPr lang="pt-BR" sz="1400" dirty="0">
                <a:solidFill>
                  <a:schemeClr val="tx1"/>
                </a:solidFill>
              </a:rPr>
              <a:t> MINAS SEM FOME</a:t>
            </a:r>
          </a:p>
          <a:p>
            <a:r>
              <a:rPr lang="pt-BR" sz="1400" b="1" dirty="0">
                <a:solidFill>
                  <a:schemeClr val="tx1"/>
                </a:solidFill>
              </a:rPr>
              <a:t>AÇÃO 4236 </a:t>
            </a:r>
            <a:r>
              <a:rPr lang="pt-BR" sz="1400" dirty="0">
                <a:solidFill>
                  <a:schemeClr val="tx1"/>
                </a:solidFill>
              </a:rPr>
              <a:t>FOMENTO PARA O DESENOVLVIMENTO DO SETOR AGROPECUÁRIO</a:t>
            </a:r>
          </a:p>
          <a:p>
            <a:r>
              <a:rPr lang="pt-BR" sz="1400" dirty="0">
                <a:solidFill>
                  <a:schemeClr val="tx1"/>
                </a:solidFill>
              </a:rPr>
              <a:t>R$16.957.156,38</a:t>
            </a:r>
          </a:p>
        </p:txBody>
      </p:sp>
    </p:spTree>
    <p:extLst>
      <p:ext uri="{BB962C8B-B14F-4D97-AF65-F5344CB8AC3E}">
        <p14:creationId xmlns:p14="http://schemas.microsoft.com/office/powerpoint/2010/main" val="40495762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287</Words>
  <Application>Microsoft Office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Fernando Pasquel Tejada Junior</dc:creator>
  <cp:lastModifiedBy>Mario Fernando Pasquel Tejada Junior</cp:lastModifiedBy>
  <cp:revision>2</cp:revision>
  <dcterms:created xsi:type="dcterms:W3CDTF">2025-10-20T18:34:23Z</dcterms:created>
  <dcterms:modified xsi:type="dcterms:W3CDTF">2025-10-20T18:39:27Z</dcterms:modified>
</cp:coreProperties>
</file>